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65" r:id="rId3"/>
    <p:sldId id="266" r:id="rId4"/>
    <p:sldId id="271" r:id="rId5"/>
    <p:sldId id="269" r:id="rId6"/>
    <p:sldId id="268" r:id="rId7"/>
    <p:sldId id="270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4660"/>
  </p:normalViewPr>
  <p:slideViewPr>
    <p:cSldViewPr snapToGrid="0" snapToObjects="1">
      <p:cViewPr>
        <p:scale>
          <a:sx n="130" d="100"/>
          <a:sy n="130" d="100"/>
        </p:scale>
        <p:origin x="-1284" y="-3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Corona-KiTa-Studie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Erkrankungszahlen bei</a:t>
            </a:r>
            <a:br>
              <a:rPr lang="de-DE" b="0" dirty="0" smtClean="0"/>
            </a:br>
            <a:r>
              <a:rPr lang="de-DE" b="0" dirty="0" smtClean="0"/>
              <a:t>Kindern unter 10 Jahren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Kooperation DJI (Deutsches Jugendinstitut) und RKI</a:t>
            </a:r>
            <a:endParaRPr lang="de-DE" dirty="0"/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 smtClean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 smtClean="0"/>
          </a:p>
          <a:p>
            <a:r>
              <a:rPr lang="de-DE" sz="1400" dirty="0"/>
              <a:t>S</a:t>
            </a:r>
            <a:r>
              <a:rPr lang="de-DE" sz="1400" dirty="0" smtClean="0"/>
              <a:t>ystematisches Monitoring der Literatur</a:t>
            </a:r>
          </a:p>
          <a:p>
            <a:r>
              <a:rPr lang="de-DE" sz="1400" dirty="0" smtClean="0"/>
              <a:t>Erstellung einer Plattform für laufende Studien zum Thema</a:t>
            </a:r>
          </a:p>
          <a:p>
            <a:pPr lvl="1"/>
            <a:r>
              <a:rPr lang="de-DE" sz="1400" dirty="0" smtClean="0"/>
              <a:t>Universitäten; Bundesländer; andere</a:t>
            </a:r>
          </a:p>
          <a:p>
            <a:r>
              <a:rPr lang="de-DE" sz="1400" dirty="0" smtClean="0"/>
              <a:t>Erkrankungs-Monitoring bei Kindern durch bestehende, evtl. angepasste </a:t>
            </a:r>
            <a:r>
              <a:rPr lang="de-DE" sz="1400" dirty="0" err="1" smtClean="0"/>
              <a:t>Surveillance</a:t>
            </a:r>
            <a:r>
              <a:rPr lang="de-DE" sz="1400" dirty="0" smtClean="0"/>
              <a:t>-Instrumente </a:t>
            </a:r>
          </a:p>
          <a:p>
            <a:pPr lvl="1"/>
            <a:r>
              <a:rPr lang="de-DE" sz="1400" dirty="0" smtClean="0"/>
              <a:t>ARE/ILI: GrippeWeb, AGI (incl. SEED-ARE, ICOSARI)</a:t>
            </a:r>
          </a:p>
          <a:p>
            <a:pPr lvl="1"/>
            <a:r>
              <a:rPr lang="de-DE" sz="1400" dirty="0" smtClean="0"/>
              <a:t>COVID-19: </a:t>
            </a:r>
            <a:r>
              <a:rPr lang="de-DE" sz="1400" dirty="0" err="1" smtClean="0"/>
              <a:t>Survnet</a:t>
            </a:r>
            <a:r>
              <a:rPr lang="de-DE" sz="1400" dirty="0" smtClean="0"/>
              <a:t> (Meldeinzidenz, Verhältnis Kinder : Erwachsene, Ausbrüche, Fälle bei nach §33 betreuten Kindern)</a:t>
            </a:r>
          </a:p>
          <a:p>
            <a:r>
              <a:rPr lang="de-DE" sz="1400" dirty="0" smtClean="0"/>
              <a:t>Anlassbezogene vertiefte Untersuchungen bei Auftreten von Fällen in Kitas (Abt.2/Modul 4)</a:t>
            </a:r>
          </a:p>
          <a:p>
            <a:pPr lvl="1"/>
            <a:r>
              <a:rPr lang="de-DE" sz="1400" dirty="0" smtClean="0"/>
              <a:t>Symptomerhebung + Probenahmen obere Atemwege (Nase, Speichel) + Serologie (0 / 30 d / evtl. 180 d)</a:t>
            </a:r>
            <a:endParaRPr lang="de-DE" sz="1200" dirty="0" smtClean="0"/>
          </a:p>
          <a:p>
            <a:pPr lvl="1"/>
            <a:r>
              <a:rPr lang="de-DE" sz="1400" dirty="0" err="1" smtClean="0"/>
              <a:t>Suszeptibilität</a:t>
            </a:r>
            <a:r>
              <a:rPr lang="de-DE" sz="1400" dirty="0" smtClean="0"/>
              <a:t>/Erkrankungsraten; </a:t>
            </a:r>
            <a:r>
              <a:rPr lang="de-DE" sz="1400" dirty="0" err="1" smtClean="0"/>
              <a:t>Infektiosität</a:t>
            </a:r>
            <a:r>
              <a:rPr lang="de-DE" sz="1400" dirty="0" smtClean="0"/>
              <a:t>, einschließlich </a:t>
            </a:r>
            <a:r>
              <a:rPr lang="de-DE" sz="1400" dirty="0" err="1" smtClean="0"/>
              <a:t>Clearance</a:t>
            </a:r>
            <a:r>
              <a:rPr lang="de-DE" sz="1400" dirty="0" smtClean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149350"/>
            <a:ext cx="8392160" cy="377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22.06.2020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Öffnung der Kindertagesbetreuung (Quelle: Monatsbericht Mai 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0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3" y="1058266"/>
            <a:ext cx="6543432" cy="361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3860316"/>
          </a:xfrm>
        </p:spPr>
        <p:txBody>
          <a:bodyPr/>
          <a:lstStyle/>
          <a:p>
            <a:r>
              <a:rPr lang="de-DE" dirty="0" smtClean="0"/>
              <a:t>ARE-Inzidenz für Kinder im Alter von 0 – 4 Jahren der letzten 4 Jahre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22.06.2020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err="1" smtClean="0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597986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</a:t>
            </a:r>
            <a:r>
              <a:rPr lang="de-DE" sz="800" dirty="0" smtClean="0"/>
              <a:t>Erkrankungen </a:t>
            </a:r>
            <a:r>
              <a:rPr lang="de-DE" sz="800" dirty="0"/>
              <a:t>(ARE) für Kinder im Alter von 0 bis 4 Jahren im zeitlichen Verlauf nach Kalenderwoche und im Vergleich zu den letzten drei </a:t>
            </a:r>
            <a:r>
              <a:rPr lang="de-DE" sz="800" dirty="0" smtClean="0"/>
              <a:t>Jahren. </a:t>
            </a:r>
            <a:r>
              <a:rPr lang="de-DE" sz="800" dirty="0"/>
              <a:t>Es wurde jeweils ein gleitender 3-Wochen-Mittelwert verwendet. </a:t>
            </a:r>
          </a:p>
        </p:txBody>
      </p:sp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64" y="1116103"/>
            <a:ext cx="6382135" cy="365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050752"/>
          </a:xfrm>
        </p:spPr>
        <p:txBody>
          <a:bodyPr>
            <a:norm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is zur KW </a:t>
            </a:r>
            <a:r>
              <a:rPr lang="de-DE" sz="1400" dirty="0" smtClean="0"/>
              <a:t>25 </a:t>
            </a:r>
            <a:r>
              <a:rPr lang="de-DE" sz="1400" dirty="0" smtClean="0"/>
              <a:t>wurden </a:t>
            </a:r>
            <a:r>
              <a:rPr lang="de-DE" sz="1400" dirty="0" smtClean="0"/>
              <a:t>2.692 </a:t>
            </a:r>
            <a:r>
              <a:rPr lang="de-DE" sz="1400" dirty="0" smtClean="0"/>
              <a:t>Fälle im Alter 0 – 5 Jahre übermittelt, das entspricht einem Anteil von </a:t>
            </a:r>
            <a:r>
              <a:rPr lang="de-DE" sz="1400" dirty="0" smtClean="0"/>
              <a:t>1,4 % </a:t>
            </a:r>
            <a:r>
              <a:rPr lang="de-DE" sz="1400" dirty="0" smtClean="0"/>
              <a:t>an allen übermittelten Fällen (</a:t>
            </a:r>
            <a:r>
              <a:rPr lang="de-DE" sz="1400" dirty="0" smtClean="0"/>
              <a:t>n=190.359)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22.06.2020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859827"/>
          </a:xfrm>
        </p:spPr>
        <p:txBody>
          <a:bodyPr/>
          <a:lstStyle/>
          <a:p>
            <a:r>
              <a:rPr lang="de-DE" dirty="0" smtClean="0"/>
              <a:t>Entwicklung der </a:t>
            </a:r>
            <a:r>
              <a:rPr lang="de-DE" dirty="0" smtClean="0"/>
              <a:t>Fallzahlen</a:t>
            </a:r>
            <a:r>
              <a:rPr lang="de-DE" dirty="0" smtClean="0"/>
              <a:t>: 0 – 5 Jahre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</a:t>
            </a:r>
            <a:r>
              <a:rPr lang="de-DE" sz="1050" dirty="0" smtClean="0"/>
              <a:t>22</a:t>
            </a:r>
            <a:r>
              <a:rPr lang="de-DE" sz="1050" dirty="0" smtClean="0"/>
              <a:t>.06.2020</a:t>
            </a:r>
            <a:endParaRPr lang="de-DE" sz="1050" dirty="0"/>
          </a:p>
        </p:txBody>
      </p:sp>
      <p:sp>
        <p:nvSpPr>
          <p:cNvPr id="6" name="Textfeld 5"/>
          <p:cNvSpPr txBox="1"/>
          <p:nvPr/>
        </p:nvSpPr>
        <p:spPr>
          <a:xfrm>
            <a:off x="1232171" y="4684379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Anzahl </a:t>
            </a:r>
            <a:r>
              <a:rPr lang="de-DE" sz="800" dirty="0"/>
              <a:t>der an das RKI übermittelten Fälle im Alter von 0 bis 5 Jahren (n = </a:t>
            </a:r>
            <a:r>
              <a:rPr lang="de-DE" sz="800" dirty="0" smtClean="0"/>
              <a:t>2.692) </a:t>
            </a:r>
            <a:r>
              <a:rPr lang="de-DE" sz="800" dirty="0" smtClean="0"/>
              <a:t>im zeitlichen </a:t>
            </a:r>
            <a:r>
              <a:rPr lang="de-DE" sz="800" dirty="0"/>
              <a:t>Verlauf nach </a:t>
            </a:r>
            <a:r>
              <a:rPr lang="de-DE" sz="800" dirty="0" smtClean="0"/>
              <a:t>Erkrankungswoche (ersatzweise Meldewoche)  </a:t>
            </a:r>
            <a:r>
              <a:rPr lang="de-DE" sz="800" dirty="0"/>
              <a:t>seit dem Auftreten erster Fälle in KW 5 bis zur KW </a:t>
            </a:r>
            <a:r>
              <a:rPr lang="de-DE" sz="800" dirty="0" smtClean="0"/>
              <a:t>25 </a:t>
            </a:r>
            <a:r>
              <a:rPr lang="de-DE" sz="800" dirty="0"/>
              <a:t>(blau) sowie die kumulierte Inzidenz für Deutschland (</a:t>
            </a:r>
            <a:r>
              <a:rPr lang="de-DE" sz="800" dirty="0" smtClean="0"/>
              <a:t>orange).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22.06.2020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 smtClean="0"/>
              <a:t>Inzidenz und Anteil nach Altersgruppe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</a:t>
            </a:r>
            <a:r>
              <a:rPr lang="de-DE" sz="1050" dirty="0" smtClean="0"/>
              <a:t>22</a:t>
            </a:r>
            <a:r>
              <a:rPr lang="de-DE" sz="1050" dirty="0" smtClean="0"/>
              <a:t>.06.2020</a:t>
            </a:r>
            <a:endParaRPr lang="de-DE" sz="1050" dirty="0"/>
          </a:p>
        </p:txBody>
      </p:sp>
      <p:sp>
        <p:nvSpPr>
          <p:cNvPr id="16" name="Textfeld 15"/>
          <p:cNvSpPr txBox="1"/>
          <p:nvPr/>
        </p:nvSpPr>
        <p:spPr>
          <a:xfrm>
            <a:off x="99404" y="4411776"/>
            <a:ext cx="511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der übermittelten COVID-19-Fälle/100.000 Einwohner </a:t>
            </a:r>
            <a:r>
              <a:rPr lang="de-DE" dirty="0" smtClean="0"/>
              <a:t>nach </a:t>
            </a:r>
            <a:r>
              <a:rPr lang="de-DE" dirty="0"/>
              <a:t>Altersgruppe (</a:t>
            </a:r>
            <a:r>
              <a:rPr lang="de-DE" dirty="0" smtClean="0"/>
              <a:t>n=190.223 </a:t>
            </a:r>
            <a:r>
              <a:rPr lang="de-DE" dirty="0"/>
              <a:t>Fälle). </a:t>
            </a:r>
            <a:br>
              <a:rPr lang="de-DE" dirty="0"/>
            </a:br>
            <a:r>
              <a:rPr lang="de-DE" dirty="0"/>
              <a:t>Die Differenz zur Gesamtfallzahl entsteht durch fehlende oder </a:t>
            </a:r>
            <a:r>
              <a:rPr lang="de-DE" dirty="0" smtClean="0"/>
              <a:t>inkorrekte Werte </a:t>
            </a:r>
            <a:r>
              <a:rPr lang="de-DE" dirty="0"/>
              <a:t>zum Alter.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209669" y="4350221"/>
            <a:ext cx="366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</a:t>
            </a:r>
            <a:r>
              <a:rPr lang="de-DE" dirty="0" smtClean="0"/>
              <a:t>des Anteils der übermittelten COVID-19-Fälle nach Altersgruppe und Kalenderwoche (Erkrankungswoche, ersatzweise Meldewoche). Die rote Linie zeigt die Fallzahlen pro Kalenderwoche.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47" y="939075"/>
            <a:ext cx="4469079" cy="323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4" y="964639"/>
            <a:ext cx="4297031" cy="317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Bildschirmpräsentation (16:9)</PresentationFormat>
  <Paragraphs>47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Corona-KiTa-Studie  Erkrankungszahlen bei Kindern unter 10 Jahren</vt:lpstr>
      <vt:lpstr>Hintergrund</vt:lpstr>
      <vt:lpstr>Corona-KiTa Studie - Aufbau</vt:lpstr>
      <vt:lpstr>Öffnung der Kindertagesbetreuung (Quelle: Monatsbericht Mai 20)</vt:lpstr>
      <vt:lpstr>GrippeWeb: Häufigkeit akuter Atemwegserkrankungen</vt:lpstr>
      <vt:lpstr>Entwicklung der Fallzahlen: 0 – 5 Jahre</vt:lpstr>
      <vt:lpstr>Inzidenz und Anteil nach Altersgruppe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106</cp:revision>
  <dcterms:created xsi:type="dcterms:W3CDTF">2015-11-02T12:29:13Z</dcterms:created>
  <dcterms:modified xsi:type="dcterms:W3CDTF">2020-06-22T07:56:50Z</dcterms:modified>
</cp:coreProperties>
</file>