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4" r:id="rId5"/>
    <p:sldId id="257" r:id="rId6"/>
    <p:sldId id="265" r:id="rId7"/>
    <p:sldId id="266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7D75F-B889-440D-97DE-7F4DE585BC08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8F234-393B-4707-8DD5-AF1B957F20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45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F234-393B-4707-8DD5-AF1B957F200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01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F234-393B-4707-8DD5-AF1B957F20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01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F234-393B-4707-8DD5-AF1B957F200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01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F234-393B-4707-8DD5-AF1B957F20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01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F234-393B-4707-8DD5-AF1B957F200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014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F234-393B-4707-8DD5-AF1B957F200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01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54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32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40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67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59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02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53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0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52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99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99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37561-08C8-42C8-A254-3456CCF936FA}" type="datetimeFigureOut">
              <a:rPr lang="de-DE" smtClean="0"/>
              <a:t>23.06.2020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7BF6-DDC0-438C-AE51-4D3D304FAB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3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22221751.2020.17625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0.03.24.200423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928992" cy="576064"/>
          </a:xfrm>
        </p:spPr>
        <p:txBody>
          <a:bodyPr>
            <a:normAutofit/>
          </a:bodyPr>
          <a:lstStyle/>
          <a:p>
            <a:r>
              <a:rPr lang="de-DE" sz="2800" dirty="0"/>
              <a:t>Dauer des AK-Nachweises nach SARS-CoV-2 Infektion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208912" cy="1584176"/>
          </a:xfrm>
        </p:spPr>
        <p:txBody>
          <a:bodyPr>
            <a:noAutofit/>
          </a:bodyPr>
          <a:lstStyle/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56 </a:t>
            </a:r>
            <a:r>
              <a:rPr lang="en-US" sz="2000" dirty="0" err="1" smtClean="0">
                <a:solidFill>
                  <a:schemeClr val="tx1"/>
                </a:solidFill>
              </a:rPr>
              <a:t>Personen</a:t>
            </a:r>
            <a:r>
              <a:rPr lang="en-US" sz="2000" dirty="0" smtClean="0">
                <a:solidFill>
                  <a:schemeClr val="tx1"/>
                </a:solidFill>
              </a:rPr>
              <a:t>; SARS-</a:t>
            </a:r>
            <a:r>
              <a:rPr lang="en-US" sz="2000" dirty="0" err="1" smtClean="0">
                <a:solidFill>
                  <a:schemeClr val="tx1"/>
                </a:solidFill>
              </a:rPr>
              <a:t>CoV</a:t>
            </a:r>
            <a:r>
              <a:rPr lang="en-US" sz="2000" dirty="0" smtClean="0">
                <a:solidFill>
                  <a:schemeClr val="tx1"/>
                </a:solidFill>
              </a:rPr>
              <a:t> IgG: Peak 4 </a:t>
            </a:r>
            <a:r>
              <a:rPr lang="en-US" sz="2000" dirty="0" err="1" smtClean="0">
                <a:solidFill>
                  <a:schemeClr val="tx1"/>
                </a:solidFill>
              </a:rPr>
              <a:t>Monate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Infektion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IgG/</a:t>
            </a:r>
            <a:r>
              <a:rPr lang="en-US" sz="2000" dirty="0" err="1" smtClean="0">
                <a:solidFill>
                  <a:schemeClr val="tx1"/>
                </a:solidFill>
              </a:rPr>
              <a:t>neutr</a:t>
            </a:r>
            <a:r>
              <a:rPr lang="en-US" sz="2000" dirty="0" smtClean="0">
                <a:solidFill>
                  <a:schemeClr val="tx1"/>
                </a:solidFill>
              </a:rPr>
              <a:t>. AK </a:t>
            </a:r>
            <a:r>
              <a:rPr lang="en-US" sz="2000" dirty="0" err="1" smtClean="0">
                <a:solidFill>
                  <a:schemeClr val="tx1"/>
                </a:solidFill>
              </a:rPr>
              <a:t>nicht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mehr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nachweisbar</a:t>
            </a:r>
            <a:r>
              <a:rPr lang="en-US" sz="2000" dirty="0" smtClean="0">
                <a:solidFill>
                  <a:schemeClr val="tx1"/>
                </a:solidFill>
              </a:rPr>
              <a:t>: 30 </a:t>
            </a:r>
            <a:r>
              <a:rPr lang="en-US" sz="2000" dirty="0" err="1" smtClean="0">
                <a:solidFill>
                  <a:schemeClr val="tx1"/>
                </a:solidFill>
              </a:rPr>
              <a:t>Monate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nach</a:t>
            </a:r>
            <a:r>
              <a:rPr lang="en-US" sz="2000" dirty="0" smtClean="0">
                <a:solidFill>
                  <a:schemeClr val="tx1"/>
                </a:solidFill>
              </a:rPr>
              <a:t> Inf.: 19%/11%;    36 </a:t>
            </a:r>
            <a:r>
              <a:rPr lang="en-US" sz="2000" dirty="0" err="1" smtClean="0">
                <a:solidFill>
                  <a:schemeClr val="tx1"/>
                </a:solidFill>
              </a:rPr>
              <a:t>Monate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nach</a:t>
            </a:r>
            <a:r>
              <a:rPr lang="en-US" sz="2000" dirty="0" smtClean="0">
                <a:solidFill>
                  <a:schemeClr val="tx1"/>
                </a:solidFill>
              </a:rPr>
              <a:t> Inf.: 26%/16%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t="28800" r="29327" b="18393"/>
          <a:stretch/>
        </p:blipFill>
        <p:spPr bwMode="auto">
          <a:xfrm>
            <a:off x="827584" y="1340768"/>
            <a:ext cx="6297468" cy="339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173410" y="4750780"/>
            <a:ext cx="896448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1"/>
                </a:solidFill>
              </a:rPr>
              <a:t>Ak-Verlauf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nach</a:t>
            </a:r>
            <a:r>
              <a:rPr lang="en-US" sz="1600" dirty="0" smtClean="0">
                <a:solidFill>
                  <a:schemeClr val="tx1"/>
                </a:solidFill>
              </a:rPr>
              <a:t> SARS-</a:t>
            </a:r>
            <a:r>
              <a:rPr lang="en-US" sz="1600" dirty="0" err="1" smtClean="0">
                <a:solidFill>
                  <a:schemeClr val="tx1"/>
                </a:solidFill>
              </a:rPr>
              <a:t>CoV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Infektion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6536377"/>
            <a:ext cx="867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Cao et al., </a:t>
            </a:r>
            <a:r>
              <a:rPr lang="en-US" sz="1200" dirty="0"/>
              <a:t>Disappearance of Antibodies to </a:t>
            </a:r>
            <a:r>
              <a:rPr lang="en-US" sz="1200" dirty="0" smtClean="0"/>
              <a:t>SARS-Associated </a:t>
            </a:r>
            <a:r>
              <a:rPr lang="de-DE" sz="1200" dirty="0" err="1" smtClean="0"/>
              <a:t>Coronavirus</a:t>
            </a:r>
            <a:r>
              <a:rPr lang="de-DE" sz="1200" dirty="0" smtClean="0"/>
              <a:t> </a:t>
            </a:r>
            <a:r>
              <a:rPr lang="de-DE" sz="1200" dirty="0"/>
              <a:t>after </a:t>
            </a:r>
            <a:r>
              <a:rPr lang="de-DE" sz="1200" dirty="0" err="1"/>
              <a:t>Recovery</a:t>
            </a:r>
            <a:r>
              <a:rPr lang="de-DE" sz="1200" dirty="0" smtClean="0"/>
              <a:t>. NEJM 2007; 357:11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57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16" y="5589240"/>
            <a:ext cx="8964488" cy="50405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IgM- und IgG-</a:t>
            </a:r>
            <a:r>
              <a:rPr lang="en-US" sz="1600" dirty="0" err="1" smtClean="0">
                <a:solidFill>
                  <a:schemeClr val="tx1"/>
                </a:solidFill>
              </a:rPr>
              <a:t>Kinetik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bei</a:t>
            </a:r>
            <a:r>
              <a:rPr lang="en-US" sz="1600" dirty="0" smtClean="0">
                <a:solidFill>
                  <a:schemeClr val="tx1"/>
                </a:solidFill>
              </a:rPr>
              <a:t> 7 non-ITS </a:t>
            </a:r>
            <a:r>
              <a:rPr lang="en-US" sz="1600" dirty="0">
                <a:solidFill>
                  <a:schemeClr val="tx1"/>
                </a:solidFill>
              </a:rPr>
              <a:t>Patient*</a:t>
            </a:r>
            <a:r>
              <a:rPr lang="en-US" sz="1600" dirty="0" err="1">
                <a:solidFill>
                  <a:schemeClr val="tx1"/>
                </a:solidFill>
              </a:rPr>
              <a:t>innen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323528" y="476672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 err="1" smtClean="0">
                <a:solidFill>
                  <a:schemeClr val="tx1"/>
                </a:solidFill>
              </a:rPr>
              <a:t>Longitudinaler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</a:t>
            </a:r>
            <a:r>
              <a:rPr lang="en-US" sz="2000" dirty="0" smtClean="0">
                <a:solidFill>
                  <a:schemeClr val="tx1"/>
                </a:solidFill>
              </a:rPr>
              <a:t> (N/S)-</a:t>
            </a:r>
            <a:r>
              <a:rPr lang="en-US" sz="2000" dirty="0" err="1" smtClean="0">
                <a:solidFill>
                  <a:schemeClr val="tx1"/>
                </a:solidFill>
              </a:rPr>
              <a:t>Verlauf</a:t>
            </a:r>
            <a:r>
              <a:rPr lang="en-US" sz="2000" dirty="0" smtClean="0">
                <a:solidFill>
                  <a:schemeClr val="tx1"/>
                </a:solidFill>
              </a:rPr>
              <a:t> von 11 ITS und 27 non-ITS Patient*</a:t>
            </a:r>
            <a:r>
              <a:rPr lang="en-US" sz="2000" dirty="0" err="1" smtClean="0">
                <a:solidFill>
                  <a:schemeClr val="tx1"/>
                </a:solidFill>
              </a:rPr>
              <a:t>innen</a:t>
            </a:r>
            <a:r>
              <a:rPr lang="en-US" sz="2000" dirty="0" smtClean="0">
                <a:solidFill>
                  <a:schemeClr val="tx1"/>
                </a:solidFill>
              </a:rPr>
              <a:t> (P</a:t>
            </a:r>
            <a:r>
              <a:rPr lang="en-US" sz="2000" dirty="0" smtClean="0">
                <a:solidFill>
                  <a:schemeClr val="tx1"/>
                </a:solidFill>
              </a:rPr>
              <a:t>.)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6351711"/>
            <a:ext cx="867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Sun et al., </a:t>
            </a:r>
            <a:r>
              <a:rPr lang="en-US" sz="1200" dirty="0"/>
              <a:t>Kinetics of SARS-CoV-2 specific IgM and IgG responses in COVID-19 patients</a:t>
            </a:r>
            <a:r>
              <a:rPr lang="de-DE" sz="1200" dirty="0" smtClean="0"/>
              <a:t>. </a:t>
            </a:r>
            <a:r>
              <a:rPr lang="de-DE" sz="1200" dirty="0"/>
              <a:t>Emerging </a:t>
            </a:r>
            <a:r>
              <a:rPr lang="de-DE" sz="1200" dirty="0" err="1"/>
              <a:t>Microbes</a:t>
            </a:r>
            <a:r>
              <a:rPr lang="de-DE" sz="1200" dirty="0"/>
              <a:t> &amp; </a:t>
            </a:r>
            <a:r>
              <a:rPr lang="de-DE" sz="1200" dirty="0" err="1" smtClean="0"/>
              <a:t>Infections</a:t>
            </a:r>
            <a:r>
              <a:rPr lang="de-DE" sz="1200" dirty="0"/>
              <a:t> </a:t>
            </a:r>
            <a:r>
              <a:rPr lang="de-DE" sz="1200" dirty="0" smtClean="0"/>
              <a:t>2020; https</a:t>
            </a:r>
            <a:r>
              <a:rPr lang="de-DE" sz="1200" dirty="0"/>
              <a:t>://doi.org/10.1080/22221751.2020.1762515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18634" r="28365" b="20342"/>
          <a:stretch/>
        </p:blipFill>
        <p:spPr bwMode="auto">
          <a:xfrm>
            <a:off x="1055954" y="1412776"/>
            <a:ext cx="7082372" cy="42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1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16" y="4581128"/>
            <a:ext cx="8964488" cy="50405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IgM- und IgG-</a:t>
            </a:r>
            <a:r>
              <a:rPr lang="en-US" sz="1600" dirty="0" err="1" smtClean="0">
                <a:solidFill>
                  <a:schemeClr val="tx1"/>
                </a:solidFill>
              </a:rPr>
              <a:t>Kinetik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bei</a:t>
            </a:r>
            <a:r>
              <a:rPr lang="en-US" sz="1600" dirty="0" smtClean="0">
                <a:solidFill>
                  <a:schemeClr val="tx1"/>
                </a:solidFill>
              </a:rPr>
              <a:t> 11 ITS </a:t>
            </a:r>
            <a:r>
              <a:rPr lang="en-US" sz="1600" dirty="0">
                <a:solidFill>
                  <a:schemeClr val="tx1"/>
                </a:solidFill>
              </a:rPr>
              <a:t>Patient*</a:t>
            </a:r>
            <a:r>
              <a:rPr lang="en-US" sz="1600" dirty="0" err="1">
                <a:solidFill>
                  <a:schemeClr val="tx1"/>
                </a:solidFill>
              </a:rPr>
              <a:t>innen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410319" y="5013176"/>
            <a:ext cx="835292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Non-ITS P. </a:t>
            </a:r>
            <a:r>
              <a:rPr lang="en-US" sz="2000" dirty="0" err="1" smtClean="0">
                <a:solidFill>
                  <a:schemeClr val="tx1"/>
                </a:solidFill>
              </a:rPr>
              <a:t>produzieren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eher</a:t>
            </a:r>
            <a:r>
              <a:rPr lang="en-US" sz="2000" dirty="0" smtClean="0">
                <a:solidFill>
                  <a:schemeClr val="tx1"/>
                </a:solidFill>
              </a:rPr>
              <a:t> S-IgG </a:t>
            </a:r>
            <a:r>
              <a:rPr lang="en-US" sz="2000" dirty="0" err="1" smtClean="0">
                <a:solidFill>
                  <a:schemeClr val="tx1"/>
                </a:solidFill>
              </a:rPr>
              <a:t>Ak</a:t>
            </a:r>
            <a:r>
              <a:rPr lang="en-US" sz="2000" dirty="0" smtClean="0">
                <a:solidFill>
                  <a:schemeClr val="tx1"/>
                </a:solidFill>
              </a:rPr>
              <a:t>, ITS </a:t>
            </a: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eher</a:t>
            </a:r>
            <a:r>
              <a:rPr lang="en-US" sz="2000" dirty="0" smtClean="0">
                <a:solidFill>
                  <a:schemeClr val="tx1"/>
                </a:solidFill>
              </a:rPr>
              <a:t> N-IgG </a:t>
            </a:r>
            <a:r>
              <a:rPr lang="en-US" sz="2000" dirty="0" err="1" smtClean="0">
                <a:solidFill>
                  <a:schemeClr val="tx1"/>
                </a:solidFill>
              </a:rPr>
              <a:t>Ak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tx1"/>
                </a:solidFill>
              </a:rPr>
              <a:t>S-IgG </a:t>
            </a:r>
            <a:r>
              <a:rPr lang="en-US" sz="2000" dirty="0" err="1">
                <a:solidFill>
                  <a:schemeClr val="tx1"/>
                </a:solidFill>
              </a:rPr>
              <a:t>signifikant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höher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bei</a:t>
            </a:r>
            <a:r>
              <a:rPr lang="en-US" sz="2000" dirty="0">
                <a:solidFill>
                  <a:schemeClr val="tx1"/>
                </a:solidFill>
              </a:rPr>
              <a:t> non-ITS P. in der 3. </a:t>
            </a:r>
            <a:r>
              <a:rPr lang="en-US" sz="2000" dirty="0" err="1">
                <a:solidFill>
                  <a:schemeClr val="tx1"/>
                </a:solidFill>
              </a:rPr>
              <a:t>Woche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tx1"/>
                </a:solidFill>
              </a:rPr>
              <a:t>N-IgG </a:t>
            </a:r>
            <a:r>
              <a:rPr lang="en-US" sz="2000" dirty="0" err="1">
                <a:solidFill>
                  <a:schemeClr val="tx1"/>
                </a:solidFill>
              </a:rPr>
              <a:t>signifikant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höher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bei</a:t>
            </a:r>
            <a:r>
              <a:rPr lang="en-US" sz="2000" dirty="0">
                <a:solidFill>
                  <a:schemeClr val="tx1"/>
                </a:solidFill>
              </a:rPr>
              <a:t> ITS P.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19" y="6207695"/>
            <a:ext cx="867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Sun et al., </a:t>
            </a:r>
            <a:r>
              <a:rPr lang="en-US" sz="1200" dirty="0"/>
              <a:t>Kinetics of SARS-CoV-2 specific IgM and IgG responses in COVID-19 patients</a:t>
            </a:r>
            <a:r>
              <a:rPr lang="de-DE" sz="1200" dirty="0" smtClean="0"/>
              <a:t>. </a:t>
            </a:r>
            <a:r>
              <a:rPr lang="de-DE" sz="1200" dirty="0"/>
              <a:t>Emerging </a:t>
            </a:r>
            <a:r>
              <a:rPr lang="de-DE" sz="1200" dirty="0" err="1"/>
              <a:t>Microbes</a:t>
            </a:r>
            <a:r>
              <a:rPr lang="de-DE" sz="1200" dirty="0"/>
              <a:t> &amp; </a:t>
            </a:r>
            <a:r>
              <a:rPr lang="de-DE" sz="1200" dirty="0" err="1" smtClean="0"/>
              <a:t>Infections</a:t>
            </a:r>
            <a:r>
              <a:rPr lang="de-DE" sz="1200" dirty="0"/>
              <a:t> </a:t>
            </a:r>
            <a:r>
              <a:rPr lang="de-DE" sz="1200" dirty="0" smtClean="0"/>
              <a:t>2020; </a:t>
            </a:r>
            <a:r>
              <a:rPr lang="de-DE" sz="1200" dirty="0" smtClean="0">
                <a:hlinkClick r:id="rId3"/>
              </a:rPr>
              <a:t>https</a:t>
            </a:r>
            <a:r>
              <a:rPr lang="de-DE" sz="1200" dirty="0">
                <a:hlinkClick r:id="rId3"/>
              </a:rPr>
              <a:t>://</a:t>
            </a:r>
            <a:r>
              <a:rPr lang="de-DE" sz="1200" dirty="0" smtClean="0">
                <a:hlinkClick r:id="rId3"/>
              </a:rPr>
              <a:t>doi.org/10.1080/22221751.2020.1762515</a:t>
            </a:r>
            <a:endParaRPr lang="de-DE" sz="1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22564" r="28365" b="16837"/>
          <a:stretch/>
        </p:blipFill>
        <p:spPr bwMode="auto">
          <a:xfrm>
            <a:off x="971600" y="188640"/>
            <a:ext cx="7431950" cy="44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7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8964488" cy="50405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IgM/IgG-</a:t>
            </a:r>
            <a:r>
              <a:rPr lang="en-US" sz="1600" dirty="0" err="1" smtClean="0">
                <a:solidFill>
                  <a:schemeClr val="tx1"/>
                </a:solidFill>
              </a:rPr>
              <a:t>Kinetik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anhand</a:t>
            </a:r>
            <a:r>
              <a:rPr lang="en-US" sz="1600" dirty="0" smtClean="0">
                <a:solidFill>
                  <a:schemeClr val="tx1"/>
                </a:solidFill>
              </a:rPr>
              <a:t> 342 </a:t>
            </a:r>
            <a:r>
              <a:rPr lang="en-US" sz="1600" dirty="0" err="1">
                <a:solidFill>
                  <a:schemeClr val="tx1"/>
                </a:solidFill>
              </a:rPr>
              <a:t>Proben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von 65 COVID-19 Patient*</a:t>
            </a:r>
            <a:r>
              <a:rPr lang="en-US" sz="1600" dirty="0" err="1" smtClean="0">
                <a:solidFill>
                  <a:schemeClr val="tx1"/>
                </a:solidFill>
              </a:rPr>
              <a:t>innen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6237312"/>
            <a:ext cx="8670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Tan et al., </a:t>
            </a:r>
            <a:r>
              <a:rPr lang="en-US" sz="1200" dirty="0"/>
              <a:t>Viral Kinetics and Antibody Responses in Patients with COVID-19</a:t>
            </a:r>
            <a:r>
              <a:rPr lang="en-US" sz="1200" dirty="0" smtClean="0"/>
              <a:t>. </a:t>
            </a:r>
            <a:r>
              <a:rPr lang="fr-FR" sz="1200" dirty="0" err="1" smtClean="0"/>
              <a:t>medRxiv</a:t>
            </a:r>
            <a:r>
              <a:rPr lang="fr-FR" sz="1200" dirty="0" smtClean="0"/>
              <a:t>,</a:t>
            </a:r>
            <a:r>
              <a:rPr lang="de-DE" sz="1200" dirty="0" smtClean="0"/>
              <a:t> </a:t>
            </a:r>
            <a:r>
              <a:rPr lang="de-DE" sz="1200" dirty="0">
                <a:hlinkClick r:id="rId3"/>
              </a:rPr>
              <a:t>https://</a:t>
            </a:r>
            <a:r>
              <a:rPr lang="de-DE" sz="1200" dirty="0" smtClean="0">
                <a:hlinkClick r:id="rId3"/>
              </a:rPr>
              <a:t>doi.org/10.1101/2020.03.24.20042382</a:t>
            </a:r>
            <a:endParaRPr lang="de-DE" sz="1200" dirty="0" smtClean="0"/>
          </a:p>
          <a:p>
            <a:r>
              <a:rPr lang="de-DE" sz="1200" dirty="0"/>
              <a:t>Lynch et al., </a:t>
            </a:r>
            <a:r>
              <a:rPr lang="en-US" sz="1200" dirty="0"/>
              <a:t>Magnitude and kinetics of anti-SARS-CoV-2 antibody responses and their relationship to disease </a:t>
            </a:r>
            <a:r>
              <a:rPr lang="de-DE" sz="1200" dirty="0" err="1"/>
              <a:t>severity</a:t>
            </a:r>
            <a:r>
              <a:rPr lang="de-DE" sz="1200" dirty="0"/>
              <a:t>. </a:t>
            </a:r>
            <a:r>
              <a:rPr lang="fr-FR" sz="1200" dirty="0" err="1"/>
              <a:t>medRxiv</a:t>
            </a:r>
            <a:r>
              <a:rPr lang="fr-FR" sz="1200" dirty="0"/>
              <a:t>; </a:t>
            </a:r>
            <a:r>
              <a:rPr lang="fr-FR" sz="1200" dirty="0" err="1"/>
              <a:t>doi</a:t>
            </a:r>
            <a:r>
              <a:rPr lang="fr-FR" sz="1200" dirty="0"/>
              <a:t>: https://doi.org/10.1101/2020.06.03.20121525</a:t>
            </a:r>
            <a:endParaRPr lang="de-DE" sz="12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251520" y="4725144"/>
            <a:ext cx="871296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3 </a:t>
            </a:r>
            <a:r>
              <a:rPr lang="en-US" sz="1800" dirty="0" err="1" smtClean="0">
                <a:solidFill>
                  <a:schemeClr val="tx1"/>
                </a:solidFill>
              </a:rPr>
              <a:t>Ak-Antwort-Typen</a:t>
            </a:r>
            <a:r>
              <a:rPr lang="en-US" sz="1800" dirty="0" smtClean="0">
                <a:solidFill>
                  <a:schemeClr val="tx1"/>
                </a:solidFill>
              </a:rPr>
              <a:t> (IgM/IgG): stark (31%/22%), </a:t>
            </a:r>
            <a:r>
              <a:rPr lang="en-US" sz="1800" dirty="0" err="1" smtClean="0">
                <a:solidFill>
                  <a:schemeClr val="tx1"/>
                </a:solidFill>
              </a:rPr>
              <a:t>schwach</a:t>
            </a:r>
            <a:r>
              <a:rPr lang="en-US" sz="1800" dirty="0" smtClean="0">
                <a:solidFill>
                  <a:schemeClr val="tx1"/>
                </a:solidFill>
              </a:rPr>
              <a:t> (17%/61%), </a:t>
            </a:r>
            <a:r>
              <a:rPr lang="en-US" sz="1800" dirty="0" err="1" smtClean="0">
                <a:solidFill>
                  <a:schemeClr val="tx1"/>
                </a:solidFill>
              </a:rPr>
              <a:t>ohne</a:t>
            </a:r>
            <a:r>
              <a:rPr lang="en-US" sz="1800" dirty="0" smtClean="0">
                <a:solidFill>
                  <a:schemeClr val="tx1"/>
                </a:solidFill>
              </a:rPr>
              <a:t> (52%/17%)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1800" dirty="0" err="1" smtClean="0">
                <a:solidFill>
                  <a:schemeClr val="tx1"/>
                </a:solidFill>
              </a:rPr>
              <a:t>Frühere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Ak-Antwort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und </a:t>
            </a:r>
            <a:r>
              <a:rPr lang="en-US" sz="1800" dirty="0" err="1" smtClean="0">
                <a:solidFill>
                  <a:schemeClr val="tx1"/>
                </a:solidFill>
              </a:rPr>
              <a:t>höhere</a:t>
            </a:r>
            <a:r>
              <a:rPr lang="en-US" sz="1800" dirty="0" smtClean="0">
                <a:solidFill>
                  <a:schemeClr val="tx1"/>
                </a:solidFill>
              </a:rPr>
              <a:t> Titer </a:t>
            </a:r>
            <a:r>
              <a:rPr lang="en-US" sz="1800" dirty="0" err="1" smtClean="0">
                <a:solidFill>
                  <a:schemeClr val="tx1"/>
                </a:solidFill>
              </a:rPr>
              <a:t>korrelieren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mit</a:t>
            </a:r>
            <a:r>
              <a:rPr lang="en-US" sz="1800" dirty="0" smtClean="0">
                <a:solidFill>
                  <a:schemeClr val="tx1"/>
                </a:solidFill>
              </a:rPr>
              <a:t> der </a:t>
            </a:r>
            <a:r>
              <a:rPr lang="en-US" sz="1800" dirty="0" err="1" smtClean="0">
                <a:solidFill>
                  <a:schemeClr val="tx1"/>
                </a:solidFill>
              </a:rPr>
              <a:t>Schwere</a:t>
            </a:r>
            <a:r>
              <a:rPr lang="en-US" sz="1800" dirty="0" smtClean="0">
                <a:solidFill>
                  <a:schemeClr val="tx1"/>
                </a:solidFill>
              </a:rPr>
              <a:t> der </a:t>
            </a:r>
            <a:r>
              <a:rPr lang="en-US" sz="1800" dirty="0" err="1" smtClean="0">
                <a:solidFill>
                  <a:schemeClr val="tx1"/>
                </a:solidFill>
              </a:rPr>
              <a:t>Erkrankung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1800" dirty="0" err="1" smtClean="0">
                <a:solidFill>
                  <a:schemeClr val="tx1"/>
                </a:solidFill>
              </a:rPr>
              <a:t>Personen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schwacher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Ak</a:t>
            </a:r>
            <a:r>
              <a:rPr lang="en-US" sz="1800" dirty="0" smtClean="0">
                <a:solidFill>
                  <a:schemeClr val="tx1"/>
                </a:solidFill>
              </a:rPr>
              <a:t> (N)-</a:t>
            </a:r>
            <a:r>
              <a:rPr lang="en-US" sz="1800" dirty="0" err="1" smtClean="0">
                <a:solidFill>
                  <a:schemeClr val="tx1"/>
                </a:solidFill>
              </a:rPr>
              <a:t>Antwort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eliminieren</a:t>
            </a:r>
            <a:r>
              <a:rPr lang="en-US" sz="1800" dirty="0" smtClean="0">
                <a:solidFill>
                  <a:schemeClr val="tx1"/>
                </a:solidFill>
              </a:rPr>
              <a:t> das Virus </a:t>
            </a:r>
            <a:r>
              <a:rPr lang="en-US" sz="1800" dirty="0" err="1" smtClean="0">
                <a:solidFill>
                  <a:schemeClr val="tx1"/>
                </a:solidFill>
              </a:rPr>
              <a:t>besser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als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solche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mit</a:t>
            </a:r>
            <a:r>
              <a:rPr lang="en-US" sz="1800" dirty="0" smtClean="0">
                <a:solidFill>
                  <a:schemeClr val="tx1"/>
                </a:solidFill>
              </a:rPr>
              <a:t> starker </a:t>
            </a:r>
            <a:r>
              <a:rPr lang="en-US" sz="1800" dirty="0" err="1" smtClean="0">
                <a:solidFill>
                  <a:schemeClr val="tx1"/>
                </a:solidFill>
              </a:rPr>
              <a:t>Antwort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21482" r="24479" b="12036"/>
          <a:stretch/>
        </p:blipFill>
        <p:spPr bwMode="auto">
          <a:xfrm>
            <a:off x="1619672" y="116632"/>
            <a:ext cx="5832648" cy="417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85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16" y="5877272"/>
            <a:ext cx="8964488" cy="504056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Ak-Verläufe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bei</a:t>
            </a:r>
            <a:r>
              <a:rPr lang="en-US" sz="1600" dirty="0" smtClean="0">
                <a:solidFill>
                  <a:schemeClr val="tx1"/>
                </a:solidFill>
              </a:rPr>
              <a:t> b) </a:t>
            </a:r>
            <a:r>
              <a:rPr lang="en-US" sz="1600" dirty="0" err="1" smtClean="0">
                <a:solidFill>
                  <a:schemeClr val="tx1"/>
                </a:solidFill>
              </a:rPr>
              <a:t>synchroner</a:t>
            </a:r>
            <a:r>
              <a:rPr lang="en-US" sz="1600" dirty="0" smtClean="0">
                <a:solidFill>
                  <a:schemeClr val="tx1"/>
                </a:solidFill>
              </a:rPr>
              <a:t>, c) 1. IgM 2. IgG und d</a:t>
            </a:r>
            <a:r>
              <a:rPr lang="en-US" sz="1600" dirty="0">
                <a:solidFill>
                  <a:schemeClr val="tx1"/>
                </a:solidFill>
              </a:rPr>
              <a:t>) 1. </a:t>
            </a:r>
            <a:r>
              <a:rPr lang="en-US" sz="1600" dirty="0" smtClean="0">
                <a:solidFill>
                  <a:schemeClr val="tx1"/>
                </a:solidFill>
              </a:rPr>
              <a:t>IgG </a:t>
            </a:r>
            <a:r>
              <a:rPr lang="en-US" sz="1600" dirty="0">
                <a:solidFill>
                  <a:schemeClr val="tx1"/>
                </a:solidFill>
              </a:rPr>
              <a:t>2. </a:t>
            </a:r>
            <a:r>
              <a:rPr lang="en-US" sz="1600" dirty="0" smtClean="0">
                <a:solidFill>
                  <a:schemeClr val="tx1"/>
                </a:solidFill>
              </a:rPr>
              <a:t>IgM </a:t>
            </a:r>
            <a:r>
              <a:rPr lang="en-US" sz="1600" dirty="0" err="1">
                <a:solidFill>
                  <a:schemeClr val="tx1"/>
                </a:solidFill>
              </a:rPr>
              <a:t>Serokonversion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50641" r="23463" b="15042"/>
          <a:stretch/>
        </p:blipFill>
        <p:spPr bwMode="auto">
          <a:xfrm>
            <a:off x="539552" y="3140968"/>
            <a:ext cx="76123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5" t="16325" r="23463" b="48380"/>
          <a:stretch/>
        </p:blipFill>
        <p:spPr bwMode="auto">
          <a:xfrm>
            <a:off x="4669886" y="188640"/>
            <a:ext cx="3456384" cy="279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Untertitel 2"/>
          <p:cNvSpPr txBox="1">
            <a:spLocks/>
          </p:cNvSpPr>
          <p:nvPr/>
        </p:nvSpPr>
        <p:spPr>
          <a:xfrm>
            <a:off x="323528" y="476672"/>
            <a:ext cx="4176464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26 COVID-19 Patient*</a:t>
            </a:r>
            <a:r>
              <a:rPr lang="en-US" sz="2000" dirty="0" err="1" smtClean="0">
                <a:solidFill>
                  <a:schemeClr val="tx1"/>
                </a:solidFill>
              </a:rPr>
              <a:t>innen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164 </a:t>
            </a:r>
            <a:r>
              <a:rPr lang="en-US" sz="2000" dirty="0" err="1" smtClean="0">
                <a:solidFill>
                  <a:schemeClr val="tx1"/>
                </a:solidFill>
              </a:rPr>
              <a:t>enge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Kontakte</a:t>
            </a:r>
            <a:r>
              <a:rPr lang="en-US" sz="2000" dirty="0" smtClean="0">
                <a:solidFill>
                  <a:schemeClr val="tx1"/>
                </a:solidFill>
              </a:rPr>
              <a:t>, 148 RT-PCR </a:t>
            </a:r>
            <a:r>
              <a:rPr lang="en-US" sz="2000" dirty="0" err="1" smtClean="0">
                <a:solidFill>
                  <a:schemeClr val="tx1"/>
                </a:solidFill>
              </a:rPr>
              <a:t>negativ</a:t>
            </a:r>
            <a:r>
              <a:rPr lang="en-US" sz="2000" dirty="0" smtClean="0">
                <a:solidFill>
                  <a:schemeClr val="tx1"/>
                </a:solidFill>
              </a:rPr>
              <a:t> und </a:t>
            </a:r>
            <a:r>
              <a:rPr lang="en-US" sz="2000" dirty="0" err="1" smtClean="0">
                <a:solidFill>
                  <a:schemeClr val="tx1"/>
                </a:solidFill>
              </a:rPr>
              <a:t>asymptomatisch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davon</a:t>
            </a:r>
            <a:r>
              <a:rPr lang="en-US" sz="2000" dirty="0" smtClean="0">
                <a:solidFill>
                  <a:schemeClr val="tx1"/>
                </a:solidFill>
              </a:rPr>
              <a:t> 7 </a:t>
            </a:r>
            <a:r>
              <a:rPr lang="en-US" sz="2000" dirty="0" err="1" smtClean="0">
                <a:solidFill>
                  <a:schemeClr val="tx1"/>
                </a:solidFill>
              </a:rPr>
              <a:t>mit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positivem</a:t>
            </a:r>
            <a:r>
              <a:rPr lang="en-US" sz="2000" dirty="0" smtClean="0">
                <a:solidFill>
                  <a:schemeClr val="tx1"/>
                </a:solidFill>
              </a:rPr>
              <a:t> IgG- und/</a:t>
            </a:r>
            <a:r>
              <a:rPr lang="en-US" sz="2000" dirty="0" err="1" smtClean="0">
                <a:solidFill>
                  <a:schemeClr val="tx1"/>
                </a:solidFill>
              </a:rPr>
              <a:t>oder</a:t>
            </a:r>
            <a:r>
              <a:rPr lang="en-US" sz="2000" dirty="0" smtClean="0">
                <a:solidFill>
                  <a:schemeClr val="tx1"/>
                </a:solidFill>
              </a:rPr>
              <a:t> IgM-</a:t>
            </a:r>
            <a:r>
              <a:rPr lang="en-US" sz="2000" dirty="0" err="1" smtClean="0">
                <a:solidFill>
                  <a:schemeClr val="tx1"/>
                </a:solidFill>
              </a:rPr>
              <a:t>Nachweis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1520" y="6453336"/>
            <a:ext cx="867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Long et al., Antibody </a:t>
            </a:r>
            <a:r>
              <a:rPr lang="en-US" sz="1200" dirty="0"/>
              <a:t>responses to SARS-CoV-2 in </a:t>
            </a:r>
            <a:r>
              <a:rPr lang="en-US" sz="1200" dirty="0" smtClean="0"/>
              <a:t>patients </a:t>
            </a:r>
            <a:r>
              <a:rPr lang="de-DE" sz="1200" dirty="0" err="1" smtClean="0"/>
              <a:t>with</a:t>
            </a:r>
            <a:r>
              <a:rPr lang="de-DE" sz="1200" dirty="0" smtClean="0"/>
              <a:t> COVID-19. </a:t>
            </a:r>
            <a:r>
              <a:rPr lang="de-DE" sz="1200" dirty="0" err="1" smtClean="0"/>
              <a:t>Nat</a:t>
            </a:r>
            <a:r>
              <a:rPr lang="de-DE" sz="1200" dirty="0" smtClean="0"/>
              <a:t> </a:t>
            </a:r>
            <a:r>
              <a:rPr lang="de-DE" sz="1200" dirty="0" err="1" smtClean="0"/>
              <a:t>Med</a:t>
            </a:r>
            <a:r>
              <a:rPr lang="de-DE" sz="1200" dirty="0" smtClean="0"/>
              <a:t> 2020, </a:t>
            </a:r>
            <a:r>
              <a:rPr lang="de-DE" sz="1200" dirty="0"/>
              <a:t>https://doi.org/10.1038/s41591-020-0897-1</a:t>
            </a:r>
          </a:p>
        </p:txBody>
      </p:sp>
    </p:spTree>
    <p:extLst>
      <p:ext uri="{BB962C8B-B14F-4D97-AF65-F5344CB8AC3E}">
        <p14:creationId xmlns:p14="http://schemas.microsoft.com/office/powerpoint/2010/main" val="21191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16" y="5733256"/>
            <a:ext cx="8964488" cy="50405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IgG-</a:t>
            </a:r>
            <a:r>
              <a:rPr lang="en-US" sz="1600" dirty="0" err="1" smtClean="0">
                <a:solidFill>
                  <a:schemeClr val="tx1"/>
                </a:solidFill>
              </a:rPr>
              <a:t>Veränderungen</a:t>
            </a:r>
            <a:r>
              <a:rPr lang="en-US" sz="1600" dirty="0" smtClean="0">
                <a:solidFill>
                  <a:schemeClr val="tx1"/>
                </a:solidFill>
              </a:rPr>
              <a:t> in der </a:t>
            </a:r>
            <a:r>
              <a:rPr lang="en-US" sz="1600" dirty="0" err="1" smtClean="0">
                <a:solidFill>
                  <a:schemeClr val="tx1"/>
                </a:solidFill>
              </a:rPr>
              <a:t>akuten</a:t>
            </a:r>
            <a:r>
              <a:rPr lang="en-US" sz="1600" dirty="0" smtClean="0">
                <a:solidFill>
                  <a:schemeClr val="tx1"/>
                </a:solidFill>
              </a:rPr>
              <a:t> und </a:t>
            </a:r>
            <a:r>
              <a:rPr lang="en-US" sz="1600" dirty="0" err="1" smtClean="0">
                <a:solidFill>
                  <a:schemeClr val="tx1"/>
                </a:solidFill>
              </a:rPr>
              <a:t>rekonvaleszenten</a:t>
            </a:r>
            <a:r>
              <a:rPr lang="en-US" sz="1600" dirty="0" smtClean="0">
                <a:solidFill>
                  <a:schemeClr val="tx1"/>
                </a:solidFill>
              </a:rPr>
              <a:t> (8 </a:t>
            </a:r>
            <a:r>
              <a:rPr lang="en-US" sz="1600" dirty="0" err="1" smtClean="0">
                <a:solidFill>
                  <a:schemeClr val="tx1"/>
                </a:solidFill>
              </a:rPr>
              <a:t>Wochen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nach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Entlassung</a:t>
            </a:r>
            <a:r>
              <a:rPr lang="en-US" sz="1600" dirty="0" smtClean="0">
                <a:solidFill>
                  <a:schemeClr val="tx1"/>
                </a:solidFill>
              </a:rPr>
              <a:t>) Phase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323528" y="476672"/>
            <a:ext cx="8712968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Abb. e </a:t>
            </a:r>
            <a:r>
              <a:rPr lang="en-US" sz="2000" dirty="0" err="1" smtClean="0">
                <a:solidFill>
                  <a:schemeClr val="tx1"/>
                </a:solidFill>
              </a:rPr>
              <a:t>oben</a:t>
            </a:r>
            <a:r>
              <a:rPr lang="en-US" sz="2000" dirty="0" smtClean="0">
                <a:solidFill>
                  <a:schemeClr val="tx1"/>
                </a:solidFill>
              </a:rPr>
              <a:t>: IgG </a:t>
            </a:r>
            <a:r>
              <a:rPr lang="en-US" sz="2000" dirty="0" err="1" smtClean="0">
                <a:solidFill>
                  <a:schemeClr val="tx1"/>
                </a:solidFill>
              </a:rPr>
              <a:t>positiv</a:t>
            </a:r>
            <a:r>
              <a:rPr lang="en-US" sz="2000" dirty="0" smtClean="0">
                <a:solidFill>
                  <a:schemeClr val="tx1"/>
                </a:solidFill>
              </a:rPr>
              <a:t> 3-4 </a:t>
            </a:r>
            <a:r>
              <a:rPr lang="en-US" sz="2000" dirty="0" err="1" smtClean="0">
                <a:solidFill>
                  <a:schemeClr val="tx1"/>
                </a:solidFill>
              </a:rPr>
              <a:t>Wochen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Symptombeginn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Asymptomatische</a:t>
            </a:r>
            <a:r>
              <a:rPr lang="en-US" sz="2000" dirty="0" smtClean="0">
                <a:solidFill>
                  <a:schemeClr val="tx1"/>
                </a:solidFill>
              </a:rPr>
              <a:t> 30/37 (81%), </a:t>
            </a:r>
            <a:r>
              <a:rPr lang="en-US" sz="2000" dirty="0" err="1" smtClean="0">
                <a:solidFill>
                  <a:schemeClr val="tx1"/>
                </a:solidFill>
              </a:rPr>
              <a:t>Symptomatische</a:t>
            </a:r>
            <a:r>
              <a:rPr lang="en-US" sz="2000" dirty="0" smtClean="0">
                <a:solidFill>
                  <a:schemeClr val="tx1"/>
                </a:solidFill>
              </a:rPr>
              <a:t> 31/37 (84%); IgG Level </a:t>
            </a:r>
            <a:r>
              <a:rPr lang="en-US" sz="2000" dirty="0" err="1" smtClean="0">
                <a:solidFill>
                  <a:schemeClr val="tx1"/>
                </a:solidFill>
              </a:rPr>
              <a:t>höher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Symptomatischen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Abb. c: </a:t>
            </a:r>
            <a:r>
              <a:rPr lang="en-US" sz="2000" dirty="0" err="1" smtClean="0">
                <a:solidFill>
                  <a:schemeClr val="tx1"/>
                </a:solidFill>
              </a:rPr>
              <a:t>Abfall</a:t>
            </a:r>
            <a:r>
              <a:rPr lang="en-US" sz="2000" dirty="0" smtClean="0">
                <a:solidFill>
                  <a:schemeClr val="tx1"/>
                </a:solidFill>
              </a:rPr>
              <a:t> IgG: </a:t>
            </a:r>
            <a:r>
              <a:rPr lang="en-US" sz="2000" dirty="0" err="1">
                <a:solidFill>
                  <a:schemeClr val="tx1"/>
                </a:solidFill>
              </a:rPr>
              <a:t>Asymptomatische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28/30 (93%), </a:t>
            </a:r>
            <a:r>
              <a:rPr lang="en-US" sz="2000" dirty="0" err="1">
                <a:solidFill>
                  <a:schemeClr val="tx1"/>
                </a:solidFill>
              </a:rPr>
              <a:t>Symptomatische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30/31 (97%)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tx1"/>
                </a:solidFill>
              </a:rPr>
              <a:t>Abb. d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Abfall</a:t>
            </a:r>
            <a:r>
              <a:rPr lang="en-US" sz="2000" dirty="0" smtClean="0">
                <a:solidFill>
                  <a:schemeClr val="tx1"/>
                </a:solidFill>
              </a:rPr>
              <a:t> neutral. </a:t>
            </a:r>
            <a:r>
              <a:rPr lang="en-US" sz="2000" dirty="0" err="1" smtClean="0">
                <a:solidFill>
                  <a:schemeClr val="tx1"/>
                </a:solidFill>
              </a:rPr>
              <a:t>Ak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Asymptomatische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30/37 (81%), </a:t>
            </a:r>
            <a:r>
              <a:rPr lang="en-US" sz="2000" dirty="0" err="1">
                <a:solidFill>
                  <a:schemeClr val="tx1"/>
                </a:solidFill>
              </a:rPr>
              <a:t>Symptomatische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23/37 (62%)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tx1"/>
                </a:solidFill>
              </a:rPr>
              <a:t>Abb. </a:t>
            </a:r>
            <a:r>
              <a:rPr lang="en-US" sz="2000" dirty="0" smtClean="0">
                <a:solidFill>
                  <a:schemeClr val="tx1"/>
                </a:solidFill>
              </a:rPr>
              <a:t>e </a:t>
            </a:r>
            <a:r>
              <a:rPr lang="en-US" sz="2000" dirty="0" err="1" smtClean="0">
                <a:solidFill>
                  <a:schemeClr val="tx1"/>
                </a:solidFill>
              </a:rPr>
              <a:t>unten</a:t>
            </a:r>
            <a:r>
              <a:rPr lang="en-US" sz="2000" dirty="0" smtClean="0">
                <a:solidFill>
                  <a:schemeClr val="tx1"/>
                </a:solidFill>
              </a:rPr>
              <a:t>: IgG </a:t>
            </a:r>
            <a:r>
              <a:rPr lang="en-US" sz="2000" dirty="0" err="1" smtClean="0">
                <a:solidFill>
                  <a:schemeClr val="tx1"/>
                </a:solidFill>
              </a:rPr>
              <a:t>negativ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Asymptomatische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12/30 (40%), </a:t>
            </a:r>
            <a:r>
              <a:rPr lang="en-US" sz="2000" dirty="0" err="1">
                <a:solidFill>
                  <a:schemeClr val="tx1"/>
                </a:solidFill>
              </a:rPr>
              <a:t>Symptomatische</a:t>
            </a:r>
            <a:r>
              <a:rPr lang="en-US" sz="2000" dirty="0">
                <a:solidFill>
                  <a:schemeClr val="tx1"/>
                </a:solidFill>
              </a:rPr>
              <a:t> 4</a:t>
            </a:r>
            <a:r>
              <a:rPr lang="en-US" sz="2000" dirty="0" smtClean="0">
                <a:solidFill>
                  <a:schemeClr val="tx1"/>
                </a:solidFill>
              </a:rPr>
              <a:t>/31 (13%)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-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1520" y="6351711"/>
            <a:ext cx="867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Long et al., </a:t>
            </a:r>
            <a:r>
              <a:rPr lang="en-US" sz="1200" dirty="0"/>
              <a:t>Clinical and immunological assessment </a:t>
            </a:r>
            <a:r>
              <a:rPr lang="en-US" sz="1200" dirty="0" smtClean="0"/>
              <a:t>of </a:t>
            </a:r>
            <a:r>
              <a:rPr lang="de-DE" sz="1200" dirty="0" err="1" smtClean="0"/>
              <a:t>asymptomatic</a:t>
            </a:r>
            <a:r>
              <a:rPr lang="de-DE" sz="1200" dirty="0" smtClean="0"/>
              <a:t> </a:t>
            </a:r>
            <a:r>
              <a:rPr lang="de-DE" sz="1200" dirty="0"/>
              <a:t>SARS-CoV-2 </a:t>
            </a:r>
            <a:r>
              <a:rPr lang="de-DE" sz="1200" dirty="0" err="1"/>
              <a:t>infections</a:t>
            </a:r>
            <a:r>
              <a:rPr lang="de-DE" sz="1200" dirty="0" smtClean="0"/>
              <a:t>. </a:t>
            </a:r>
            <a:r>
              <a:rPr lang="de-DE" sz="1200" dirty="0" err="1" smtClean="0"/>
              <a:t>Nat</a:t>
            </a:r>
            <a:r>
              <a:rPr lang="de-DE" sz="1200" dirty="0" smtClean="0"/>
              <a:t> </a:t>
            </a:r>
            <a:r>
              <a:rPr lang="de-DE" sz="1200" dirty="0" err="1" smtClean="0"/>
              <a:t>Med</a:t>
            </a:r>
            <a:r>
              <a:rPr lang="de-DE" sz="1200" dirty="0" smtClean="0"/>
              <a:t> 2020, </a:t>
            </a:r>
            <a:r>
              <a:rPr lang="de-DE" sz="1200" dirty="0"/>
              <a:t>https://doi.org/10.1038/s41591-020-0965-6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1" t="57535" r="45157" b="6758"/>
          <a:stretch/>
        </p:blipFill>
        <p:spPr bwMode="auto">
          <a:xfrm>
            <a:off x="5339656" y="3192878"/>
            <a:ext cx="3696840" cy="24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1" t="24259" r="26354" b="41249"/>
          <a:stretch/>
        </p:blipFill>
        <p:spPr bwMode="auto">
          <a:xfrm>
            <a:off x="57042" y="3356992"/>
            <a:ext cx="5595078" cy="22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7768" y="5013176"/>
            <a:ext cx="8964488" cy="504056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Zunahme</a:t>
            </a:r>
            <a:r>
              <a:rPr lang="en-US" sz="1600" dirty="0" smtClean="0">
                <a:solidFill>
                  <a:schemeClr val="tx1"/>
                </a:solidFill>
              </a:rPr>
              <a:t> (a) </a:t>
            </a:r>
            <a:r>
              <a:rPr lang="en-US" sz="1600" dirty="0" err="1" smtClean="0">
                <a:solidFill>
                  <a:schemeClr val="tx1"/>
                </a:solidFill>
              </a:rPr>
              <a:t>bzw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Abfall</a:t>
            </a:r>
            <a:r>
              <a:rPr lang="en-US" sz="1600" dirty="0" smtClean="0">
                <a:solidFill>
                  <a:schemeClr val="tx1"/>
                </a:solidFill>
              </a:rPr>
              <a:t> (b) </a:t>
            </a:r>
            <a:r>
              <a:rPr lang="en-US" sz="1600" dirty="0" err="1" smtClean="0">
                <a:solidFill>
                  <a:schemeClr val="tx1"/>
                </a:solidFill>
              </a:rPr>
              <a:t>neutralisierender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Ak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51520" y="6309320"/>
            <a:ext cx="867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Wang </a:t>
            </a:r>
            <a:r>
              <a:rPr lang="en-US" sz="1200" dirty="0" smtClean="0"/>
              <a:t>et al., </a:t>
            </a:r>
            <a:r>
              <a:rPr lang="en-US" sz="1200" dirty="0"/>
              <a:t>Neutralizing Antibodies Responses to SARS-CoV-2 in COVID-19 Inpatients </a:t>
            </a:r>
            <a:r>
              <a:rPr lang="en-US" sz="1200" dirty="0" smtClean="0"/>
              <a:t>and c</a:t>
            </a:r>
            <a:r>
              <a:rPr lang="de-DE" sz="1200" dirty="0" err="1" smtClean="0"/>
              <a:t>onvalescent</a:t>
            </a:r>
            <a:r>
              <a:rPr lang="de-DE" sz="1200" dirty="0" smtClean="0"/>
              <a:t> </a:t>
            </a:r>
            <a:r>
              <a:rPr lang="de-DE" sz="1200" dirty="0" err="1" smtClean="0"/>
              <a:t>Patients</a:t>
            </a:r>
            <a:r>
              <a:rPr lang="de-DE" sz="1200" dirty="0" smtClean="0"/>
              <a:t>. </a:t>
            </a:r>
            <a:r>
              <a:rPr lang="fr-FR" sz="1200" dirty="0" err="1" smtClean="0"/>
              <a:t>medRxiv</a:t>
            </a:r>
            <a:r>
              <a:rPr lang="fr-FR" sz="1200" dirty="0" smtClean="0"/>
              <a:t> </a:t>
            </a:r>
            <a:r>
              <a:rPr lang="fr-FR" sz="1200" dirty="0" err="1"/>
              <a:t>doi</a:t>
            </a:r>
            <a:r>
              <a:rPr lang="fr-FR" sz="1200" dirty="0"/>
              <a:t>: https://</a:t>
            </a:r>
            <a:r>
              <a:rPr lang="fr-FR" sz="1200" dirty="0" smtClean="0"/>
              <a:t>doi.org/10.1101/2020.04.15.20065623</a:t>
            </a:r>
            <a:endParaRPr lang="de-DE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4075" r="35443" b="48634"/>
          <a:stretch/>
        </p:blipFill>
        <p:spPr bwMode="auto">
          <a:xfrm>
            <a:off x="87331" y="2132856"/>
            <a:ext cx="4499452" cy="266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51358" r="35443" b="6945"/>
          <a:stretch/>
        </p:blipFill>
        <p:spPr bwMode="auto">
          <a:xfrm>
            <a:off x="4422595" y="1891546"/>
            <a:ext cx="4499452" cy="297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5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Bildschirmpräsentation (4:3)</PresentationFormat>
  <Paragraphs>37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Dauer des AK-Nachweises nach SARS-CoV-2 Infektion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Presence of SARS-CoV-2-reactive T cells  in COVID-19 patients and healthy donors Julian Braun et al.</dc:title>
  <dc:creator>Voigt, Sebastian</dc:creator>
  <cp:lastModifiedBy>Voigt, Sebastian</cp:lastModifiedBy>
  <cp:revision>141</cp:revision>
  <dcterms:created xsi:type="dcterms:W3CDTF">2020-05-19T13:19:19Z</dcterms:created>
  <dcterms:modified xsi:type="dcterms:W3CDTF">2020-06-23T08:54:28Z</dcterms:modified>
</cp:coreProperties>
</file>