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427" r:id="rId2"/>
    <p:sldId id="642" r:id="rId3"/>
    <p:sldId id="671" r:id="rId4"/>
    <p:sldId id="643" r:id="rId5"/>
    <p:sldId id="657" r:id="rId6"/>
    <p:sldId id="684" r:id="rId7"/>
    <p:sldId id="570" r:id="rId8"/>
    <p:sldId id="665" r:id="rId9"/>
    <p:sldId id="568" r:id="rId10"/>
    <p:sldId id="677" r:id="rId11"/>
    <p:sldId id="678" r:id="rId12"/>
    <p:sldId id="679" r:id="rId13"/>
    <p:sldId id="688" r:id="rId14"/>
    <p:sldId id="691" r:id="rId15"/>
    <p:sldId id="689" r:id="rId16"/>
    <p:sldId id="680" r:id="rId17"/>
    <p:sldId id="681" r:id="rId18"/>
    <p:sldId id="682" r:id="rId19"/>
    <p:sldId id="658" r:id="rId20"/>
    <p:sldId id="659" r:id="rId21"/>
    <p:sldId id="686" r:id="rId22"/>
    <p:sldId id="687" r:id="rId23"/>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D0D8E8"/>
    <a:srgbClr val="367BB8"/>
    <a:srgbClr val="FFFFCC"/>
    <a:srgbClr val="FFCC99"/>
    <a:srgbClr val="4D8AD2"/>
    <a:srgbClr val="66A8DD"/>
    <a:srgbClr val="006EC7"/>
    <a:srgbClr val="E9EDF4"/>
    <a:srgbClr val="338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85510" autoAdjust="0"/>
  </p:normalViewPr>
  <p:slideViewPr>
    <p:cSldViewPr snapToGrid="0" snapToObjects="1">
      <p:cViewPr>
        <p:scale>
          <a:sx n="100" d="100"/>
          <a:sy n="100" d="100"/>
        </p:scale>
        <p:origin x="-1074" y="-10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152"/>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Wissdaten\RKI_nCoV-Lage\3.Kommunikation\3.7.Lageberichte\2020-06-24\Zahlen_kumulativ_2020-06-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Anzahl</a:t>
            </a:r>
            <a:r>
              <a:rPr lang="de-DE" baseline="0"/>
              <a:t> Fälle in den letzten 7 Tagen</a:t>
            </a:r>
            <a:endParaRPr lang="de-DE"/>
          </a:p>
        </c:rich>
      </c:tx>
      <c:layout/>
      <c:overlay val="0"/>
    </c:title>
    <c:autoTitleDeleted val="0"/>
    <c:plotArea>
      <c:layout/>
      <c:lineChart>
        <c:grouping val="standard"/>
        <c:varyColors val="0"/>
        <c:ser>
          <c:idx val="0"/>
          <c:order val="0"/>
          <c:tx>
            <c:strRef>
              <c:f>'7-Tage-Fallzahlen-Inzidenzen'!$R$2</c:f>
              <c:strCache>
                <c:ptCount val="1"/>
                <c:pt idx="0">
                  <c:v>Gesamt</c:v>
                </c:pt>
              </c:strCache>
            </c:strRef>
          </c:tx>
          <c:spPr>
            <a:ln>
              <a:solidFill>
                <a:srgbClr val="045AA6"/>
              </a:solidFill>
            </a:ln>
          </c:spPr>
          <c:marker>
            <c:symbol val="none"/>
          </c:marker>
          <c:cat>
            <c:numRef>
              <c:f>'7-Tage-Fallzahlen-Inzidenzen'!$A$74:$A$123</c:f>
              <c:numCache>
                <c:formatCode>m/d/yyyy</c:formatCode>
                <c:ptCount val="50"/>
                <c:pt idx="0">
                  <c:v>43957</c:v>
                </c:pt>
                <c:pt idx="1">
                  <c:v>43958</c:v>
                </c:pt>
                <c:pt idx="2">
                  <c:v>43959</c:v>
                </c:pt>
                <c:pt idx="3">
                  <c:v>43960</c:v>
                </c:pt>
                <c:pt idx="4">
                  <c:v>43961</c:v>
                </c:pt>
                <c:pt idx="5">
                  <c:v>43962</c:v>
                </c:pt>
                <c:pt idx="6">
                  <c:v>43963</c:v>
                </c:pt>
                <c:pt idx="7">
                  <c:v>43964</c:v>
                </c:pt>
                <c:pt idx="8">
                  <c:v>43965</c:v>
                </c:pt>
                <c:pt idx="9">
                  <c:v>43966</c:v>
                </c:pt>
                <c:pt idx="10">
                  <c:v>43967</c:v>
                </c:pt>
                <c:pt idx="11">
                  <c:v>43968</c:v>
                </c:pt>
                <c:pt idx="12">
                  <c:v>43969</c:v>
                </c:pt>
                <c:pt idx="13">
                  <c:v>43970</c:v>
                </c:pt>
                <c:pt idx="14">
                  <c:v>43971</c:v>
                </c:pt>
                <c:pt idx="15">
                  <c:v>43972</c:v>
                </c:pt>
                <c:pt idx="16">
                  <c:v>43973</c:v>
                </c:pt>
                <c:pt idx="17">
                  <c:v>43974</c:v>
                </c:pt>
                <c:pt idx="18">
                  <c:v>43975</c:v>
                </c:pt>
                <c:pt idx="19">
                  <c:v>43976</c:v>
                </c:pt>
                <c:pt idx="20">
                  <c:v>43977</c:v>
                </c:pt>
                <c:pt idx="21">
                  <c:v>43978</c:v>
                </c:pt>
                <c:pt idx="22">
                  <c:v>43979</c:v>
                </c:pt>
                <c:pt idx="23">
                  <c:v>43980</c:v>
                </c:pt>
                <c:pt idx="24">
                  <c:v>43981</c:v>
                </c:pt>
                <c:pt idx="25">
                  <c:v>43982</c:v>
                </c:pt>
                <c:pt idx="26">
                  <c:v>43983</c:v>
                </c:pt>
                <c:pt idx="27">
                  <c:v>43984</c:v>
                </c:pt>
                <c:pt idx="28">
                  <c:v>43985</c:v>
                </c:pt>
                <c:pt idx="29">
                  <c:v>43986</c:v>
                </c:pt>
                <c:pt idx="30">
                  <c:v>43987</c:v>
                </c:pt>
                <c:pt idx="31">
                  <c:v>43988</c:v>
                </c:pt>
                <c:pt idx="32">
                  <c:v>43989</c:v>
                </c:pt>
                <c:pt idx="33">
                  <c:v>43990</c:v>
                </c:pt>
                <c:pt idx="34">
                  <c:v>43991</c:v>
                </c:pt>
                <c:pt idx="35">
                  <c:v>43992</c:v>
                </c:pt>
                <c:pt idx="36">
                  <c:v>43993</c:v>
                </c:pt>
                <c:pt idx="37">
                  <c:v>43994</c:v>
                </c:pt>
                <c:pt idx="38">
                  <c:v>43995</c:v>
                </c:pt>
                <c:pt idx="39">
                  <c:v>43996</c:v>
                </c:pt>
                <c:pt idx="40">
                  <c:v>43997</c:v>
                </c:pt>
                <c:pt idx="41">
                  <c:v>43998</c:v>
                </c:pt>
                <c:pt idx="42">
                  <c:v>43999</c:v>
                </c:pt>
                <c:pt idx="43">
                  <c:v>44000</c:v>
                </c:pt>
                <c:pt idx="44">
                  <c:v>44001</c:v>
                </c:pt>
                <c:pt idx="45">
                  <c:v>44002</c:v>
                </c:pt>
                <c:pt idx="46">
                  <c:v>44003</c:v>
                </c:pt>
                <c:pt idx="47">
                  <c:v>44004</c:v>
                </c:pt>
                <c:pt idx="48">
                  <c:v>44005</c:v>
                </c:pt>
                <c:pt idx="49">
                  <c:v>44006</c:v>
                </c:pt>
              </c:numCache>
            </c:numRef>
          </c:cat>
          <c:val>
            <c:numRef>
              <c:f>'7-Tage-Fallzahlen-Inzidenzen'!$R$74:$R$123</c:f>
              <c:numCache>
                <c:formatCode>General</c:formatCode>
                <c:ptCount val="50"/>
                <c:pt idx="0">
                  <c:v>5980</c:v>
                </c:pt>
                <c:pt idx="1">
                  <c:v>5705</c:v>
                </c:pt>
                <c:pt idx="2">
                  <c:v>5394</c:v>
                </c:pt>
                <c:pt idx="3">
                  <c:v>5703</c:v>
                </c:pt>
                <c:pt idx="4">
                  <c:v>5715</c:v>
                </c:pt>
                <c:pt idx="5">
                  <c:v>5769</c:v>
                </c:pt>
                <c:pt idx="6">
                  <c:v>5730</c:v>
                </c:pt>
                <c:pt idx="7">
                  <c:v>5374</c:v>
                </c:pt>
                <c:pt idx="8">
                  <c:v>5075</c:v>
                </c:pt>
                <c:pt idx="9">
                  <c:v>4727</c:v>
                </c:pt>
                <c:pt idx="10">
                  <c:v>4407</c:v>
                </c:pt>
                <c:pt idx="11">
                  <c:v>4327</c:v>
                </c:pt>
                <c:pt idx="12">
                  <c:v>4309</c:v>
                </c:pt>
                <c:pt idx="13">
                  <c:v>4075</c:v>
                </c:pt>
                <c:pt idx="14">
                  <c:v>4002</c:v>
                </c:pt>
                <c:pt idx="15">
                  <c:v>3830</c:v>
                </c:pt>
                <c:pt idx="16">
                  <c:v>3487</c:v>
                </c:pt>
                <c:pt idx="17">
                  <c:v>3441</c:v>
                </c:pt>
                <c:pt idx="18">
                  <c:v>3417</c:v>
                </c:pt>
                <c:pt idx="19">
                  <c:v>3395</c:v>
                </c:pt>
                <c:pt idx="20">
                  <c:v>3260</c:v>
                </c:pt>
                <c:pt idx="21">
                  <c:v>2887</c:v>
                </c:pt>
                <c:pt idx="22">
                  <c:v>2801</c:v>
                </c:pt>
                <c:pt idx="23">
                  <c:v>2967</c:v>
                </c:pt>
                <c:pt idx="24">
                  <c:v>2962</c:v>
                </c:pt>
                <c:pt idx="25" formatCode="#,##0">
                  <c:v>2872</c:v>
                </c:pt>
                <c:pt idx="26" formatCode="#,##0">
                  <c:v>2969</c:v>
                </c:pt>
                <c:pt idx="27">
                  <c:v>2775</c:v>
                </c:pt>
                <c:pt idx="28" formatCode="#,##0">
                  <c:v>2425</c:v>
                </c:pt>
                <c:pt idx="29" formatCode="#,##0">
                  <c:v>2162</c:v>
                </c:pt>
                <c:pt idx="30" formatCode="#,##0">
                  <c:v>2158</c:v>
                </c:pt>
                <c:pt idx="31" formatCode="#,##0">
                  <c:v>2160</c:v>
                </c:pt>
                <c:pt idx="32" formatCode="#,##0">
                  <c:v>2105</c:v>
                </c:pt>
                <c:pt idx="33" formatCode="#,##0">
                  <c:v>2130</c:v>
                </c:pt>
                <c:pt idx="34" formatCode="#,##0">
                  <c:v>2324</c:v>
                </c:pt>
                <c:pt idx="35" formatCode="#,##0">
                  <c:v>2349</c:v>
                </c:pt>
                <c:pt idx="36" formatCode="#,##0">
                  <c:v>2421</c:v>
                </c:pt>
                <c:pt idx="37" formatCode="#,##0">
                  <c:v>2181</c:v>
                </c:pt>
                <c:pt idx="38" formatCode="#,##0">
                  <c:v>2083</c:v>
                </c:pt>
                <c:pt idx="39" formatCode="#,##0">
                  <c:v>2053</c:v>
                </c:pt>
                <c:pt idx="40" formatCode="#,##0">
                  <c:v>2083</c:v>
                </c:pt>
                <c:pt idx="41" formatCode="#,##0">
                  <c:v>2142</c:v>
                </c:pt>
                <c:pt idx="42" formatCode="#,##0">
                  <c:v>2065</c:v>
                </c:pt>
                <c:pt idx="43" formatCode="#,##0">
                  <c:v>2137</c:v>
                </c:pt>
                <c:pt idx="44" formatCode="#,##0">
                  <c:v>2625</c:v>
                </c:pt>
                <c:pt idx="45" formatCode="#,##0">
                  <c:v>2876</c:v>
                </c:pt>
                <c:pt idx="46" formatCode="#,##0">
                  <c:v>3280</c:v>
                </c:pt>
                <c:pt idx="47" formatCode="#,##0">
                  <c:v>3645</c:v>
                </c:pt>
                <c:pt idx="48" formatCode="#,##0">
                  <c:v>3899</c:v>
                </c:pt>
                <c:pt idx="49" formatCode="#,##0">
                  <c:v>3862</c:v>
                </c:pt>
              </c:numCache>
            </c:numRef>
          </c:val>
          <c:smooth val="0"/>
        </c:ser>
        <c:dLbls>
          <c:showLegendKey val="0"/>
          <c:showVal val="0"/>
          <c:showCatName val="0"/>
          <c:showSerName val="0"/>
          <c:showPercent val="0"/>
          <c:showBubbleSize val="0"/>
        </c:dLbls>
        <c:marker val="1"/>
        <c:smooth val="0"/>
        <c:axId val="37435264"/>
        <c:axId val="37436800"/>
      </c:lineChart>
      <c:dateAx>
        <c:axId val="37435264"/>
        <c:scaling>
          <c:orientation val="minMax"/>
        </c:scaling>
        <c:delete val="0"/>
        <c:axPos val="b"/>
        <c:numFmt formatCode="m/d/yyyy" sourceLinked="1"/>
        <c:majorTickMark val="out"/>
        <c:minorTickMark val="none"/>
        <c:tickLblPos val="nextTo"/>
        <c:crossAx val="37436800"/>
        <c:crosses val="autoZero"/>
        <c:auto val="1"/>
        <c:lblOffset val="100"/>
        <c:baseTimeUnit val="days"/>
      </c:dateAx>
      <c:valAx>
        <c:axId val="37436800"/>
        <c:scaling>
          <c:orientation val="minMax"/>
        </c:scaling>
        <c:delete val="0"/>
        <c:axPos val="l"/>
        <c:numFmt formatCode="General" sourceLinked="1"/>
        <c:majorTickMark val="out"/>
        <c:minorTickMark val="none"/>
        <c:tickLblPos val="nextTo"/>
        <c:crossAx val="37435264"/>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24.06.2020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24.06.2020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43">
              <a:defRPr/>
            </a:pPr>
            <a:r>
              <a:rPr lang="de-DE" dirty="0" smtClean="0"/>
              <a:t>Extra Folie nur Mittwochs</a:t>
            </a:r>
          </a:p>
          <a:p>
            <a:pPr defTabSz="457843">
              <a:defRPr/>
            </a:pPr>
            <a:endParaRPr lang="de-DE" dirty="0" smtClean="0"/>
          </a:p>
          <a:p>
            <a:pPr defTabSz="457843">
              <a:defRPr/>
            </a:pPr>
            <a:r>
              <a:rPr lang="de-DE" dirty="0" smtClean="0"/>
              <a:t>Tabellenblatt:</a:t>
            </a:r>
            <a:r>
              <a:rPr lang="de-DE" baseline="0" dirty="0" smtClean="0"/>
              <a:t> Expo Meldewoche</a:t>
            </a:r>
            <a:endParaRPr lang="de-DE" dirty="0" smtClean="0"/>
          </a:p>
          <a:p>
            <a:pPr defTabSz="457843">
              <a:defRPr/>
            </a:pPr>
            <a:endParaRPr lang="de-DE" dirty="0" smtClean="0"/>
          </a:p>
          <a:p>
            <a:pPr defTabSz="457843">
              <a:defRPr/>
            </a:pPr>
            <a:r>
              <a:rPr lang="de-DE" dirty="0" smtClean="0"/>
              <a:t>----------</a:t>
            </a:r>
          </a:p>
          <a:p>
            <a:pPr defTabSz="457843">
              <a:defRPr/>
            </a:pPr>
            <a:r>
              <a:rPr lang="de-DE" dirty="0" smtClean="0"/>
              <a:t>Datenquelle: Covid19_Liste, Datenblätter: Expositionsort 		</a:t>
            </a:r>
            <a:r>
              <a:rPr lang="de-DE" baseline="0" dirty="0" smtClean="0"/>
              <a:t>- Wichtig: vor der nächsten Filterung den vorherigen Filter entfernen! </a:t>
            </a:r>
            <a:endParaRPr lang="de-DE" dirty="0" smtClean="0"/>
          </a:p>
          <a:p>
            <a:pPr defTabSz="457843">
              <a:defRPr/>
            </a:pPr>
            <a:r>
              <a:rPr lang="de-DE" baseline="0" dirty="0" smtClean="0"/>
              <a:t>Expositionsland: 1. </a:t>
            </a:r>
            <a:r>
              <a:rPr lang="de-DE" dirty="0" smtClean="0"/>
              <a:t>Ebene (ohne Deutschland)</a:t>
            </a:r>
          </a:p>
          <a:p>
            <a:pPr defTabSz="457843">
              <a:defRPr/>
            </a:pPr>
            <a:r>
              <a:rPr lang="de-DE" baseline="0" dirty="0" smtClean="0"/>
              <a:t>Häufig genannte Regionen: 2. </a:t>
            </a:r>
            <a:r>
              <a:rPr lang="de-DE" dirty="0" smtClean="0"/>
              <a:t>Ebene; nach Land filtern</a:t>
            </a:r>
            <a:endParaRPr lang="de-DE" dirty="0"/>
          </a:p>
          <a:p>
            <a:pPr defTabSz="457843">
              <a:defRPr/>
            </a:pPr>
            <a:endParaRPr lang="de-DE" dirty="0"/>
          </a:p>
          <a:p>
            <a:pPr defTabSz="457843">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pPr>
            <a:r>
              <a:rPr lang="de-DE" sz="1200" dirty="0" smtClean="0">
                <a:solidFill>
                  <a:schemeClr val="bg1"/>
                </a:solidFill>
              </a:rPr>
              <a:t>Nur Mittwochs: aus dem </a:t>
            </a:r>
            <a:r>
              <a:rPr lang="de-DE" sz="1200" dirty="0" err="1" smtClean="0">
                <a:solidFill>
                  <a:schemeClr val="bg1"/>
                </a:solidFill>
              </a:rPr>
              <a:t>Wochenbericht_Kapazitätserfassung</a:t>
            </a:r>
            <a:r>
              <a:rPr lang="de-DE" sz="1200" dirty="0" smtClean="0">
                <a:solidFill>
                  <a:schemeClr val="bg1"/>
                </a:solidFill>
              </a:rPr>
              <a:t> von </a:t>
            </a:r>
            <a:r>
              <a:rPr lang="de-DE" sz="1200" dirty="0" err="1" smtClean="0">
                <a:solidFill>
                  <a:schemeClr val="bg1"/>
                </a:solidFill>
              </a:rPr>
              <a:t>Epialert</a:t>
            </a:r>
            <a:r>
              <a:rPr lang="de-DE" sz="1200" baseline="0" dirty="0" smtClean="0">
                <a:solidFill>
                  <a:schemeClr val="bg1"/>
                </a:solidFill>
              </a:rPr>
              <a:t> ans BMG (vom Dienstag)</a:t>
            </a:r>
            <a:endParaRPr lang="de-DE" sz="1200" dirty="0" smtClean="0">
              <a:solidFill>
                <a:schemeClr val="bg1"/>
              </a:solidFill>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208504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Am Freitag </a:t>
            </a:r>
            <a:r>
              <a:rPr lang="de-DE" dirty="0" err="1" smtClean="0"/>
              <a:t>akutaliseren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284391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Nur Freitags https://www.destatis.de/DE/Presse/Pressemitteilungen/2020/05/PD20_194_12621.html?nn=209016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10510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897" indent="-228897" defTabSz="457792">
              <a:buFontTx/>
              <a:buAutoNum type="arabicPeriod"/>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Extra Folie nur Dienstags#</a:t>
            </a:r>
          </a:p>
          <a:p>
            <a:r>
              <a:rPr lang="de-DE" dirty="0" smtClean="0"/>
              <a:t>Datei </a:t>
            </a:r>
            <a:r>
              <a:rPr lang="de-DE" smtClean="0"/>
              <a:t>Wochenvergleich_Datum</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38919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„NC_AGsges_Range7_ma4.emf“ </a:t>
            </a:r>
          </a:p>
          <a:p>
            <a:r>
              <a:rPr lang="de-DE" sz="1200" u="sng" strike="sngStrike" kern="1200" dirty="0" smtClean="0">
                <a:solidFill>
                  <a:schemeClr val="tx1"/>
                </a:solidFill>
                <a:effectLst/>
                <a:latin typeface="+mn-lt"/>
                <a:ea typeface="+mn-ea"/>
                <a:cs typeface="+mn-cs"/>
              </a:rPr>
              <a:t>S:\Projekte\RKI_nCoV-Lage\2.Themen\2.1.Epidemiologie\Nowcasting\Do-Files\pics\Surveillance\</a:t>
            </a:r>
          </a:p>
          <a:p>
            <a:r>
              <a:rPr lang="de-DE" dirty="0" smtClean="0"/>
              <a:t>S:\Projekte\RKI_nCoV-Lage\3.Kommunikation\3.7.Lageberichte\2020-05-13\Nowcast</a:t>
            </a:r>
          </a:p>
          <a:p>
            <a:r>
              <a:rPr lang="de-DE" dirty="0" smtClean="0"/>
              <a:t>Aus </a:t>
            </a:r>
            <a:r>
              <a:rPr lang="de-DE" dirty="0" err="1" smtClean="0"/>
              <a:t>Nowcasting</a:t>
            </a:r>
            <a:r>
              <a:rPr lang="de-DE" baseline="0" dirty="0" smtClean="0"/>
              <a:t> Bericht für Bundesländer kopieren (Nowcasting_BL.docx)</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43478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Datei </a:t>
            </a:r>
            <a:r>
              <a:rPr lang="de-DE" dirty="0" err="1" smtClean="0"/>
              <a:t>Fallzahlen_kumulativ_Datum</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347043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Datei </a:t>
            </a:r>
            <a:r>
              <a:rPr lang="de-DE" dirty="0" err="1" smtClean="0"/>
              <a:t>Fallzahlen_kumulativ_Datum</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265301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Nur Mittwochs!</a:t>
            </a:r>
          </a:p>
          <a:p>
            <a:r>
              <a:rPr lang="de-DE" dirty="0" smtClean="0"/>
              <a:t>Ordner Karten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14638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43">
              <a:defRPr/>
            </a:pPr>
            <a:r>
              <a:rPr lang="de-DE" dirty="0" smtClean="0"/>
              <a:t>Extra Folie nur Mittwochs</a:t>
            </a:r>
          </a:p>
          <a:p>
            <a:pPr defTabSz="457843">
              <a:defRPr/>
            </a:pPr>
            <a:endParaRPr lang="de-DE" dirty="0" smtClean="0"/>
          </a:p>
          <a:p>
            <a:pPr defTabSz="457843">
              <a:defRPr/>
            </a:pPr>
            <a:r>
              <a:rPr lang="de-DE" dirty="0" smtClean="0"/>
              <a:t>Quelle: Ordner des aktuellen Lageberichts S:\Projekte\RKI_nCoV-Lage\3.Kommunikation\3.7.Lageberichte</a:t>
            </a:r>
          </a:p>
          <a:p>
            <a:pPr defTabSz="457843">
              <a:defRPr/>
            </a:pPr>
            <a:r>
              <a:rPr lang="de-DE" dirty="0" smtClean="0"/>
              <a:t>Reiter AG10-Meldewoche</a:t>
            </a:r>
          </a:p>
          <a:p>
            <a:pPr defTabSz="457843">
              <a:defRPr/>
            </a:pPr>
            <a:endParaRPr lang="de-DE" dirty="0" smtClean="0"/>
          </a:p>
          <a:p>
            <a:pPr defTabSz="457843">
              <a:defRPr/>
            </a:pPr>
            <a:r>
              <a:rPr lang="de-DE" dirty="0" smtClean="0"/>
              <a:t>Anzahl Gesamtfälle mit Angaben</a:t>
            </a:r>
            <a:r>
              <a:rPr lang="de-DE" baseline="0" dirty="0" smtClean="0"/>
              <a:t> = S</a:t>
            </a:r>
            <a:r>
              <a:rPr lang="de-DE" dirty="0" smtClean="0"/>
              <a:t>umme aus den Fallzahlen der dargestellten Meldewochen summieren</a:t>
            </a:r>
            <a:r>
              <a:rPr lang="de-DE" baseline="0" dirty="0" smtClean="0"/>
              <a:t> (ohne unbekannt)</a:t>
            </a:r>
            <a:endParaRPr lang="de-DE" dirty="0" smtClean="0"/>
          </a:p>
          <a:p>
            <a:pPr defTabSz="457843">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Extra Folie nur Mittwochs</a:t>
            </a:r>
          </a:p>
          <a:p>
            <a:endParaRPr lang="de-DE" dirty="0" smtClean="0"/>
          </a:p>
          <a:p>
            <a:r>
              <a:rPr lang="de-DE" dirty="0" smtClean="0"/>
              <a:t>Tabellenblatt Einrichtungen</a:t>
            </a:r>
            <a:r>
              <a:rPr lang="de-DE" baseline="0" dirty="0" smtClean="0"/>
              <a:t> Graphik</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594838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17.06.2020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17.06.2020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17.06.2020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17.06.2020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17.06.2020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kreis-guetersloh.de/aktuelles/corona/pressemitteilungen-coronavirus/20-06-2020-coronazahlen-samstag/" TargetMode="External"/><Relationship Id="rId7" Type="http://schemas.openxmlformats.org/officeDocument/2006/relationships/hyperlink" Target="https://www.landkreisgoettingen.de/index.php?lang=de" TargetMode="Externa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www.goettingen.de/pics/download/1_1592564879/AB_36_aus_2020.pdf" TargetMode="External"/><Relationship Id="rId5" Type="http://schemas.openxmlformats.org/officeDocument/2006/relationships/hyperlink" Target="https://www.kreis-warendorf.de/aktuelles/presseinformationen/aktuelle-informationen-zum-coronavirus/" TargetMode="External"/><Relationship Id="rId4" Type="http://schemas.openxmlformats.org/officeDocument/2006/relationships/hyperlink" Target="https://www.kreis-warendorf.de/fileadmin/amtsblatt-ocr/2020/Amtsblatt-27-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a:xfrm>
            <a:off x="597387" y="6622713"/>
            <a:ext cx="1860421" cy="195750"/>
          </a:xfrm>
        </p:spPr>
        <p:txBody>
          <a:bodyPr/>
          <a:lstStyle/>
          <a:p>
            <a:r>
              <a:rPr lang="de-DE" dirty="0"/>
              <a:t>24.06.2020</a:t>
            </a:r>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sp>
        <p:nvSpPr>
          <p:cNvPr id="2" name="Titel 1"/>
          <p:cNvSpPr>
            <a:spLocks noGrp="1"/>
          </p:cNvSpPr>
          <p:nvPr>
            <p:ph type="title"/>
          </p:nvPr>
        </p:nvSpPr>
        <p:spPr>
          <a:xfrm>
            <a:off x="217439" y="597446"/>
            <a:ext cx="8670471" cy="1292662"/>
          </a:xfrm>
          <a:solidFill>
            <a:srgbClr val="045AA6"/>
          </a:solidFill>
        </p:spPr>
        <p:txBody>
          <a:bodyPr/>
          <a:lstStyle/>
          <a:p>
            <a:r>
              <a:rPr lang="de-DE" sz="2800" dirty="0" smtClean="0">
                <a:solidFill>
                  <a:schemeClr val="bg1"/>
                </a:solidFill>
              </a:rPr>
              <a:t>COVID-19: 		Lage National, 24.06.2020</a:t>
            </a:r>
            <a:br>
              <a:rPr lang="de-DE" sz="2800" dirty="0" smtClean="0">
                <a:solidFill>
                  <a:schemeClr val="bg1"/>
                </a:solidFill>
              </a:rPr>
            </a:br>
            <a:r>
              <a:rPr lang="de-DE" sz="2800" dirty="0">
                <a:solidFill>
                  <a:schemeClr val="bg1"/>
                </a:solidFill>
              </a:rPr>
              <a:t/>
            </a:r>
            <a:br>
              <a:rPr lang="de-DE" sz="2800" dirty="0">
                <a:solidFill>
                  <a:schemeClr val="bg1"/>
                </a:solidFill>
              </a:rPr>
            </a:br>
            <a:r>
              <a:rPr lang="de-DE" sz="2800" dirty="0" smtClean="0">
                <a:solidFill>
                  <a:schemeClr val="bg1"/>
                </a:solidFill>
              </a:rPr>
              <a:t>Informationen für den Krisenstab</a:t>
            </a:r>
            <a:endParaRPr lang="de-DE" sz="2800" dirty="0">
              <a:solidFill>
                <a:schemeClr val="bg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628850704"/>
              </p:ext>
            </p:extLst>
          </p:nvPr>
        </p:nvGraphicFramePr>
        <p:xfrm>
          <a:off x="217439" y="2004786"/>
          <a:ext cx="8659861" cy="2646682"/>
        </p:xfrm>
        <a:graphic>
          <a:graphicData uri="http://schemas.openxmlformats.org/drawingml/2006/table">
            <a:tbl>
              <a:tblPr firstRow="1" bandRow="1">
                <a:tableStyleId>{5C22544A-7EE6-4342-B048-85BDC9FD1C3A}</a:tableStyleId>
              </a:tblPr>
              <a:tblGrid>
                <a:gridCol w="2065238"/>
                <a:gridCol w="1308633"/>
                <a:gridCol w="1417559"/>
                <a:gridCol w="1621027"/>
                <a:gridCol w="2247404"/>
              </a:tblGrid>
              <a:tr h="396910">
                <a:tc>
                  <a:txBody>
                    <a:bodyPr/>
                    <a:lstStyle/>
                    <a:p>
                      <a:pPr algn="l"/>
                      <a:r>
                        <a:rPr lang="de-DE" dirty="0" smtClean="0">
                          <a:solidFill>
                            <a:schemeClr val="bg1"/>
                          </a:solidFill>
                        </a:rPr>
                        <a:t>Datenstand</a:t>
                      </a:r>
                    </a:p>
                  </a:txBody>
                  <a:tcPr>
                    <a:solidFill>
                      <a:srgbClr val="045AA6"/>
                    </a:solidFill>
                  </a:tcPr>
                </a:tc>
                <a:tc rowSpan="2">
                  <a:txBody>
                    <a:bodyPr/>
                    <a:lstStyle/>
                    <a:p>
                      <a:pPr algn="ctr"/>
                      <a:r>
                        <a:rPr lang="de-DE" sz="1800" b="1" kern="1200" dirty="0" smtClean="0">
                          <a:solidFill>
                            <a:schemeClr val="bg1"/>
                          </a:solidFill>
                          <a:latin typeface="+mn-lt"/>
                          <a:ea typeface="+mn-ea"/>
                          <a:cs typeface="+mn-cs"/>
                        </a:rPr>
                        <a:t>Anzahl</a:t>
                      </a:r>
                      <a:endParaRPr lang="de-DE" sz="1800" b="1" kern="1200" dirty="0">
                        <a:solidFill>
                          <a:schemeClr val="bg1"/>
                        </a:solidFill>
                        <a:latin typeface="+mn-lt"/>
                        <a:ea typeface="+mn-ea"/>
                        <a:cs typeface="+mn-cs"/>
                      </a:endParaRPr>
                    </a:p>
                  </a:txBody>
                  <a:tcPr anchor="ctr">
                    <a:solidFill>
                      <a:srgbClr val="045AA6"/>
                    </a:solidFill>
                  </a:tcPr>
                </a:tc>
                <a:tc gridSpan="2">
                  <a:txBody>
                    <a:bodyPr/>
                    <a:lstStyle/>
                    <a:p>
                      <a:pPr algn="ctr"/>
                      <a:r>
                        <a:rPr lang="de-DE" dirty="0" smtClean="0">
                          <a:solidFill>
                            <a:schemeClr val="bg1"/>
                          </a:solidFill>
                        </a:rPr>
                        <a:t>Änderung zum Vortag</a:t>
                      </a:r>
                      <a:endParaRPr lang="de-DE" dirty="0">
                        <a:solidFill>
                          <a:schemeClr val="bg1"/>
                        </a:solidFill>
                      </a:endParaRPr>
                    </a:p>
                  </a:txBody>
                  <a:tcPr anchor="ctr">
                    <a:solidFill>
                      <a:srgbClr val="045AA6"/>
                    </a:solidFill>
                  </a:tcPr>
                </a:tc>
                <a:tc hMerge="1">
                  <a:txBody>
                    <a:bodyPr/>
                    <a:lstStyle/>
                    <a:p>
                      <a:pPr algn="ctr"/>
                      <a:endParaRPr lang="de-DE" dirty="0">
                        <a:solidFill>
                          <a:schemeClr val="tx1"/>
                        </a:solidFill>
                      </a:endParaRP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Inzidenz </a:t>
                      </a:r>
                      <a:r>
                        <a:rPr lang="de-DE" sz="1800" b="1" dirty="0" smtClean="0">
                          <a:solidFill>
                            <a:schemeClr val="bg1"/>
                          </a:solidFill>
                        </a:rPr>
                        <a:t>(Fälle/</a:t>
                      </a:r>
                    </a:p>
                    <a:p>
                      <a:pPr marL="0" marR="0" indent="0" algn="ctr" defTabSz="457200" rtl="0" eaLnBrk="1" fontAlgn="auto" latinLnBrk="0" hangingPunct="1">
                        <a:lnSpc>
                          <a:spcPct val="100000"/>
                        </a:lnSpc>
                        <a:spcBef>
                          <a:spcPts val="0"/>
                        </a:spcBef>
                        <a:spcAft>
                          <a:spcPts val="0"/>
                        </a:spcAft>
                        <a:buClrTx/>
                        <a:buSzTx/>
                        <a:buFontTx/>
                        <a:buNone/>
                        <a:tabLst/>
                        <a:defRPr/>
                      </a:pPr>
                      <a:r>
                        <a:rPr lang="de-DE" sz="1800" b="1" dirty="0" smtClean="0">
                          <a:solidFill>
                            <a:schemeClr val="bg1"/>
                          </a:solidFill>
                        </a:rPr>
                        <a:t>100.000 </a:t>
                      </a:r>
                      <a:r>
                        <a:rPr lang="de-DE" sz="1800" b="1" dirty="0" err="1" smtClean="0">
                          <a:solidFill>
                            <a:schemeClr val="bg1"/>
                          </a:solidFill>
                        </a:rPr>
                        <a:t>Einw</a:t>
                      </a:r>
                      <a:r>
                        <a:rPr lang="de-DE" sz="1800" b="1" dirty="0" smtClean="0">
                          <a:solidFill>
                            <a:schemeClr val="bg1"/>
                          </a:solidFill>
                        </a:rPr>
                        <a:t>.)</a:t>
                      </a:r>
                    </a:p>
                  </a:txBody>
                  <a:tcPr anchor="ctr">
                    <a:solidFill>
                      <a:srgbClr val="045AA6"/>
                    </a:solidFill>
                  </a:tcPr>
                </a:tc>
              </a:tr>
              <a:tr h="396910">
                <a:tc>
                  <a:txBody>
                    <a:bodyPr/>
                    <a:lstStyle/>
                    <a:p>
                      <a:pPr algn="l"/>
                      <a:r>
                        <a:rPr lang="de-DE" b="1" dirty="0" smtClean="0">
                          <a:solidFill>
                            <a:schemeClr val="bg1"/>
                          </a:solidFill>
                        </a:rPr>
                        <a:t>24.06.2020</a:t>
                      </a:r>
                    </a:p>
                    <a:p>
                      <a:pPr algn="l"/>
                      <a:r>
                        <a:rPr lang="de-DE" b="1" dirty="0" smtClean="0">
                          <a:solidFill>
                            <a:schemeClr val="bg1"/>
                          </a:solidFill>
                        </a:rPr>
                        <a:t>0:00 Uhr</a:t>
                      </a:r>
                    </a:p>
                  </a:txBody>
                  <a:tcPr>
                    <a:solidFill>
                      <a:srgbClr val="045AA6"/>
                    </a:solidFill>
                  </a:tcPr>
                </a:tc>
                <a:tc vMerge="1">
                  <a:txBody>
                    <a:bodyPr/>
                    <a:lstStyle/>
                    <a:p>
                      <a:pPr algn="ctr"/>
                      <a:endParaRPr lang="de-DE" sz="18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Ganze Zahl</a:t>
                      </a:r>
                      <a:endParaRPr lang="de-DE" sz="14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Prozent</a:t>
                      </a:r>
                      <a:endParaRPr lang="de-DE" sz="1400" b="1" kern="1200" dirty="0">
                        <a:solidFill>
                          <a:schemeClr val="bg1"/>
                        </a:solidFill>
                        <a:latin typeface="+mn-lt"/>
                        <a:ea typeface="+mn-ea"/>
                        <a:cs typeface="+mn-cs"/>
                      </a:endParaRPr>
                    </a:p>
                  </a:txBody>
                  <a:tcPr anchor="ctr">
                    <a:solidFill>
                      <a:srgbClr val="045AA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800" b="1" dirty="0" smtClean="0">
                        <a:solidFill>
                          <a:schemeClr val="bg1"/>
                        </a:solidFill>
                      </a:endParaRPr>
                    </a:p>
                  </a:txBody>
                  <a:tcPr anchor="ctr">
                    <a:solidFill>
                      <a:srgbClr val="045AA6"/>
                    </a:solidFill>
                  </a:tcPr>
                </a:tc>
              </a:tr>
              <a:tr h="402423">
                <a:tc>
                  <a:txBody>
                    <a:bodyPr/>
                    <a:lstStyle/>
                    <a:p>
                      <a:r>
                        <a:rPr lang="de-DE" dirty="0" smtClean="0">
                          <a:solidFill>
                            <a:schemeClr val="tx1"/>
                          </a:solidFill>
                        </a:rPr>
                        <a:t>Bestätigte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191.449</a:t>
                      </a:r>
                      <a:endParaRPr lang="de-DE" sz="1800" kern="1200" dirty="0" smtClean="0">
                        <a:solidFill>
                          <a:schemeClr val="tx1"/>
                        </a:solidFill>
                        <a:latin typeface="+mn-lt"/>
                        <a:ea typeface="+mn-ea"/>
                        <a:cs typeface="+mn-cs"/>
                      </a:endParaRPr>
                    </a:p>
                  </a:txBody>
                  <a:tcPr marL="9525" marR="9525" marT="9525" marB="0" anchor="ctr"/>
                </a:tc>
                <a:tc>
                  <a:txBody>
                    <a:bodyPr/>
                    <a:lstStyle/>
                    <a:p>
                      <a:pPr algn="ctr"/>
                      <a:r>
                        <a:rPr lang="de-DE" dirty="0" smtClean="0">
                          <a:solidFill>
                            <a:schemeClr val="tx1"/>
                          </a:solidFill>
                        </a:rPr>
                        <a:t>+587</a:t>
                      </a:r>
                      <a:endParaRPr lang="de-DE" dirty="0" smtClean="0">
                        <a:solidFill>
                          <a:schemeClr val="tx1"/>
                        </a:solidFill>
                      </a:endParaRPr>
                    </a:p>
                  </a:txBody>
                  <a:tcPr anchor="ctr"/>
                </a:tc>
                <a:tc>
                  <a:txBody>
                    <a:bodyPr/>
                    <a:lstStyle/>
                    <a:p>
                      <a:pPr algn="ctr"/>
                      <a:r>
                        <a:rPr lang="de-DE" dirty="0" smtClean="0">
                          <a:solidFill>
                            <a:schemeClr val="tx1"/>
                          </a:solidFill>
                        </a:rPr>
                        <a:t>+0,3%</a:t>
                      </a:r>
                      <a:endParaRPr lang="de-DE" dirty="0">
                        <a:solidFill>
                          <a:schemeClr val="tx1"/>
                        </a:solidFill>
                      </a:endParaRPr>
                    </a:p>
                  </a:txBody>
                  <a:tcPr anchor="ctr"/>
                </a:tc>
                <a:tc>
                  <a:txBody>
                    <a:bodyPr/>
                    <a:lstStyle/>
                    <a:p>
                      <a:pPr algn="ctr"/>
                      <a:r>
                        <a:rPr lang="de-DE" dirty="0" smtClean="0">
                          <a:solidFill>
                            <a:schemeClr val="tx1"/>
                          </a:solidFill>
                        </a:rPr>
                        <a:t>230</a:t>
                      </a:r>
                      <a:endParaRPr lang="de-DE" dirty="0">
                        <a:solidFill>
                          <a:schemeClr val="tx1"/>
                        </a:solidFill>
                      </a:endParaRPr>
                    </a:p>
                  </a:txBody>
                  <a:tcPr anchor="ctr"/>
                </a:tc>
              </a:tr>
              <a:tr h="402423">
                <a:tc>
                  <a:txBody>
                    <a:bodyPr/>
                    <a:lstStyle/>
                    <a:p>
                      <a:r>
                        <a:rPr lang="de-DE" dirty="0" smtClean="0">
                          <a:solidFill>
                            <a:schemeClr val="tx1"/>
                          </a:solidFill>
                        </a:rPr>
                        <a:t>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8.914</a:t>
                      </a:r>
                      <a:endParaRPr lang="de-DE" dirty="0">
                        <a:solidFill>
                          <a:schemeClr val="tx1"/>
                        </a:solidFill>
                      </a:endParaRPr>
                    </a:p>
                  </a:txBody>
                  <a:tcPr anchor="ctr"/>
                </a:tc>
                <a:tc>
                  <a:txBody>
                    <a:bodyPr/>
                    <a:lstStyle/>
                    <a:p>
                      <a:pPr algn="ctr"/>
                      <a:r>
                        <a:rPr lang="de-DE" dirty="0" smtClean="0">
                          <a:solidFill>
                            <a:schemeClr val="tx1"/>
                          </a:solidFill>
                        </a:rPr>
                        <a:t>+19</a:t>
                      </a:r>
                      <a:endParaRPr lang="de-DE" dirty="0">
                        <a:solidFill>
                          <a:schemeClr val="tx1"/>
                        </a:solidFill>
                      </a:endParaRPr>
                    </a:p>
                  </a:txBody>
                  <a:tcPr anchor="ctr"/>
                </a:tc>
                <a:tc>
                  <a:txBody>
                    <a:bodyPr/>
                    <a:lstStyle/>
                    <a:p>
                      <a:pPr algn="ctr"/>
                      <a:r>
                        <a:rPr lang="de-DE" dirty="0" smtClean="0">
                          <a:solidFill>
                            <a:schemeClr val="tx1"/>
                          </a:solidFill>
                        </a:rPr>
                        <a:t>+0,2%</a:t>
                      </a:r>
                      <a:endParaRPr lang="de-DE" dirty="0">
                        <a:solidFill>
                          <a:schemeClr val="tx1"/>
                        </a:solidFill>
                      </a:endParaRPr>
                    </a:p>
                  </a:txBody>
                  <a:tcPr anchor="ctr"/>
                </a:tc>
                <a:tc>
                  <a:txBody>
                    <a:bodyPr/>
                    <a:lstStyle/>
                    <a:p>
                      <a:pPr marL="0" algn="ctr" defTabSz="457200" rtl="0" eaLnBrk="1" latinLnBrk="0" hangingPunct="1"/>
                      <a:r>
                        <a:rPr lang="de-DE" sz="1800" kern="1200" dirty="0" smtClean="0">
                          <a:solidFill>
                            <a:schemeClr val="tx1"/>
                          </a:solidFill>
                          <a:latin typeface="+mn-lt"/>
                          <a:ea typeface="+mn-ea"/>
                          <a:cs typeface="+mn-cs"/>
                        </a:rPr>
                        <a:t>10,7</a:t>
                      </a:r>
                      <a:endParaRPr lang="de-DE" sz="1800" kern="1200" dirty="0">
                        <a:solidFill>
                          <a:schemeClr val="tx1"/>
                        </a:solidFill>
                        <a:latin typeface="+mn-lt"/>
                        <a:ea typeface="+mn-ea"/>
                        <a:cs typeface="+mn-cs"/>
                      </a:endParaRPr>
                    </a:p>
                  </a:txBody>
                  <a:tcPr anchor="ctr">
                    <a:solidFill>
                      <a:srgbClr val="D0D8E8"/>
                    </a:solidFill>
                  </a:tcPr>
                </a:tc>
              </a:tr>
              <a:tr h="402423">
                <a:tc>
                  <a:txBody>
                    <a:bodyPr/>
                    <a:lstStyle/>
                    <a:p>
                      <a:r>
                        <a:rPr lang="de-DE" dirty="0" smtClean="0">
                          <a:solidFill>
                            <a:schemeClr val="tx1"/>
                          </a:solidFill>
                        </a:rPr>
                        <a:t>Anteil 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4,7%</a:t>
                      </a:r>
                      <a:endParaRPr lang="de-DE" dirty="0">
                        <a:solidFill>
                          <a:schemeClr val="tx1"/>
                        </a:solidFill>
                      </a:endParaRPr>
                    </a:p>
                  </a:txBody>
                  <a:tcPr anchor="ct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Genesene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ca. </a:t>
                      </a:r>
                      <a:r>
                        <a:rPr lang="de-DE" dirty="0" smtClean="0">
                          <a:solidFill>
                            <a:schemeClr val="tx1"/>
                          </a:solidFill>
                        </a:rPr>
                        <a:t>176.300</a:t>
                      </a:r>
                      <a:endParaRPr lang="de-DE" dirty="0">
                        <a:solidFill>
                          <a:schemeClr val="tx1"/>
                        </a:solidFill>
                      </a:endParaRPr>
                    </a:p>
                  </a:txBody>
                  <a:tcPr anchor="ctr"/>
                </a:tc>
                <a:tc>
                  <a:txBody>
                    <a:bodyPr/>
                    <a:lstStyle/>
                    <a:p>
                      <a:pPr algn="ctr"/>
                      <a:endParaRPr lang="de-DE" dirty="0" smtClean="0">
                        <a:solidFill>
                          <a:srgbClr val="FF0000"/>
                        </a:solidFill>
                      </a:endParaRPr>
                    </a:p>
                  </a:txBody>
                  <a:tcPr anchor="ctr">
                    <a:solidFill>
                      <a:schemeClr val="bg1"/>
                    </a:solidFill>
                  </a:tcPr>
                </a:tc>
                <a:tc>
                  <a:txBody>
                    <a:bodyPr/>
                    <a:lstStyle/>
                    <a:p>
                      <a:pPr algn="ctr"/>
                      <a:endParaRPr lang="de-DE" dirty="0">
                        <a:solidFill>
                          <a:srgbClr val="FF0000"/>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430687270"/>
              </p:ext>
            </p:extLst>
          </p:nvPr>
        </p:nvGraphicFramePr>
        <p:xfrm>
          <a:off x="265066" y="4824186"/>
          <a:ext cx="3087734" cy="1519463"/>
        </p:xfrm>
        <a:graphic>
          <a:graphicData uri="http://schemas.openxmlformats.org/drawingml/2006/table">
            <a:tbl>
              <a:tblPr firstRow="1" bandRow="1">
                <a:tableStyleId>{5C22544A-7EE6-4342-B048-85BDC9FD1C3A}</a:tableStyleId>
              </a:tblPr>
              <a:tblGrid>
                <a:gridCol w="994456"/>
                <a:gridCol w="630134"/>
                <a:gridCol w="1463144"/>
              </a:tblGrid>
              <a:tr h="673099">
                <a:tc>
                  <a:txBody>
                    <a:bodyPr/>
                    <a:lstStyle/>
                    <a:p>
                      <a:pPr algn="l"/>
                      <a:r>
                        <a:rPr lang="de-DE" sz="1200" dirty="0" smtClean="0">
                          <a:solidFill>
                            <a:schemeClr val="bg1"/>
                          </a:solidFill>
                        </a:rPr>
                        <a:t>DIVI</a:t>
                      </a:r>
                    </a:p>
                    <a:p>
                      <a:pPr algn="l"/>
                      <a:r>
                        <a:rPr lang="de-DE" sz="1200" dirty="0" smtClean="0">
                          <a:solidFill>
                            <a:schemeClr val="bg1"/>
                          </a:solidFill>
                        </a:rPr>
                        <a:t>Datenstand</a:t>
                      </a:r>
                    </a:p>
                    <a:p>
                      <a:pPr algn="l"/>
                      <a:r>
                        <a:rPr lang="de-DE" sz="1200" b="1" dirty="0" smtClean="0">
                          <a:solidFill>
                            <a:schemeClr val="bg1"/>
                          </a:solidFill>
                        </a:rPr>
                        <a:t>23.06.2020</a:t>
                      </a:r>
                    </a:p>
                  </a:txBody>
                  <a:tcPr>
                    <a:solidFill>
                      <a:srgbClr val="045AA6"/>
                    </a:solidFill>
                  </a:tcPr>
                </a:tc>
                <a:tc>
                  <a:txBody>
                    <a:bodyPr/>
                    <a:lstStyle/>
                    <a:p>
                      <a:pPr algn="ctr"/>
                      <a:r>
                        <a:rPr lang="de-DE" sz="1200" b="1" kern="1200" dirty="0" smtClean="0">
                          <a:solidFill>
                            <a:schemeClr val="bg1"/>
                          </a:solidFill>
                          <a:latin typeface="+mn-lt"/>
                          <a:ea typeface="+mn-ea"/>
                          <a:cs typeface="+mn-cs"/>
                        </a:rPr>
                        <a:t>Anzahl</a:t>
                      </a:r>
                      <a:endParaRPr lang="de-DE" sz="1200" b="1" kern="1200" dirty="0">
                        <a:solidFill>
                          <a:schemeClr val="bg1"/>
                        </a:solidFill>
                        <a:latin typeface="+mn-lt"/>
                        <a:ea typeface="+mn-ea"/>
                        <a:cs typeface="+mn-cs"/>
                      </a:endParaRPr>
                    </a:p>
                  </a:txBody>
                  <a:tcPr anchor="ctr">
                    <a:solidFill>
                      <a:srgbClr val="045AA6"/>
                    </a:solidFill>
                  </a:tcPr>
                </a:tc>
                <a:tc>
                  <a:txBody>
                    <a:bodyPr/>
                    <a:lstStyle/>
                    <a:p>
                      <a:pPr algn="ctr"/>
                      <a:r>
                        <a:rPr lang="de-DE" sz="1200" dirty="0" smtClean="0">
                          <a:solidFill>
                            <a:schemeClr val="bg1"/>
                          </a:solidFill>
                        </a:rPr>
                        <a:t>Änderung </a:t>
                      </a:r>
                    </a:p>
                    <a:p>
                      <a:pPr algn="ctr"/>
                      <a:r>
                        <a:rPr lang="de-DE" sz="1200" dirty="0" smtClean="0">
                          <a:solidFill>
                            <a:schemeClr val="bg1"/>
                          </a:solidFill>
                        </a:rPr>
                        <a:t>zum Vortag</a:t>
                      </a:r>
                      <a:endParaRPr lang="de-DE" sz="1200" dirty="0">
                        <a:solidFill>
                          <a:schemeClr val="bg1"/>
                        </a:solidFill>
                      </a:endParaRPr>
                    </a:p>
                  </a:txBody>
                  <a:tcPr anchor="ctr">
                    <a:solidFill>
                      <a:srgbClr val="045AA6"/>
                    </a:solidFill>
                  </a:tcPr>
                </a:tc>
              </a:tr>
              <a:tr h="423182">
                <a:tc>
                  <a:txBody>
                    <a:bodyPr/>
                    <a:lstStyle/>
                    <a:p>
                      <a:pPr algn="ctr"/>
                      <a:r>
                        <a:rPr lang="de-DE" sz="1200" dirty="0" smtClean="0">
                          <a:solidFill>
                            <a:schemeClr val="tx1"/>
                          </a:solidFill>
                        </a:rPr>
                        <a:t>Aktuell ITS</a:t>
                      </a:r>
                      <a:endParaRPr lang="de-DE"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337</a:t>
                      </a:r>
                    </a:p>
                  </a:txBody>
                  <a:tcPr marL="9525" marR="9525" marT="9525" marB="0" anchor="ctr"/>
                </a:tc>
                <a:tc>
                  <a:txBody>
                    <a:bodyPr/>
                    <a:lstStyle/>
                    <a:p>
                      <a:pPr algn="ctr"/>
                      <a:r>
                        <a:rPr lang="de-DE" sz="1200" dirty="0" smtClean="0">
                          <a:solidFill>
                            <a:schemeClr val="tx1"/>
                          </a:solidFill>
                        </a:rPr>
                        <a:t>-12</a:t>
                      </a:r>
                    </a:p>
                  </a:txBody>
                  <a:tcPr anchor="ctr"/>
                </a:tc>
              </a:tr>
              <a:tr h="423182">
                <a:tc>
                  <a:txBody>
                    <a:bodyPr/>
                    <a:lstStyle/>
                    <a:p>
                      <a:pPr algn="ctr"/>
                      <a:r>
                        <a:rPr lang="de-DE" sz="1200" dirty="0" smtClean="0">
                          <a:solidFill>
                            <a:schemeClr val="tx1"/>
                          </a:solidFill>
                        </a:rPr>
                        <a:t>        Beatmet</a:t>
                      </a:r>
                      <a:endParaRPr lang="de-DE"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mn-lt"/>
                          <a:ea typeface="+mn-ea"/>
                          <a:cs typeface="+mn-cs"/>
                        </a:rPr>
                        <a:t>194</a:t>
                      </a:r>
                    </a:p>
                  </a:txBody>
                  <a:tcPr marL="9525" marR="9525" marT="9525" marB="0" anchor="ctr"/>
                </a:tc>
                <a:tc>
                  <a:txBody>
                    <a:bodyPr/>
                    <a:lstStyle/>
                    <a:p>
                      <a:pPr algn="ctr"/>
                      <a:r>
                        <a:rPr lang="de-DE" sz="1200" dirty="0" smtClean="0">
                          <a:solidFill>
                            <a:schemeClr val="tx1"/>
                          </a:solidFill>
                        </a:rPr>
                        <a:t>-7</a:t>
                      </a:r>
                    </a:p>
                  </a:txBody>
                  <a:tcPr anchor="ctr"/>
                </a:tc>
              </a:tr>
            </a:tbl>
          </a:graphicData>
        </a:graphic>
      </p:graphicFrame>
      <p:sp>
        <p:nvSpPr>
          <p:cNvPr id="8" name="Inhaltsplatzhalter 1"/>
          <p:cNvSpPr>
            <a:spLocks noGrp="1"/>
          </p:cNvSpPr>
          <p:nvPr>
            <p:ph sz="quarter" idx="13"/>
          </p:nvPr>
        </p:nvSpPr>
        <p:spPr>
          <a:xfrm>
            <a:off x="3885079" y="4076701"/>
            <a:ext cx="4782672" cy="2362199"/>
          </a:xfrm>
        </p:spPr>
        <p:style>
          <a:lnRef idx="2">
            <a:schemeClr val="accent2"/>
          </a:lnRef>
          <a:fillRef idx="1">
            <a:schemeClr val="lt1"/>
          </a:fillRef>
          <a:effectRef idx="0">
            <a:schemeClr val="accent2"/>
          </a:effectRef>
          <a:fontRef idx="minor">
            <a:schemeClr val="dk1"/>
          </a:fontRef>
        </p:style>
        <p:txBody>
          <a:bodyPr>
            <a:normAutofit/>
          </a:bodyPr>
          <a:lstStyle/>
          <a:p>
            <a:pPr marL="0" indent="0">
              <a:spcBef>
                <a:spcPts val="600"/>
              </a:spcBef>
              <a:buNone/>
            </a:pPr>
            <a:r>
              <a:rPr lang="de-DE" sz="1600" b="1" dirty="0"/>
              <a:t>Schätzung der Reproduktionszahl (R)</a:t>
            </a:r>
          </a:p>
          <a:p>
            <a:pPr marL="0" indent="0">
              <a:spcBef>
                <a:spcPts val="600"/>
              </a:spcBef>
              <a:buNone/>
            </a:pPr>
            <a:r>
              <a:rPr lang="de-DE" sz="1000" b="1" dirty="0"/>
              <a:t>(aus dem Lagebericht vom </a:t>
            </a:r>
            <a:r>
              <a:rPr lang="de-DE" sz="1000" b="1" dirty="0" smtClean="0">
                <a:solidFill>
                  <a:srgbClr val="045AA6"/>
                </a:solidFill>
              </a:rPr>
              <a:t>23.06.2020</a:t>
            </a:r>
            <a:r>
              <a:rPr lang="de-DE" sz="1000" b="1" dirty="0" smtClean="0"/>
              <a:t> und gemäß der Berechnung vom </a:t>
            </a:r>
            <a:r>
              <a:rPr lang="de-DE" sz="1000" b="1" dirty="0" smtClean="0">
                <a:solidFill>
                  <a:srgbClr val="FF0000"/>
                </a:solidFill>
              </a:rPr>
              <a:t>24.06.2020</a:t>
            </a:r>
            <a:r>
              <a:rPr lang="de-DE" sz="1000" b="1" dirty="0" smtClean="0"/>
              <a:t>)</a:t>
            </a:r>
            <a:endParaRPr lang="de-DE" sz="1000" b="1" dirty="0"/>
          </a:p>
          <a:p>
            <a:r>
              <a:rPr lang="de-DE" sz="1200" b="1" dirty="0" smtClean="0">
                <a:solidFill>
                  <a:srgbClr val="045AA6"/>
                </a:solidFill>
              </a:rPr>
              <a:t>Schätzung der Reproduktionszahl (R):  </a:t>
            </a:r>
          </a:p>
          <a:p>
            <a:pPr lvl="1">
              <a:spcBef>
                <a:spcPts val="300"/>
              </a:spcBef>
              <a:tabLst>
                <a:tab pos="1704975" algn="l"/>
              </a:tabLst>
            </a:pPr>
            <a:r>
              <a:rPr lang="de-DE" sz="1200" b="1" dirty="0" smtClean="0">
                <a:solidFill>
                  <a:srgbClr val="045AA6"/>
                </a:solidFill>
              </a:rPr>
              <a:t>23.06.2020</a:t>
            </a:r>
            <a:r>
              <a:rPr lang="de-DE" sz="1200" b="1" dirty="0">
                <a:solidFill>
                  <a:srgbClr val="045AA6"/>
                </a:solidFill>
              </a:rPr>
              <a:t>: 	</a:t>
            </a:r>
            <a:r>
              <a:rPr lang="de-DE" sz="1200" b="1" dirty="0" smtClean="0">
                <a:solidFill>
                  <a:srgbClr val="045AA6"/>
                </a:solidFill>
              </a:rPr>
              <a:t>2,02 </a:t>
            </a:r>
            <a:r>
              <a:rPr lang="de-DE" sz="1200" b="1" dirty="0" smtClean="0">
                <a:solidFill>
                  <a:srgbClr val="045AA6"/>
                </a:solidFill>
              </a:rPr>
              <a:t>(</a:t>
            </a:r>
            <a:r>
              <a:rPr lang="de-DE" sz="1200" b="1" dirty="0">
                <a:solidFill>
                  <a:srgbClr val="045AA6"/>
                </a:solidFill>
              </a:rPr>
              <a:t>95%-Prädiktionsintervall: </a:t>
            </a:r>
            <a:r>
              <a:rPr lang="de-DE" sz="1200" b="1" dirty="0" smtClean="0">
                <a:solidFill>
                  <a:srgbClr val="045AA6"/>
                </a:solidFill>
              </a:rPr>
              <a:t>1,53–2,41) </a:t>
            </a:r>
          </a:p>
          <a:p>
            <a:pPr lvl="1">
              <a:spcBef>
                <a:spcPts val="300"/>
              </a:spcBef>
              <a:tabLst>
                <a:tab pos="1704975" algn="l"/>
              </a:tabLst>
            </a:pPr>
            <a:r>
              <a:rPr lang="de-DE" sz="1200" b="1" dirty="0">
                <a:solidFill>
                  <a:srgbClr val="FF0000"/>
                </a:solidFill>
              </a:rPr>
              <a:t>24.06.2020: 	</a:t>
            </a:r>
            <a:r>
              <a:rPr lang="de-DE" sz="1200" b="1" dirty="0" smtClean="0">
                <a:solidFill>
                  <a:srgbClr val="FF0000"/>
                </a:solidFill>
              </a:rPr>
              <a:t>0,72 (95</a:t>
            </a:r>
            <a:r>
              <a:rPr lang="de-DE" sz="1200" b="1" dirty="0">
                <a:solidFill>
                  <a:srgbClr val="FF0000"/>
                </a:solidFill>
              </a:rPr>
              <a:t>%-Prädiktionsintervall: </a:t>
            </a:r>
            <a:r>
              <a:rPr lang="de-DE" sz="1200" b="1" dirty="0" smtClean="0">
                <a:solidFill>
                  <a:srgbClr val="FF0000"/>
                </a:solidFill>
              </a:rPr>
              <a:t>0,56 – 0,91) </a:t>
            </a:r>
            <a:endParaRPr lang="de-DE" sz="1200" b="1" dirty="0">
              <a:solidFill>
                <a:srgbClr val="FF0000"/>
              </a:solidFill>
            </a:endParaRPr>
          </a:p>
          <a:p>
            <a:pPr>
              <a:spcBef>
                <a:spcPts val="600"/>
              </a:spcBef>
            </a:pPr>
            <a:r>
              <a:rPr lang="de-DE" sz="1200" b="1" dirty="0" smtClean="0">
                <a:solidFill>
                  <a:srgbClr val="045AA6"/>
                </a:solidFill>
              </a:rPr>
              <a:t>Schätzung eines stabileren R (7-Tage-R):</a:t>
            </a:r>
          </a:p>
          <a:p>
            <a:pPr lvl="1">
              <a:spcBef>
                <a:spcPts val="300"/>
              </a:spcBef>
              <a:tabLst>
                <a:tab pos="1704975" algn="l"/>
              </a:tabLst>
            </a:pPr>
            <a:r>
              <a:rPr lang="de-DE" sz="1200" b="1" dirty="0" smtClean="0">
                <a:solidFill>
                  <a:srgbClr val="045AA6"/>
                </a:solidFill>
              </a:rPr>
              <a:t>23.06.2020</a:t>
            </a:r>
            <a:r>
              <a:rPr lang="de-DE" sz="1200" b="1" dirty="0">
                <a:solidFill>
                  <a:srgbClr val="045AA6"/>
                </a:solidFill>
              </a:rPr>
              <a:t>: 	</a:t>
            </a:r>
            <a:r>
              <a:rPr lang="de-DE" sz="1200" b="1" dirty="0" smtClean="0">
                <a:solidFill>
                  <a:srgbClr val="045AA6"/>
                </a:solidFill>
              </a:rPr>
              <a:t>1,67 </a:t>
            </a:r>
            <a:r>
              <a:rPr lang="de-DE" sz="1200" b="1" dirty="0" smtClean="0">
                <a:solidFill>
                  <a:srgbClr val="045AA6"/>
                </a:solidFill>
              </a:rPr>
              <a:t>(</a:t>
            </a:r>
            <a:r>
              <a:rPr lang="de-DE" sz="1200" b="1" dirty="0">
                <a:solidFill>
                  <a:srgbClr val="045AA6"/>
                </a:solidFill>
              </a:rPr>
              <a:t>95%-Prädiktionsintervall: </a:t>
            </a:r>
            <a:r>
              <a:rPr lang="de-DE" sz="1200" b="1" dirty="0" smtClean="0">
                <a:solidFill>
                  <a:srgbClr val="045AA6"/>
                </a:solidFill>
              </a:rPr>
              <a:t>1,40 –1,91)</a:t>
            </a:r>
          </a:p>
          <a:p>
            <a:pPr lvl="1">
              <a:spcBef>
                <a:spcPts val="300"/>
              </a:spcBef>
              <a:tabLst>
                <a:tab pos="1704975" algn="l"/>
              </a:tabLst>
            </a:pPr>
            <a:r>
              <a:rPr lang="de-DE" sz="1200" b="1" dirty="0">
                <a:solidFill>
                  <a:srgbClr val="FF0000"/>
                </a:solidFill>
              </a:rPr>
              <a:t>24.06.2020:   	</a:t>
            </a:r>
            <a:r>
              <a:rPr lang="de-DE" sz="1200" b="1" dirty="0" smtClean="0">
                <a:solidFill>
                  <a:srgbClr val="FF0000"/>
                </a:solidFill>
              </a:rPr>
              <a:t>1,17 (95</a:t>
            </a:r>
            <a:r>
              <a:rPr lang="de-DE" sz="1200" b="1" dirty="0">
                <a:solidFill>
                  <a:srgbClr val="FF0000"/>
                </a:solidFill>
              </a:rPr>
              <a:t>%-Prädiktionsintervall: </a:t>
            </a:r>
            <a:r>
              <a:rPr lang="de-DE" sz="1200" b="1" dirty="0" smtClean="0">
                <a:solidFill>
                  <a:srgbClr val="FF0000"/>
                </a:solidFill>
              </a:rPr>
              <a:t>1,08 </a:t>
            </a:r>
            <a:r>
              <a:rPr lang="de-DE" sz="1200" b="1" dirty="0" smtClean="0">
                <a:solidFill>
                  <a:srgbClr val="FF0000"/>
                </a:solidFill>
              </a:rPr>
              <a:t>– </a:t>
            </a:r>
            <a:r>
              <a:rPr lang="de-DE" sz="1200" b="1" dirty="0" smtClean="0">
                <a:solidFill>
                  <a:srgbClr val="FF0000"/>
                </a:solidFill>
              </a:rPr>
              <a:t>1,25) </a:t>
            </a:r>
            <a:endParaRPr lang="de-DE" sz="1600" dirty="0" smtClean="0"/>
          </a:p>
          <a:p>
            <a:pPr marL="0" indent="0">
              <a:buNone/>
            </a:pPr>
            <a:endParaRPr lang="de-DE" sz="1600" dirty="0"/>
          </a:p>
          <a:p>
            <a:pPr marL="0" indent="0">
              <a:buNone/>
            </a:pPr>
            <a:endParaRPr lang="de-DE" sz="1600" dirty="0"/>
          </a:p>
          <a:p>
            <a:endParaRPr lang="de-DE" sz="1600" dirty="0"/>
          </a:p>
        </p:txBody>
      </p:sp>
    </p:spTree>
    <p:extLst>
      <p:ext uri="{BB962C8B-B14F-4D97-AF65-F5344CB8AC3E}">
        <p14:creationId xmlns:p14="http://schemas.microsoft.com/office/powerpoint/2010/main" val="128349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a:t>24.06.2020</a:t>
            </a:r>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10</a:t>
            </a:fld>
            <a:endParaRPr lang="de-DE"/>
          </a:p>
        </p:txBody>
      </p:sp>
      <p:sp>
        <p:nvSpPr>
          <p:cNvPr id="2" name="Titel 1"/>
          <p:cNvSpPr>
            <a:spLocks noGrp="1"/>
          </p:cNvSpPr>
          <p:nvPr>
            <p:ph type="title"/>
          </p:nvPr>
        </p:nvSpPr>
        <p:spPr>
          <a:xfrm>
            <a:off x="236766" y="195532"/>
            <a:ext cx="6966292" cy="492443"/>
          </a:xfrm>
          <a:solidFill>
            <a:srgbClr val="045AA6"/>
          </a:solidFill>
        </p:spPr>
        <p:txBody>
          <a:bodyPr lIns="72000"/>
          <a:lstStyle/>
          <a:p>
            <a:pPr>
              <a:spcBef>
                <a:spcPts val="600"/>
              </a:spcBef>
            </a:pPr>
            <a:r>
              <a:rPr lang="de-DE" sz="2000" dirty="0" smtClean="0">
                <a:solidFill>
                  <a:schemeClr val="bg1"/>
                </a:solidFill>
              </a:rPr>
              <a:t>Altersverteilung nach Meldewoche: Gesamtfälle </a:t>
            </a:r>
            <a:br>
              <a:rPr lang="de-DE" sz="2000" dirty="0" smtClean="0">
                <a:solidFill>
                  <a:schemeClr val="bg1"/>
                </a:solidFill>
              </a:rPr>
            </a:br>
            <a:r>
              <a:rPr lang="de-DE" sz="1200" dirty="0" smtClean="0">
                <a:solidFill>
                  <a:schemeClr val="bg1"/>
                </a:solidFill>
              </a:rPr>
              <a:t>(</a:t>
            </a:r>
            <a:r>
              <a:rPr lang="de-DE" sz="1200" dirty="0">
                <a:solidFill>
                  <a:schemeClr val="bg1"/>
                </a:solidFill>
              </a:rPr>
              <a:t>Datenstand: </a:t>
            </a:r>
            <a:r>
              <a:rPr lang="de-DE" sz="1200" dirty="0" smtClean="0">
                <a:solidFill>
                  <a:schemeClr val="bg1"/>
                </a:solidFill>
              </a:rPr>
              <a:t>23.06.2020.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1067562178"/>
              </p:ext>
            </p:extLst>
          </p:nvPr>
        </p:nvGraphicFramePr>
        <p:xfrm>
          <a:off x="236766" y="884275"/>
          <a:ext cx="4827217" cy="304800"/>
        </p:xfrm>
        <a:graphic>
          <a:graphicData uri="http://schemas.openxmlformats.org/drawingml/2006/table">
            <a:tbl>
              <a:tblPr bandRow="1">
                <a:tableStyleId>{5C22544A-7EE6-4342-B048-85BDC9FD1C3A}</a:tableStyleId>
              </a:tblPr>
              <a:tblGrid>
                <a:gridCol w="3177914"/>
                <a:gridCol w="1649303"/>
              </a:tblGrid>
              <a:tr h="240353">
                <a:tc>
                  <a:txBody>
                    <a:bodyPr/>
                    <a:lstStyle/>
                    <a:p>
                      <a:r>
                        <a:rPr lang="de-DE" sz="1400" dirty="0" smtClean="0">
                          <a:solidFill>
                            <a:schemeClr val="tx1"/>
                          </a:solidFill>
                        </a:rPr>
                        <a:t>Anzahl Gesamtfälle m. Angaben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190.378 </a:t>
                      </a:r>
                      <a:endParaRPr lang="de-DE" sz="1400" kern="1200" baseline="0" dirty="0" smtClean="0">
                        <a:solidFill>
                          <a:schemeClr val="tx1"/>
                        </a:solidFill>
                        <a:latin typeface="+mn-lt"/>
                        <a:ea typeface="+mn-ea"/>
                        <a:cs typeface="+mn-cs"/>
                      </a:endParaRPr>
                    </a:p>
                  </a:txBody>
                  <a:tcPr marL="9525" marR="9525" marT="9525" marB="0" anchor="ct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8" y="3074655"/>
            <a:ext cx="4508642" cy="355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Grafik 11"/>
          <p:cNvPicPr/>
          <p:nvPr/>
        </p:nvPicPr>
        <p:blipFill>
          <a:blip r:embed="rId4">
            <a:extLst>
              <a:ext uri="{28A0092B-C50C-407E-A947-70E740481C1C}">
                <a14:useLocalDpi xmlns:a14="http://schemas.microsoft.com/office/drawing/2010/main" val="0"/>
              </a:ext>
            </a:extLst>
          </a:blip>
          <a:srcRect/>
          <a:stretch>
            <a:fillRect/>
          </a:stretch>
        </p:blipFill>
        <p:spPr bwMode="auto">
          <a:xfrm>
            <a:off x="3393756" y="1531281"/>
            <a:ext cx="5614035" cy="4197985"/>
          </a:xfrm>
          <a:prstGeom prst="rect">
            <a:avLst/>
          </a:prstGeom>
          <a:noFill/>
        </p:spPr>
      </p:pic>
    </p:spTree>
    <p:extLst>
      <p:ext uri="{BB962C8B-B14F-4D97-AF65-F5344CB8AC3E}">
        <p14:creationId xmlns:p14="http://schemas.microsoft.com/office/powerpoint/2010/main" val="211858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3267594"/>
            <a:ext cx="5681663" cy="333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umsplatzhalter 3"/>
          <p:cNvSpPr>
            <a:spLocks noGrp="1"/>
          </p:cNvSpPr>
          <p:nvPr>
            <p:ph type="dt" sz="half" idx="14"/>
          </p:nvPr>
        </p:nvSpPr>
        <p:spPr/>
        <p:txBody>
          <a:bodyPr/>
          <a:lstStyle/>
          <a:p>
            <a:r>
              <a:rPr lang="de-DE" dirty="0"/>
              <a:t>24.06.2020</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11</a:t>
            </a:fld>
            <a:endParaRPr lang="de-DE" dirty="0"/>
          </a:p>
        </p:txBody>
      </p:sp>
      <p:sp>
        <p:nvSpPr>
          <p:cNvPr id="10" name="Titel 1"/>
          <p:cNvSpPr txBox="1">
            <a:spLocks/>
          </p:cNvSpPr>
          <p:nvPr/>
        </p:nvSpPr>
        <p:spPr>
          <a:xfrm>
            <a:off x="68712" y="232370"/>
            <a:ext cx="707503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Übermittelte Fälle nach Tätigkeit oder Betreuung in Einrichtungen nach Meldewoche; </a:t>
            </a:r>
            <a:r>
              <a:rPr lang="de-DE" sz="1400" dirty="0">
                <a:solidFill>
                  <a:schemeClr val="bg1"/>
                </a:solidFill>
              </a:rPr>
              <a:t>(Datenstand: </a:t>
            </a:r>
            <a:r>
              <a:rPr lang="de-DE" sz="1400" dirty="0" smtClean="0">
                <a:solidFill>
                  <a:schemeClr val="bg1"/>
                </a:solidFill>
              </a:rPr>
              <a:t>23.06.2020. 00:00) </a:t>
            </a:r>
            <a:endParaRPr lang="de-DE" sz="1400" dirty="0">
              <a:solidFill>
                <a:schemeClr val="bg1"/>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4321"/>
            <a:ext cx="4328198"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6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762" y="445046"/>
            <a:ext cx="6667500" cy="523220"/>
          </a:xfrm>
          <a:solidFill>
            <a:srgbClr val="045AA6"/>
          </a:solidFill>
        </p:spPr>
        <p:txBody>
          <a:bodyPr lIns="72000"/>
          <a:lstStyle/>
          <a:p>
            <a:pPr>
              <a:spcBef>
                <a:spcPts val="600"/>
              </a:spcBef>
            </a:pPr>
            <a:r>
              <a:rPr lang="de-DE" sz="2000" dirty="0" smtClean="0">
                <a:solidFill>
                  <a:schemeClr val="bg1"/>
                </a:solidFill>
              </a:rPr>
              <a:t>Übermittelte COVID-19-Fälle nach Expositionsort </a:t>
            </a:r>
            <a:br>
              <a:rPr lang="de-DE" sz="2000" dirty="0" smtClean="0">
                <a:solidFill>
                  <a:schemeClr val="bg1"/>
                </a:solidFill>
              </a:rPr>
            </a:br>
            <a:r>
              <a:rPr lang="de-DE" sz="1400" dirty="0" smtClean="0">
                <a:solidFill>
                  <a:schemeClr val="bg1"/>
                </a:solidFill>
              </a:rPr>
              <a:t>(Datenstand: 23.06.2020, 0:00 Uhr)</a:t>
            </a:r>
            <a:endParaRPr lang="de-DE" sz="1400" dirty="0">
              <a:solidFill>
                <a:schemeClr val="bg1"/>
              </a:solidFill>
            </a:endParaRPr>
          </a:p>
        </p:txBody>
      </p:sp>
      <p:sp>
        <p:nvSpPr>
          <p:cNvPr id="10" name="Datumsplatzhalter 9"/>
          <p:cNvSpPr>
            <a:spLocks noGrp="1"/>
          </p:cNvSpPr>
          <p:nvPr>
            <p:ph type="dt" sz="half" idx="14"/>
          </p:nvPr>
        </p:nvSpPr>
        <p:spPr/>
        <p:txBody>
          <a:bodyPr/>
          <a:lstStyle/>
          <a:p>
            <a:r>
              <a:rPr lang="de-DE" dirty="0" smtClean="0"/>
              <a:t>24.06.2020</a:t>
            </a:r>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12</a:t>
            </a:fld>
            <a:endParaRPr lang="de-DE"/>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49" y="2815706"/>
            <a:ext cx="4695825" cy="38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 y="1034255"/>
            <a:ext cx="4665661" cy="379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33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24.06.2020</a:t>
            </a:r>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13</a:t>
            </a:fld>
            <a:endParaRPr lang="de-DE"/>
          </a:p>
        </p:txBody>
      </p:sp>
      <p:sp>
        <p:nvSpPr>
          <p:cNvPr id="2" name="Titel 1"/>
          <p:cNvSpPr>
            <a:spLocks noGrp="1"/>
          </p:cNvSpPr>
          <p:nvPr>
            <p:ph type="title"/>
          </p:nvPr>
        </p:nvSpPr>
        <p:spPr>
          <a:xfrm>
            <a:off x="141072" y="503309"/>
            <a:ext cx="7088403" cy="307777"/>
          </a:xfrm>
          <a:solidFill>
            <a:srgbClr val="045AA6"/>
          </a:solidFill>
        </p:spPr>
        <p:txBody>
          <a:bodyPr lIns="72000"/>
          <a:lstStyle/>
          <a:p>
            <a:pPr>
              <a:spcBef>
                <a:spcPts val="600"/>
              </a:spcBef>
            </a:pPr>
            <a:r>
              <a:rPr lang="de-DE" sz="2000" dirty="0" smtClean="0">
                <a:solidFill>
                  <a:schemeClr val="bg1"/>
                </a:solidFill>
              </a:rPr>
              <a:t>Aktuelle </a:t>
            </a:r>
            <a:r>
              <a:rPr lang="de-DE" sz="2000" dirty="0" smtClean="0">
                <a:solidFill>
                  <a:schemeClr val="bg1"/>
                </a:solidFill>
              </a:rPr>
              <a:t>Ausbrüche - Tönnies</a:t>
            </a:r>
            <a:endParaRPr lang="de-DE" sz="1400" dirty="0">
              <a:solidFill>
                <a:schemeClr val="bg1"/>
              </a:solidFill>
            </a:endParaRPr>
          </a:p>
        </p:txBody>
      </p:sp>
      <p:sp>
        <p:nvSpPr>
          <p:cNvPr id="5" name="Textfeld 4"/>
          <p:cNvSpPr txBox="1"/>
          <p:nvPr/>
        </p:nvSpPr>
        <p:spPr>
          <a:xfrm>
            <a:off x="141072" y="856731"/>
            <a:ext cx="8574303" cy="5670783"/>
          </a:xfrm>
          <a:prstGeom prst="rect">
            <a:avLst/>
          </a:prstGeom>
          <a:noFill/>
        </p:spPr>
        <p:txBody>
          <a:bodyPr wrap="square" rtlCol="0">
            <a:spAutoFit/>
          </a:bodyPr>
          <a:lstStyle/>
          <a:p>
            <a:r>
              <a:rPr lang="de-DE" sz="1250" b="1" u="sng" dirty="0" smtClean="0"/>
              <a:t>Gütersloh</a:t>
            </a:r>
            <a:r>
              <a:rPr lang="de-DE" sz="1250" b="1" u="sng" dirty="0"/>
              <a:t>, </a:t>
            </a:r>
            <a:r>
              <a:rPr lang="de-DE" sz="1250" b="1" u="sng" dirty="0">
                <a:solidFill>
                  <a:srgbClr val="FF0000"/>
                </a:solidFill>
              </a:rPr>
              <a:t>Status </a:t>
            </a:r>
            <a:r>
              <a:rPr lang="de-DE" sz="1250" b="1" u="sng" dirty="0" smtClean="0">
                <a:solidFill>
                  <a:srgbClr val="FF0000"/>
                </a:solidFill>
              </a:rPr>
              <a:t>23. 06</a:t>
            </a:r>
            <a:r>
              <a:rPr lang="de-DE" sz="1250" b="1" u="sng" dirty="0">
                <a:solidFill>
                  <a:srgbClr val="FF0000"/>
                </a:solidFill>
              </a:rPr>
              <a:t>. </a:t>
            </a:r>
            <a:r>
              <a:rPr lang="de-DE" sz="1250" b="1" u="sng" dirty="0" smtClean="0">
                <a:solidFill>
                  <a:srgbClr val="FF0000"/>
                </a:solidFill>
              </a:rPr>
              <a:t>2020 (Bericht C. Frank, Ausbruchsteam, Kreist Gütersloh Internetpräsenz) </a:t>
            </a:r>
          </a:p>
          <a:p>
            <a:pPr marL="171450" indent="-171450">
              <a:buFont typeface="Arial" panose="020B0604020202020204" pitchFamily="34" charset="0"/>
              <a:buChar char="•"/>
            </a:pPr>
            <a:r>
              <a:rPr lang="de-DE" sz="1250" dirty="0"/>
              <a:t>Land NRW ordert </a:t>
            </a:r>
            <a:r>
              <a:rPr lang="de-DE" sz="1250" dirty="0" err="1"/>
              <a:t>Lockdown</a:t>
            </a:r>
            <a:r>
              <a:rPr lang="de-DE" sz="1250" dirty="0"/>
              <a:t> an für Kreis Gütersloh</a:t>
            </a:r>
          </a:p>
          <a:p>
            <a:pPr marL="171450" indent="-171450">
              <a:buFont typeface="Arial" panose="020B0604020202020204" pitchFamily="34" charset="0"/>
              <a:buChar char="•"/>
            </a:pPr>
            <a:r>
              <a:rPr lang="de-DE" sz="1250" dirty="0" smtClean="0"/>
              <a:t>Fleischverarbeitung : </a:t>
            </a:r>
            <a:r>
              <a:rPr lang="de-DE" sz="1250" dirty="0" smtClean="0"/>
              <a:t>1.331 </a:t>
            </a:r>
            <a:r>
              <a:rPr lang="de-DE" sz="1250" dirty="0" smtClean="0"/>
              <a:t>positiv Getestete, </a:t>
            </a:r>
            <a:r>
              <a:rPr lang="de-DE" sz="1250" dirty="0" smtClean="0"/>
              <a:t>5.000 </a:t>
            </a:r>
            <a:r>
              <a:rPr lang="de-DE" sz="1250" dirty="0" smtClean="0"/>
              <a:t>Abstriche mit &gt;</a:t>
            </a:r>
            <a:r>
              <a:rPr lang="de-DE" sz="1250" dirty="0" smtClean="0"/>
              <a:t>1.000 </a:t>
            </a:r>
            <a:r>
              <a:rPr lang="de-DE" sz="1250" dirty="0" smtClean="0"/>
              <a:t>noch ausstehend zur Testung,  in zurzeit untersuchten </a:t>
            </a:r>
            <a:r>
              <a:rPr lang="de-DE" sz="1250" dirty="0"/>
              <a:t>Betriebsteilen </a:t>
            </a:r>
            <a:r>
              <a:rPr lang="de-DE" sz="1250" dirty="0" smtClean="0"/>
              <a:t>ca</a:t>
            </a:r>
            <a:r>
              <a:rPr lang="de-DE" sz="1250" dirty="0"/>
              <a:t>. 20% positiv, in der initial getesteten Schweine- und Sauenzerlegung </a:t>
            </a:r>
            <a:r>
              <a:rPr lang="de-DE" sz="1250" dirty="0" smtClean="0"/>
              <a:t>&gt;60%</a:t>
            </a:r>
            <a:endParaRPr lang="de-DE" sz="1250" dirty="0"/>
          </a:p>
          <a:p>
            <a:pPr marL="171450" indent="-171450">
              <a:buFont typeface="Arial" panose="020B0604020202020204" pitchFamily="34" charset="0"/>
              <a:buChar char="•"/>
            </a:pPr>
            <a:r>
              <a:rPr lang="de-DE" sz="1250" dirty="0" smtClean="0"/>
              <a:t>Mitarbeiter auch aus umliegenden Landkreisen (LK Warendorf), Stadt Verl hat Quarantänezone eingerichtet ; </a:t>
            </a:r>
          </a:p>
          <a:p>
            <a:pPr marL="171450" indent="-171450">
              <a:buFont typeface="Arial" panose="020B0604020202020204" pitchFamily="34" charset="0"/>
              <a:buChar char="•"/>
            </a:pPr>
            <a:r>
              <a:rPr lang="de-DE" sz="1250" dirty="0" smtClean="0"/>
              <a:t>Bisher 14 Infizierte aus dem LK ohne Verbindung zu Tönnies</a:t>
            </a:r>
          </a:p>
          <a:p>
            <a:pPr marL="171450" indent="-171450">
              <a:buFont typeface="Arial" panose="020B0604020202020204" pitchFamily="34" charset="0"/>
              <a:buChar char="•"/>
            </a:pPr>
            <a:r>
              <a:rPr lang="de-DE" sz="1250" dirty="0" smtClean="0"/>
              <a:t>Arbeitsquarantäne eigentlich aufgehoben, Einhaltung definitiv nicht vollständig (z.B. 18 LKW Fahrer weiter im Dienst)</a:t>
            </a:r>
          </a:p>
          <a:p>
            <a:r>
              <a:rPr lang="de-DE" sz="1250" u="sng" dirty="0" smtClean="0"/>
              <a:t>Schwierigkeiten: </a:t>
            </a:r>
          </a:p>
          <a:p>
            <a:pPr marL="171450" indent="-171450">
              <a:buFont typeface="Arial" panose="020B0604020202020204" pitchFamily="34" charset="0"/>
              <a:buChar char="•"/>
            </a:pPr>
            <a:r>
              <a:rPr lang="de-DE" sz="1250" dirty="0" smtClean="0"/>
              <a:t>Manche Mitarbeiter sind möglicherweise „nach Hause“ gereist, Genaueres unklar </a:t>
            </a:r>
          </a:p>
          <a:p>
            <a:pPr marL="171450" indent="-171450">
              <a:buFont typeface="Arial" panose="020B0604020202020204" pitchFamily="34" charset="0"/>
              <a:buChar char="•"/>
            </a:pPr>
            <a:r>
              <a:rPr lang="de-DE" sz="1250" dirty="0" smtClean="0"/>
              <a:t>Rückstau bei der Eingabe in ISGA da Tönnies nur verzögert die Adresse bereit gestellt hat, Oft wird „Erkrankungsbeginn“ fehlerhaft (Befunddaten) oder gar nicht eingegeben; </a:t>
            </a:r>
          </a:p>
          <a:p>
            <a:pPr marL="171450" indent="-171450">
              <a:buFont typeface="Arial" panose="020B0604020202020204" pitchFamily="34" charset="0"/>
              <a:buChar char="•"/>
            </a:pPr>
            <a:r>
              <a:rPr lang="de-DE" sz="1250" dirty="0" smtClean="0"/>
              <a:t>Inanspruchnahme des Behandlungszentrum auf dem Tönnies Betriebsgelände für Mitarbeiter versus </a:t>
            </a:r>
            <a:r>
              <a:rPr lang="de-DE" sz="1250" dirty="0" err="1" smtClean="0"/>
              <a:t>Abstrichstelle</a:t>
            </a:r>
            <a:r>
              <a:rPr lang="de-DE" sz="1250" dirty="0" smtClean="0"/>
              <a:t> im Krankenhaus für Angehörige etc. funktioniert nicht in dieser differenzierten Form, Vermischung macht eine Situationsbeobachtung der unterschiedlichen Gruppen schwieriger.</a:t>
            </a:r>
          </a:p>
          <a:p>
            <a:pPr marL="171450" indent="-171450">
              <a:buFont typeface="Arial" panose="020B0604020202020204" pitchFamily="34" charset="0"/>
              <a:buChar char="•"/>
            </a:pPr>
            <a:r>
              <a:rPr lang="de-DE" sz="1250" dirty="0" smtClean="0"/>
              <a:t>Dem Team vor Ort wurde zugetragen, dass wohl </a:t>
            </a:r>
            <a:r>
              <a:rPr lang="de-DE" sz="1250" dirty="0"/>
              <a:t>immer </a:t>
            </a:r>
            <a:r>
              <a:rPr lang="de-DE" sz="1250" dirty="0" smtClean="0"/>
              <a:t>Gruppen </a:t>
            </a:r>
            <a:r>
              <a:rPr lang="de-DE" sz="1250" dirty="0"/>
              <a:t>von Erkrankten </a:t>
            </a:r>
            <a:r>
              <a:rPr lang="de-DE" sz="1250" dirty="0" smtClean="0"/>
              <a:t>sich gleichzeitig bei Ärzten vorgestellt haben. </a:t>
            </a:r>
            <a:r>
              <a:rPr lang="de-DE" sz="1250" dirty="0"/>
              <a:t>Einzeln </a:t>
            </a:r>
            <a:r>
              <a:rPr lang="de-DE" sz="1250" dirty="0" smtClean="0"/>
              <a:t>haben sich </a:t>
            </a:r>
            <a:r>
              <a:rPr lang="de-DE" sz="1250" dirty="0"/>
              <a:t>die Erkrankten wohl </a:t>
            </a:r>
            <a:r>
              <a:rPr lang="de-DE" sz="1250" dirty="0" smtClean="0"/>
              <a:t>aus </a:t>
            </a:r>
            <a:r>
              <a:rPr lang="de-DE" sz="1250" dirty="0"/>
              <a:t>Angst </a:t>
            </a:r>
            <a:r>
              <a:rPr lang="de-DE" sz="1250" dirty="0" smtClean="0"/>
              <a:t>nicht </a:t>
            </a:r>
            <a:r>
              <a:rPr lang="de-DE" sz="1250" dirty="0"/>
              <a:t>getraut, weil man ihnen wohl verboten hatte, zum Arzt zu gehen</a:t>
            </a:r>
            <a:r>
              <a:rPr lang="de-DE" sz="1250" dirty="0" smtClean="0"/>
              <a:t>.</a:t>
            </a:r>
          </a:p>
          <a:p>
            <a:r>
              <a:rPr lang="de-DE" sz="1250" b="1" u="sng" dirty="0" smtClean="0"/>
              <a:t>Warendorf, </a:t>
            </a:r>
            <a:r>
              <a:rPr lang="de-DE" sz="1250" b="1" u="sng" dirty="0">
                <a:solidFill>
                  <a:srgbClr val="FF0000"/>
                </a:solidFill>
              </a:rPr>
              <a:t>Status </a:t>
            </a:r>
            <a:r>
              <a:rPr lang="de-DE" sz="1250" b="1" u="sng" dirty="0" smtClean="0">
                <a:solidFill>
                  <a:srgbClr val="FF0000"/>
                </a:solidFill>
              </a:rPr>
              <a:t>22. </a:t>
            </a:r>
            <a:r>
              <a:rPr lang="de-DE" sz="1250" b="1" u="sng" dirty="0">
                <a:solidFill>
                  <a:srgbClr val="FF0000"/>
                </a:solidFill>
              </a:rPr>
              <a:t>06. 2020 </a:t>
            </a:r>
            <a:r>
              <a:rPr lang="de-DE" sz="1250" b="1" u="sng" dirty="0" smtClean="0">
                <a:solidFill>
                  <a:srgbClr val="FF0000"/>
                </a:solidFill>
              </a:rPr>
              <a:t>(Presse) </a:t>
            </a:r>
            <a:endParaRPr lang="de-DE" sz="1250" b="1" u="sng" dirty="0">
              <a:solidFill>
                <a:srgbClr val="FF0000"/>
              </a:solidFill>
            </a:endParaRPr>
          </a:p>
          <a:p>
            <a:r>
              <a:rPr lang="de-DE" sz="1250" dirty="0"/>
              <a:t>142 Personen akut infiziert, die meisten davon in Oelde (97). Allein am Samstag und Sonntag waren 51 Personen hinzugekommen. Insgesamt leben im Kreisgebiet nach Angaben der Kreisverwaltung vom Sonntag rund 1360 Mitarbeiter, die bei Tönnies in Rheda-Wiedenbrück arbeiten. </a:t>
            </a:r>
            <a:endParaRPr lang="de-DE" sz="1250" dirty="0" smtClean="0"/>
          </a:p>
          <a:p>
            <a:r>
              <a:rPr lang="de-DE" sz="1250" b="1" u="sng" dirty="0" smtClean="0"/>
              <a:t>Hamm, </a:t>
            </a:r>
            <a:r>
              <a:rPr lang="de-DE" sz="1250" b="1" u="sng" dirty="0" smtClean="0">
                <a:solidFill>
                  <a:srgbClr val="FF0000"/>
                </a:solidFill>
              </a:rPr>
              <a:t>Status 22.06.2020 (Presse</a:t>
            </a:r>
            <a:r>
              <a:rPr lang="de-DE" sz="1250" b="1" dirty="0" smtClean="0">
                <a:solidFill>
                  <a:srgbClr val="FF0000"/>
                </a:solidFill>
              </a:rPr>
              <a:t>) </a:t>
            </a:r>
          </a:p>
          <a:p>
            <a:r>
              <a:rPr lang="de-DE" sz="1250" dirty="0" smtClean="0"/>
              <a:t>Am Montag </a:t>
            </a:r>
            <a:r>
              <a:rPr lang="de-DE" sz="1250" dirty="0"/>
              <a:t>51 Infizierte bekannt, 48 von ihnen sind Tönnies-Mitarbeiter und deren Angehörige. Ein Tönnies-Mitarbeiter liegt im Krankenhaus. In Quarantäne sind derzeit 495 Personen, „überwiegend“ wegen des Ausbruchs bei Tönnies. In Hamm leben nach Angaben der Stadt 110 Menschen, die in der Fabrik arbeiten. </a:t>
            </a:r>
            <a:r>
              <a:rPr lang="de-DE" sz="1250" dirty="0" smtClean="0"/>
              <a:t>Weitere Fälle unabhängig von Tönnies (Gottesdienst (Baptistengemeinde), Kind betroffen, Schule unter Quarantäne)</a:t>
            </a:r>
          </a:p>
          <a:p>
            <a:r>
              <a:rPr lang="de-DE" sz="1250" b="1" u="sng" dirty="0" smtClean="0"/>
              <a:t>Osnabrück (NI), </a:t>
            </a:r>
            <a:r>
              <a:rPr lang="de-DE" sz="1250" b="1" u="sng" dirty="0" smtClean="0">
                <a:solidFill>
                  <a:srgbClr val="FF0000"/>
                </a:solidFill>
              </a:rPr>
              <a:t>Status 22.06.2020 (Presse)</a:t>
            </a:r>
          </a:p>
          <a:p>
            <a:r>
              <a:rPr lang="de-DE" sz="1250" dirty="0"/>
              <a:t>30 Tönnies-Mitarbeiter unter Quarantäne. Erste Tests hätten keine Infektionsfälle gezeigt, sagte ein Sprecher des Landkreises am Montag. Da sie negativ getestet wurden, gelten sie im Moment nur als Kontaktpersonen. Familienangehörige von Kontaktpersonen kommen nicht in Quarantäne. </a:t>
            </a:r>
            <a:endParaRPr lang="de-DE" sz="1250" b="1" u="sng" dirty="0" smtClean="0"/>
          </a:p>
        </p:txBody>
      </p:sp>
    </p:spTree>
    <p:extLst>
      <p:ext uri="{BB962C8B-B14F-4D97-AF65-F5344CB8AC3E}">
        <p14:creationId xmlns:p14="http://schemas.microsoft.com/office/powerpoint/2010/main" val="2966478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24.06.2020</a:t>
            </a:r>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14</a:t>
            </a:fld>
            <a:endParaRPr lang="de-DE"/>
          </a:p>
        </p:txBody>
      </p:sp>
      <p:sp>
        <p:nvSpPr>
          <p:cNvPr id="2" name="Titel 1"/>
          <p:cNvSpPr>
            <a:spLocks noGrp="1"/>
          </p:cNvSpPr>
          <p:nvPr>
            <p:ph type="title"/>
          </p:nvPr>
        </p:nvSpPr>
        <p:spPr>
          <a:xfrm>
            <a:off x="141072" y="503309"/>
            <a:ext cx="7088403" cy="307777"/>
          </a:xfrm>
          <a:solidFill>
            <a:srgbClr val="045AA6"/>
          </a:solidFill>
        </p:spPr>
        <p:txBody>
          <a:bodyPr lIns="72000"/>
          <a:lstStyle/>
          <a:p>
            <a:pPr>
              <a:spcBef>
                <a:spcPts val="600"/>
              </a:spcBef>
            </a:pPr>
            <a:r>
              <a:rPr lang="de-DE" sz="2000" dirty="0" smtClean="0">
                <a:solidFill>
                  <a:schemeClr val="bg1"/>
                </a:solidFill>
              </a:rPr>
              <a:t>Aktuelle Ausbrüche</a:t>
            </a:r>
            <a:endParaRPr lang="de-DE" sz="1400" dirty="0">
              <a:solidFill>
                <a:schemeClr val="bg1"/>
              </a:solidFill>
            </a:endParaRPr>
          </a:p>
        </p:txBody>
      </p:sp>
      <p:sp>
        <p:nvSpPr>
          <p:cNvPr id="5" name="Textfeld 4"/>
          <p:cNvSpPr txBox="1"/>
          <p:nvPr/>
        </p:nvSpPr>
        <p:spPr>
          <a:xfrm>
            <a:off x="141072" y="856731"/>
            <a:ext cx="8574303" cy="5909310"/>
          </a:xfrm>
          <a:prstGeom prst="rect">
            <a:avLst/>
          </a:prstGeom>
          <a:noFill/>
        </p:spPr>
        <p:txBody>
          <a:bodyPr wrap="square" rtlCol="0">
            <a:spAutoFit/>
          </a:bodyPr>
          <a:lstStyle/>
          <a:p>
            <a:r>
              <a:rPr lang="de-DE" sz="1400" b="1" u="sng" dirty="0" smtClean="0"/>
              <a:t>Berlin-Neukölln, </a:t>
            </a:r>
            <a:r>
              <a:rPr lang="de-DE" sz="1400" b="1" u="sng" dirty="0">
                <a:solidFill>
                  <a:srgbClr val="FF0000"/>
                </a:solidFill>
              </a:rPr>
              <a:t>Status </a:t>
            </a:r>
            <a:r>
              <a:rPr lang="de-DE" sz="1400" b="1" u="sng" dirty="0" smtClean="0">
                <a:solidFill>
                  <a:srgbClr val="FF0000"/>
                </a:solidFill>
              </a:rPr>
              <a:t>24.06</a:t>
            </a:r>
            <a:r>
              <a:rPr lang="de-DE" sz="1400" b="1" u="sng" dirty="0">
                <a:solidFill>
                  <a:srgbClr val="FF0000"/>
                </a:solidFill>
              </a:rPr>
              <a:t>. </a:t>
            </a:r>
            <a:r>
              <a:rPr lang="de-DE" sz="1400" b="1" u="sng" dirty="0" smtClean="0">
                <a:solidFill>
                  <a:srgbClr val="FF0000"/>
                </a:solidFill>
              </a:rPr>
              <a:t>2020; </a:t>
            </a:r>
            <a:r>
              <a:rPr lang="de-DE" sz="1400" b="1" u="sng" dirty="0" smtClean="0">
                <a:solidFill>
                  <a:srgbClr val="FF0000"/>
                </a:solidFill>
              </a:rPr>
              <a:t>(Presse)</a:t>
            </a:r>
            <a:endParaRPr lang="de-DE" sz="1400" dirty="0"/>
          </a:p>
          <a:p>
            <a:r>
              <a:rPr lang="de-DE" sz="1400" u="sng" dirty="0" smtClean="0"/>
              <a:t>Presse</a:t>
            </a:r>
            <a:r>
              <a:rPr lang="de-DE" sz="1400" dirty="0" smtClean="0"/>
              <a:t>: R</a:t>
            </a:r>
            <a:r>
              <a:rPr lang="de-DE" sz="1400" dirty="0" smtClean="0"/>
              <a:t>und </a:t>
            </a:r>
            <a:r>
              <a:rPr lang="de-DE" sz="1400" dirty="0"/>
              <a:t>370 unter Quarantäne </a:t>
            </a:r>
            <a:r>
              <a:rPr lang="de-DE" sz="1400" dirty="0" smtClean="0"/>
              <a:t>stehende </a:t>
            </a:r>
            <a:r>
              <a:rPr lang="de-DE" sz="1400" dirty="0"/>
              <a:t>Haushalten in </a:t>
            </a:r>
            <a:r>
              <a:rPr lang="de-DE" sz="1400" dirty="0" smtClean="0"/>
              <a:t>Neukölln, 106 positive Tests (+ 8 zum Vortag). Insgesamt </a:t>
            </a:r>
            <a:r>
              <a:rPr lang="de-DE" sz="1400" dirty="0"/>
              <a:t>seien 798 Tests durchgeführt worden, noch lägen aber nicht alle Ergebnisse vor. </a:t>
            </a:r>
            <a:endParaRPr lang="de-DE" sz="1400" dirty="0" smtClean="0"/>
          </a:p>
          <a:p>
            <a:r>
              <a:rPr lang="de-DE" sz="1400" dirty="0" smtClean="0"/>
              <a:t>LGL</a:t>
            </a:r>
            <a:r>
              <a:rPr lang="de-DE" sz="1400" dirty="0" smtClean="0"/>
              <a:t>: Angehörigen </a:t>
            </a:r>
            <a:r>
              <a:rPr lang="de-DE" sz="1400" dirty="0"/>
              <a:t>einer Glaubensgemeinschaft </a:t>
            </a:r>
            <a:r>
              <a:rPr lang="de-DE" sz="1400" dirty="0" smtClean="0"/>
              <a:t>;</a:t>
            </a:r>
            <a:r>
              <a:rPr lang="de-DE" sz="1400" dirty="0"/>
              <a:t> 58 Fälle mit Erkrankungsbeginnen vom 18.05.-05.06 </a:t>
            </a:r>
            <a:r>
              <a:rPr lang="de-DE" sz="1400" dirty="0" smtClean="0"/>
              <a:t>;  </a:t>
            </a:r>
          </a:p>
          <a:p>
            <a:r>
              <a:rPr lang="de-DE" sz="1400" dirty="0"/>
              <a:t>+</a:t>
            </a:r>
            <a:r>
              <a:rPr lang="de-DE" sz="1400" dirty="0" smtClean="0"/>
              <a:t>64 </a:t>
            </a:r>
            <a:r>
              <a:rPr lang="de-DE" sz="1400" dirty="0"/>
              <a:t>Fällen aus 5 Bezirken (auch mit rezenten Erkrankungsbeginnen</a:t>
            </a:r>
            <a:r>
              <a:rPr lang="de-DE" sz="1400" dirty="0" smtClean="0"/>
              <a:t>) mit gleicher ethnischer Herkunft. </a:t>
            </a:r>
            <a:r>
              <a:rPr lang="de-DE" sz="1400" dirty="0"/>
              <a:t>D.h., derzeit können 122 Fälle aus mehreren Bezirken der gleichen ethnischen Herkunft zugerechnet </a:t>
            </a:r>
            <a:r>
              <a:rPr lang="de-DE" sz="1400" dirty="0" smtClean="0"/>
              <a:t>werden.</a:t>
            </a:r>
          </a:p>
          <a:p>
            <a:endParaRPr lang="de-DE" sz="1400" dirty="0" smtClean="0"/>
          </a:p>
          <a:p>
            <a:r>
              <a:rPr lang="de-DE" sz="1400" b="1" u="sng" dirty="0" smtClean="0"/>
              <a:t>Berlin-Friedrichshain, </a:t>
            </a:r>
            <a:r>
              <a:rPr lang="de-DE" sz="1400" b="1" u="sng" dirty="0" smtClean="0">
                <a:solidFill>
                  <a:srgbClr val="FF0000"/>
                </a:solidFill>
              </a:rPr>
              <a:t>Status 23.06.2020 (Presse</a:t>
            </a:r>
            <a:r>
              <a:rPr lang="de-DE" sz="1400" b="1" u="sng" dirty="0" smtClean="0"/>
              <a:t>)</a:t>
            </a:r>
            <a:endParaRPr lang="de-DE" sz="1400" b="1" u="sng" dirty="0"/>
          </a:p>
          <a:p>
            <a:r>
              <a:rPr lang="de-DE" sz="1400" dirty="0"/>
              <a:t>Wohnblock nahe des Ostbahnhofs im Berliner Ortsteil Friedrichshain. Bei 44 Bewohnern des Gebäudekomplexes sind Corona-Infektionen nachgewiesen worden. Die betroffenen Haushalte wurden unter Quarantäne </a:t>
            </a:r>
            <a:r>
              <a:rPr lang="de-DE" sz="1400" dirty="0" smtClean="0"/>
              <a:t>gestellt (ca. 200 Personen), </a:t>
            </a:r>
            <a:r>
              <a:rPr lang="de-DE" sz="1400" dirty="0"/>
              <a:t>auch Kinder, die Schulen oder Kindertageseinrichtungen </a:t>
            </a:r>
            <a:r>
              <a:rPr lang="de-DE" sz="1400" dirty="0" smtClean="0"/>
              <a:t>besuchen, betroffene Einrichtungen wurden informiert, dort werden Testungen angeboten. Vergangene </a:t>
            </a:r>
            <a:r>
              <a:rPr lang="de-DE" sz="1400" dirty="0"/>
              <a:t>Woche Testungen asymptomatischer </a:t>
            </a:r>
            <a:r>
              <a:rPr lang="de-DE" sz="1400" dirty="0" smtClean="0"/>
              <a:t>Kontaktpersonen im betroffenen Gebäudekomplex durchgeführt.</a:t>
            </a:r>
            <a:endParaRPr lang="de-DE" sz="1400" dirty="0"/>
          </a:p>
          <a:p>
            <a:endParaRPr lang="de-DE" sz="1400" dirty="0" smtClean="0"/>
          </a:p>
          <a:p>
            <a:r>
              <a:rPr lang="de-DE" sz="1400" b="1" u="sng" dirty="0"/>
              <a:t>Oldenburg, </a:t>
            </a:r>
            <a:r>
              <a:rPr lang="de-DE" sz="1400" b="1" u="sng" dirty="0">
                <a:solidFill>
                  <a:srgbClr val="FF0000"/>
                </a:solidFill>
              </a:rPr>
              <a:t>Status 24.06.2020 (Presse)</a:t>
            </a:r>
          </a:p>
          <a:p>
            <a:r>
              <a:rPr lang="de-DE" sz="1400" dirty="0"/>
              <a:t>Puten-Schlachtbetrieb (Wiesenhof), 23 Infizierte (50 getestet), 150 KP1, Testung aller 1.100 Mitarbeiter geplant. Reihentestung folge einer kranken Mitarbeiterin.</a:t>
            </a:r>
          </a:p>
          <a:p>
            <a:r>
              <a:rPr lang="de-DE" sz="1400" dirty="0"/>
              <a:t>Unternehmen betonte, dass alle Corona-Schutzregeln eingehalten und etwa die Mitarbeiter deutlich voneinander getrennt worden seien. Anfang Juni waren alle Mitarbeiter schon einmal getestet worden. Dabei war lediglich ein einziger positiver Fall festgestellt worden. 22/23 zuvor negativ getestet.</a:t>
            </a:r>
          </a:p>
          <a:p>
            <a:endParaRPr lang="de-DE" sz="1400" dirty="0" smtClean="0"/>
          </a:p>
          <a:p>
            <a:r>
              <a:rPr lang="de-DE" sz="1400" b="1" u="sng" dirty="0"/>
              <a:t>Magdeburg, </a:t>
            </a:r>
            <a:r>
              <a:rPr lang="de-DE" sz="1400" b="1" u="sng" dirty="0">
                <a:solidFill>
                  <a:srgbClr val="FF0000"/>
                </a:solidFill>
              </a:rPr>
              <a:t>Status 22.06. 2020 (Presse)</a:t>
            </a:r>
            <a:endParaRPr lang="de-DE" sz="1400" dirty="0"/>
          </a:p>
          <a:p>
            <a:r>
              <a:rPr lang="de-DE" sz="1400" dirty="0"/>
              <a:t>19 Hauseingänge in Neue Neustadt und </a:t>
            </a:r>
            <a:r>
              <a:rPr lang="de-DE" sz="1400" dirty="0" err="1"/>
              <a:t>Salbke</a:t>
            </a:r>
            <a:r>
              <a:rPr lang="de-DE" sz="1400" dirty="0"/>
              <a:t> unter Quarantäne, ca. 800 Bewohner betroffen, Stimmung nicht mehr aggressiv aber nicht alle Bewohner halten sich an die Anordnungen, Johanniter-Unfallhilfe verteilt Lebensmittel, erstmals, seitdem sich das </a:t>
            </a:r>
            <a:r>
              <a:rPr lang="de-DE" sz="1400" dirty="0" err="1"/>
              <a:t>Coronavirus</a:t>
            </a:r>
            <a:r>
              <a:rPr lang="de-DE" sz="1400" dirty="0"/>
              <a:t> in Magdeburg wieder ausbreitet, wurden Infektionsketten nachgewiesen.</a:t>
            </a:r>
          </a:p>
          <a:p>
            <a:endParaRPr lang="de-DE" sz="1400" b="1" u="sng" dirty="0" smtClean="0"/>
          </a:p>
        </p:txBody>
      </p:sp>
    </p:spTree>
    <p:extLst>
      <p:ext uri="{BB962C8B-B14F-4D97-AF65-F5344CB8AC3E}">
        <p14:creationId xmlns:p14="http://schemas.microsoft.com/office/powerpoint/2010/main" val="358030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r>
              <a:rPr lang="de-DE" dirty="0" smtClean="0"/>
              <a:t>24.06.2020</a:t>
            </a:r>
            <a:endParaRPr lang="de-DE" dirty="0"/>
          </a:p>
        </p:txBody>
      </p:sp>
      <p:sp>
        <p:nvSpPr>
          <p:cNvPr id="3" name="Fußzeilenplatzhalter 2"/>
          <p:cNvSpPr>
            <a:spLocks noGrp="1"/>
          </p:cNvSpPr>
          <p:nvPr>
            <p:ph type="ftr" sz="quarter" idx="15"/>
          </p:nvPr>
        </p:nvSpPr>
        <p:spPr/>
        <p:txBody>
          <a:bodyPr/>
          <a:lstStyle/>
          <a:p>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15</a:t>
            </a:fld>
            <a:endParaRPr lang="de-DE"/>
          </a:p>
        </p:txBody>
      </p:sp>
      <p:sp>
        <p:nvSpPr>
          <p:cNvPr id="2" name="Titel 1"/>
          <p:cNvSpPr>
            <a:spLocks noGrp="1"/>
          </p:cNvSpPr>
          <p:nvPr>
            <p:ph type="title"/>
          </p:nvPr>
        </p:nvSpPr>
        <p:spPr>
          <a:xfrm>
            <a:off x="141072" y="503309"/>
            <a:ext cx="7088403" cy="307777"/>
          </a:xfrm>
          <a:solidFill>
            <a:srgbClr val="045AA6"/>
          </a:solidFill>
        </p:spPr>
        <p:txBody>
          <a:bodyPr lIns="72000"/>
          <a:lstStyle/>
          <a:p>
            <a:pPr>
              <a:spcBef>
                <a:spcPts val="600"/>
              </a:spcBef>
            </a:pPr>
            <a:r>
              <a:rPr lang="de-DE" sz="2000" dirty="0" smtClean="0">
                <a:solidFill>
                  <a:schemeClr val="bg1"/>
                </a:solidFill>
              </a:rPr>
              <a:t>Aktuelle Ausbrüche</a:t>
            </a:r>
            <a:endParaRPr lang="de-DE" sz="1400" dirty="0">
              <a:solidFill>
                <a:schemeClr val="bg1"/>
              </a:solidFill>
            </a:endParaRPr>
          </a:p>
        </p:txBody>
      </p:sp>
      <p:sp>
        <p:nvSpPr>
          <p:cNvPr id="5" name="Textfeld 4"/>
          <p:cNvSpPr txBox="1"/>
          <p:nvPr/>
        </p:nvSpPr>
        <p:spPr>
          <a:xfrm>
            <a:off x="141072" y="943917"/>
            <a:ext cx="8574303" cy="3539430"/>
          </a:xfrm>
          <a:prstGeom prst="rect">
            <a:avLst/>
          </a:prstGeom>
          <a:noFill/>
        </p:spPr>
        <p:txBody>
          <a:bodyPr wrap="square" rtlCol="0">
            <a:spAutoFit/>
          </a:bodyPr>
          <a:lstStyle/>
          <a:p>
            <a:r>
              <a:rPr lang="de-DE" sz="1400" b="1" u="sng" dirty="0" smtClean="0"/>
              <a:t>Göttingen</a:t>
            </a:r>
            <a:r>
              <a:rPr lang="de-DE" sz="1400" b="1" u="sng" dirty="0" smtClean="0"/>
              <a:t>, </a:t>
            </a:r>
            <a:r>
              <a:rPr lang="de-DE" sz="1400" b="1" u="sng" dirty="0" smtClean="0">
                <a:solidFill>
                  <a:srgbClr val="FF0000"/>
                </a:solidFill>
              </a:rPr>
              <a:t>Status </a:t>
            </a:r>
            <a:r>
              <a:rPr lang="de-DE" sz="1400" b="1" u="sng" dirty="0" smtClean="0">
                <a:solidFill>
                  <a:srgbClr val="FF0000"/>
                </a:solidFill>
              </a:rPr>
              <a:t>24.06.2020 (Presse)</a:t>
            </a:r>
            <a:endParaRPr lang="de-DE" sz="1400" b="1" u="sng" dirty="0" smtClean="0">
              <a:solidFill>
                <a:srgbClr val="FF0000"/>
              </a:solidFill>
            </a:endParaRPr>
          </a:p>
          <a:p>
            <a:r>
              <a:rPr lang="de-DE" sz="1400" dirty="0" smtClean="0"/>
              <a:t>Wohnkomplex </a:t>
            </a:r>
            <a:r>
              <a:rPr lang="de-DE" sz="1400" dirty="0" err="1" smtClean="0"/>
              <a:t>Groner</a:t>
            </a:r>
            <a:r>
              <a:rPr lang="de-DE" sz="1400" dirty="0" smtClean="0"/>
              <a:t> Str.: </a:t>
            </a:r>
            <a:r>
              <a:rPr lang="de-DE" sz="1400" dirty="0"/>
              <a:t>Die ersten 350 Menschen durften am </a:t>
            </a:r>
            <a:r>
              <a:rPr lang="de-DE" sz="1400" dirty="0" smtClean="0"/>
              <a:t>Montagabend (22.06.) </a:t>
            </a:r>
            <a:r>
              <a:rPr lang="de-DE" sz="1400" dirty="0"/>
              <a:t>ihre Wohnungen verlassen. Sie waren zuvor zweimal negativ auf das Virus getestet worden</a:t>
            </a:r>
            <a:r>
              <a:rPr lang="de-DE" sz="1400" dirty="0" smtClean="0"/>
              <a:t>. Demonstrationen gegen Wohnsituation am 23.06.</a:t>
            </a:r>
          </a:p>
          <a:p>
            <a:r>
              <a:rPr lang="de-DE" sz="1400" dirty="0" smtClean="0"/>
              <a:t>Stand 20.06. (email Zimmermann): </a:t>
            </a:r>
            <a:r>
              <a:rPr lang="de-DE" sz="1400" dirty="0" smtClean="0"/>
              <a:t>120 Personen positiv, Nicht-Haushaltskontakt Testungen abgebrochen aufgrund von Ausschreitungen; Betonung der Wichtigkeit von Sprachmittlern und einer aufgeschlossenen Zusammenarbeit der Behörden/Ausbruchsteams mit der </a:t>
            </a:r>
            <a:r>
              <a:rPr lang="de-DE" sz="1400" dirty="0" smtClean="0"/>
              <a:t>Community; Quarantäne für den gesamten Wohnblock</a:t>
            </a:r>
            <a:endParaRPr lang="de-DE" sz="1400" dirty="0" smtClean="0"/>
          </a:p>
          <a:p>
            <a:r>
              <a:rPr lang="de-DE" sz="1400" dirty="0" smtClean="0"/>
              <a:t>Schultestungen</a:t>
            </a:r>
            <a:r>
              <a:rPr lang="de-DE" sz="1400" dirty="0" smtClean="0"/>
              <a:t>: Testung von Schülern und Lehrern am 21.06. vorgenommen</a:t>
            </a:r>
          </a:p>
          <a:p>
            <a:endParaRPr lang="de-DE" sz="1400" dirty="0"/>
          </a:p>
          <a:p>
            <a:r>
              <a:rPr lang="de-DE" sz="1400" b="1" u="sng" dirty="0" smtClean="0"/>
              <a:t>Grenzdurchgangslager </a:t>
            </a:r>
            <a:r>
              <a:rPr lang="de-DE" sz="1400" b="1" u="sng" dirty="0" smtClean="0"/>
              <a:t>Friedland (LK Göttingen</a:t>
            </a:r>
            <a:r>
              <a:rPr lang="de-DE" sz="1400" b="1" dirty="0" smtClean="0"/>
              <a:t>): </a:t>
            </a:r>
            <a:r>
              <a:rPr lang="de-DE" sz="1400" b="1" dirty="0" smtClean="0">
                <a:solidFill>
                  <a:srgbClr val="FF0000"/>
                </a:solidFill>
              </a:rPr>
              <a:t>Status 23.06.2020 (Presse) </a:t>
            </a:r>
            <a:endParaRPr lang="de-DE" sz="1400" b="1" dirty="0" smtClean="0">
              <a:solidFill>
                <a:srgbClr val="FF0000"/>
              </a:solidFill>
            </a:endParaRPr>
          </a:p>
          <a:p>
            <a:pPr marL="285750" indent="-285750">
              <a:buFont typeface="Arial" panose="020B0604020202020204" pitchFamily="34" charset="0"/>
              <a:buChar char="•"/>
            </a:pPr>
            <a:r>
              <a:rPr lang="de-DE" sz="1400" dirty="0" smtClean="0"/>
              <a:t>19 Geflüchtete, 1 Mitarbeiterin infiziert</a:t>
            </a:r>
          </a:p>
          <a:p>
            <a:pPr marL="285750" indent="-285750">
              <a:buFont typeface="Arial" panose="020B0604020202020204" pitchFamily="34" charset="0"/>
              <a:buChar char="•"/>
            </a:pPr>
            <a:r>
              <a:rPr lang="de-DE" sz="1400" dirty="0" smtClean="0"/>
              <a:t>Reihentestung am 21.06.2020, Wiederholung am 25.06.2020</a:t>
            </a:r>
            <a:endParaRPr lang="de-DE" sz="1400" dirty="0" smtClean="0"/>
          </a:p>
          <a:p>
            <a:pPr marL="285750" indent="-285750">
              <a:buFont typeface="Arial" panose="020B0604020202020204" pitchFamily="34" charset="0"/>
              <a:buChar char="•"/>
            </a:pPr>
            <a:r>
              <a:rPr lang="de-DE" sz="1400" dirty="0" smtClean="0"/>
              <a:t>Alle </a:t>
            </a:r>
            <a:r>
              <a:rPr lang="de-DE" sz="1400" dirty="0"/>
              <a:t>Bewohner befinden sich daher in häuslicher Quarantäne</a:t>
            </a:r>
            <a:endParaRPr lang="de-DE" sz="1400" dirty="0" smtClean="0"/>
          </a:p>
          <a:p>
            <a:pPr marL="285750" indent="-285750">
              <a:buFont typeface="Arial" panose="020B0604020202020204" pitchFamily="34" charset="0"/>
              <a:buChar char="•"/>
            </a:pPr>
            <a:r>
              <a:rPr lang="de-DE" sz="1400" dirty="0" smtClean="0"/>
              <a:t>1 </a:t>
            </a:r>
            <a:r>
              <a:rPr lang="de-DE" sz="1400" dirty="0" smtClean="0"/>
              <a:t>Familie aus </a:t>
            </a:r>
            <a:r>
              <a:rPr lang="de-DE" sz="1400" dirty="0" err="1" smtClean="0"/>
              <a:t>Kazachstan</a:t>
            </a:r>
            <a:r>
              <a:rPr lang="de-DE" sz="1400" dirty="0"/>
              <a:t> </a:t>
            </a:r>
            <a:r>
              <a:rPr lang="de-DE" sz="1400" dirty="0" smtClean="0"/>
              <a:t>positiv getestet, die mit dem Flugzeug nach Friedberg gereist ist, in derselben Maschine waren insgesamt 35 andere Personen mit Ziel Friedberg, 4 symptomatische Fälle (negativ getestet) bereits vor Ort,</a:t>
            </a:r>
          </a:p>
          <a:p>
            <a:pPr marL="285750" indent="-285750">
              <a:buFont typeface="Arial" panose="020B0604020202020204" pitchFamily="34" charset="0"/>
              <a:buChar char="•"/>
            </a:pPr>
            <a:r>
              <a:rPr lang="de-DE" sz="1400" dirty="0" smtClean="0"/>
              <a:t>alle räumlich getrennt und gesamtes Lager wird getestet (zwischen 200-300 Personen</a:t>
            </a:r>
            <a:r>
              <a:rPr lang="de-DE" sz="1400" dirty="0" smtClean="0"/>
              <a:t>)</a:t>
            </a:r>
            <a:endParaRPr lang="de-DE" sz="1400" dirty="0"/>
          </a:p>
        </p:txBody>
      </p:sp>
    </p:spTree>
    <p:extLst>
      <p:ext uri="{BB962C8B-B14F-4D97-AF65-F5344CB8AC3E}">
        <p14:creationId xmlns:p14="http://schemas.microsoft.com/office/powerpoint/2010/main" val="222626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18" y="807396"/>
            <a:ext cx="8221212" cy="581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umsplatzhalter 1"/>
          <p:cNvSpPr>
            <a:spLocks noGrp="1"/>
          </p:cNvSpPr>
          <p:nvPr>
            <p:ph type="dt" sz="half" idx="10"/>
          </p:nvPr>
        </p:nvSpPr>
        <p:spPr/>
        <p:txBody>
          <a:bodyPr/>
          <a:lstStyle/>
          <a:p>
            <a:r>
              <a:rPr lang="de-DE" dirty="0" smtClean="0"/>
              <a:t>24</a:t>
            </a:r>
            <a:r>
              <a:rPr lang="de-DE" dirty="0" smtClean="0"/>
              <a:t>.06.2020</a:t>
            </a:r>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16</a:t>
            </a:fld>
            <a:endParaRPr lang="de-DE" dirty="0"/>
          </a:p>
        </p:txBody>
      </p:sp>
      <p:sp>
        <p:nvSpPr>
          <p:cNvPr id="7" name="Titel 1"/>
          <p:cNvSpPr txBox="1">
            <a:spLocks/>
          </p:cNvSpPr>
          <p:nvPr/>
        </p:nvSpPr>
        <p:spPr>
          <a:xfrm>
            <a:off x="175318" y="1764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Überlastungsanzeigen  </a:t>
            </a:r>
          </a:p>
          <a:p>
            <a:pPr>
              <a:spcBef>
                <a:spcPts val="600"/>
              </a:spcBef>
            </a:pPr>
            <a:r>
              <a:rPr lang="de-DE" sz="1600" dirty="0" smtClean="0">
                <a:solidFill>
                  <a:schemeClr val="bg1"/>
                </a:solidFill>
              </a:rPr>
              <a:t>(aus dem Bericht vom </a:t>
            </a:r>
            <a:r>
              <a:rPr lang="de-DE" sz="1600" i="1" dirty="0" smtClean="0">
                <a:solidFill>
                  <a:schemeClr val="bg1"/>
                </a:solidFill>
              </a:rPr>
              <a:t>16.06.2020</a:t>
            </a:r>
            <a:r>
              <a:rPr lang="de-DE" sz="1600" dirty="0" smtClean="0">
                <a:solidFill>
                  <a:schemeClr val="bg1"/>
                </a:solidFill>
              </a:rPr>
              <a:t>)</a:t>
            </a:r>
            <a:endParaRPr lang="de-DE" sz="16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667526423"/>
              </p:ext>
            </p:extLst>
          </p:nvPr>
        </p:nvGraphicFramePr>
        <p:xfrm>
          <a:off x="342898" y="3732589"/>
          <a:ext cx="3626197" cy="1112520"/>
        </p:xfrm>
        <a:graphic>
          <a:graphicData uri="http://schemas.openxmlformats.org/drawingml/2006/table">
            <a:tbl>
              <a:tblPr firstRow="1" bandRow="1">
                <a:tableStyleId>{5C22544A-7EE6-4342-B048-85BDC9FD1C3A}</a:tableStyleId>
              </a:tblPr>
              <a:tblGrid>
                <a:gridCol w="1847094"/>
                <a:gridCol w="1779103"/>
              </a:tblGrid>
              <a:tr h="370840">
                <a:tc>
                  <a:txBody>
                    <a:bodyPr/>
                    <a:lstStyle/>
                    <a:p>
                      <a:r>
                        <a:rPr lang="de-DE" sz="1200" dirty="0" smtClean="0"/>
                        <a:t>Stadt- oder Landkreis</a:t>
                      </a:r>
                      <a:endParaRPr lang="de-DE" sz="1200" dirty="0"/>
                    </a:p>
                  </a:txBody>
                  <a:tcPr/>
                </a:tc>
                <a:tc>
                  <a:txBody>
                    <a:bodyPr/>
                    <a:lstStyle/>
                    <a:p>
                      <a:r>
                        <a:rPr lang="de-DE" sz="1200" dirty="0" smtClean="0"/>
                        <a:t>Bundesland</a:t>
                      </a:r>
                      <a:endParaRPr lang="de-DE" sz="1200" dirty="0"/>
                    </a:p>
                  </a:txBody>
                  <a:tcPr/>
                </a:tc>
              </a:tr>
              <a:tr h="370840">
                <a:tc>
                  <a:txBody>
                    <a:bodyPr/>
                    <a:lstStyle/>
                    <a:p>
                      <a:r>
                        <a:rPr lang="de-DE" sz="1400" dirty="0" smtClean="0"/>
                        <a:t>LK </a:t>
                      </a:r>
                      <a:r>
                        <a:rPr lang="de-DE" sz="1400" dirty="0" err="1" smtClean="0"/>
                        <a:t>Enzkreis</a:t>
                      </a:r>
                      <a:endParaRPr lang="de-DE" sz="1400" dirty="0"/>
                    </a:p>
                  </a:txBody>
                  <a:tcPr/>
                </a:tc>
                <a:tc>
                  <a:txBody>
                    <a:bodyPr/>
                    <a:lstStyle/>
                    <a:p>
                      <a:r>
                        <a:rPr lang="de-DE" sz="1400" dirty="0" smtClean="0"/>
                        <a:t>Baden-Württemberg</a:t>
                      </a:r>
                    </a:p>
                  </a:txBody>
                  <a:tcPr/>
                </a:tc>
              </a:tr>
              <a:tr h="370840">
                <a:tc>
                  <a:txBody>
                    <a:bodyPr/>
                    <a:lstStyle/>
                    <a:p>
                      <a:r>
                        <a:rPr lang="de-DE" sz="1400" dirty="0" smtClean="0"/>
                        <a:t>SK Salzgitter</a:t>
                      </a:r>
                      <a:endParaRPr lang="de-DE" sz="1400" dirty="0"/>
                    </a:p>
                  </a:txBody>
                  <a:tcPr/>
                </a:tc>
                <a:tc>
                  <a:txBody>
                    <a:bodyPr/>
                    <a:lstStyle/>
                    <a:p>
                      <a:r>
                        <a:rPr lang="de-DE" sz="1400" dirty="0" smtClean="0"/>
                        <a:t>Niedersachsen</a:t>
                      </a:r>
                      <a:endParaRPr lang="de-DE" sz="1400" dirty="0"/>
                    </a:p>
                  </a:txBody>
                  <a:tcPr/>
                </a:tc>
              </a:tr>
            </a:tbl>
          </a:graphicData>
        </a:graphic>
      </p:graphicFrame>
      <p:sp>
        <p:nvSpPr>
          <p:cNvPr id="12" name="Titel 1"/>
          <p:cNvSpPr txBox="1">
            <a:spLocks/>
          </p:cNvSpPr>
          <p:nvPr/>
        </p:nvSpPr>
        <p:spPr>
          <a:xfrm>
            <a:off x="342899" y="3421612"/>
            <a:ext cx="3626197" cy="296256"/>
          </a:xfrm>
          <a:prstGeom prst="rect">
            <a:avLst/>
          </a:prstGeom>
          <a:solidFill>
            <a:srgbClr val="045AA6"/>
          </a:solidFill>
        </p:spPr>
        <p:txBody>
          <a:bodyPr lIns="72000"/>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1400" dirty="0" smtClean="0">
                <a:solidFill>
                  <a:schemeClr val="bg1"/>
                </a:solidFill>
              </a:rPr>
              <a:t>Kreise mit derzeitigen Kapazitätsengpässen</a:t>
            </a:r>
            <a:endParaRPr lang="de-DE" sz="1400" dirty="0">
              <a:solidFill>
                <a:schemeClr val="bg1"/>
              </a:solidFill>
            </a:endParaRPr>
          </a:p>
        </p:txBody>
      </p:sp>
    </p:spTree>
    <p:extLst>
      <p:ext uri="{BB962C8B-B14F-4D97-AF65-F5344CB8AC3E}">
        <p14:creationId xmlns:p14="http://schemas.microsoft.com/office/powerpoint/2010/main" val="183115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24.06.2020</a:t>
            </a:r>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17</a:t>
            </a:fld>
            <a:endParaRPr lang="de-DE" dirty="0"/>
          </a:p>
        </p:txBody>
      </p:sp>
      <p:sp>
        <p:nvSpPr>
          <p:cNvPr id="7" name="Titel 1"/>
          <p:cNvSpPr txBox="1">
            <a:spLocks/>
          </p:cNvSpPr>
          <p:nvPr/>
        </p:nvSpPr>
        <p:spPr>
          <a:xfrm>
            <a:off x="141071" y="195531"/>
            <a:ext cx="6774079" cy="426431"/>
          </a:xfrm>
          <a:prstGeom prst="rect">
            <a:avLst/>
          </a:prstGeom>
          <a:solidFill>
            <a:srgbClr val="045AA6"/>
          </a:solidFill>
        </p:spPr>
        <p:txBody>
          <a:bodyPr lIns="72000"/>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Anteil der positiven Tests nach Bundesland </a:t>
            </a:r>
            <a:r>
              <a:rPr lang="de-DE" sz="1400" dirty="0">
                <a:solidFill>
                  <a:schemeClr val="bg1"/>
                </a:solidFill>
              </a:rPr>
              <a:t>(Stand </a:t>
            </a:r>
            <a:r>
              <a:rPr lang="de-DE" sz="1400" dirty="0" smtClean="0">
                <a:solidFill>
                  <a:schemeClr val="bg1"/>
                </a:solidFill>
              </a:rPr>
              <a:t>23.06.2020</a:t>
            </a:r>
            <a:r>
              <a:rPr lang="de-DE" sz="1400" dirty="0">
                <a:solidFill>
                  <a:schemeClr val="bg1"/>
                </a:solidFill>
              </a:rPr>
              <a:t>)</a:t>
            </a:r>
            <a:endParaRPr lang="de-DE" sz="1050" dirty="0">
              <a:solidFill>
                <a:schemeClr val="bg1"/>
              </a:solidFill>
            </a:endParaRPr>
          </a:p>
          <a:p>
            <a:pPr>
              <a:spcBef>
                <a:spcPts val="600"/>
              </a:spcBef>
            </a:pPr>
            <a:endParaRPr lang="de-DE" sz="1400" dirty="0">
              <a:solidFill>
                <a:schemeClr val="bg1"/>
              </a:solidFill>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00" y="809625"/>
            <a:ext cx="7213271" cy="5610322"/>
          </a:xfrm>
          <a:prstGeom prst="rect">
            <a:avLst/>
          </a:prstGeom>
        </p:spPr>
      </p:pic>
    </p:spTree>
    <p:extLst>
      <p:ext uri="{BB962C8B-B14F-4D97-AF65-F5344CB8AC3E}">
        <p14:creationId xmlns:p14="http://schemas.microsoft.com/office/powerpoint/2010/main" val="280787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24.06.2020</a:t>
            </a:r>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18</a:t>
            </a:fld>
            <a:endParaRPr lang="de-DE" dirty="0"/>
          </a:p>
        </p:txBody>
      </p:sp>
      <p:sp>
        <p:nvSpPr>
          <p:cNvPr id="6" name="Titel 1"/>
          <p:cNvSpPr txBox="1">
            <a:spLocks/>
          </p:cNvSpPr>
          <p:nvPr/>
        </p:nvSpPr>
        <p:spPr>
          <a:xfrm>
            <a:off x="141071" y="207893"/>
            <a:ext cx="6774079" cy="426431"/>
          </a:xfrm>
          <a:prstGeom prst="rect">
            <a:avLst/>
          </a:prstGeom>
          <a:solidFill>
            <a:srgbClr val="045AA6"/>
          </a:solidFill>
        </p:spPr>
        <p:txBody>
          <a:bodyPr lIns="72000"/>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Anteil der positiven Tests, bundesweit </a:t>
            </a:r>
            <a:r>
              <a:rPr lang="de-DE" sz="1400" dirty="0" smtClean="0">
                <a:solidFill>
                  <a:schemeClr val="bg1"/>
                </a:solidFill>
              </a:rPr>
              <a:t>(Stand 22.06.2020)</a:t>
            </a:r>
            <a:endParaRPr lang="de-DE" sz="1050" dirty="0">
              <a:solidFill>
                <a:schemeClr val="bg1"/>
              </a:solidFill>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12" y="1145116"/>
            <a:ext cx="6652808" cy="5174406"/>
          </a:xfrm>
          <a:prstGeom prst="rect">
            <a:avLst/>
          </a:prstGeom>
        </p:spPr>
      </p:pic>
    </p:spTree>
    <p:extLst>
      <p:ext uri="{BB962C8B-B14F-4D97-AF65-F5344CB8AC3E}">
        <p14:creationId xmlns:p14="http://schemas.microsoft.com/office/powerpoint/2010/main" val="39235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Anzahl Labortestungen </a:t>
            </a:r>
            <a:r>
              <a:rPr lang="de-DE" sz="1400" dirty="0" smtClean="0">
                <a:solidFill>
                  <a:srgbClr val="FF0000"/>
                </a:solidFill>
              </a:rPr>
              <a:t>(Datenstand 16.06.2020) (aktuelle Zahlen noch nicht vorhanden)</a:t>
            </a:r>
            <a:endParaRPr lang="de-DE" sz="1400" dirty="0">
              <a:solidFill>
                <a:srgbClr val="FF0000"/>
              </a:solidFill>
            </a:endParaRPr>
          </a:p>
        </p:txBody>
      </p:sp>
      <p:sp>
        <p:nvSpPr>
          <p:cNvPr id="4" name="Datumsplatzhalter 3"/>
          <p:cNvSpPr>
            <a:spLocks noGrp="1"/>
          </p:cNvSpPr>
          <p:nvPr>
            <p:ph type="dt" sz="half" idx="14"/>
          </p:nvPr>
        </p:nvSpPr>
        <p:spPr/>
        <p:txBody>
          <a:bodyPr/>
          <a:lstStyle/>
          <a:p>
            <a:r>
              <a:rPr lang="de-DE" smtClean="0"/>
              <a:t>17.06.2020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19</a:t>
            </a:fld>
            <a:endParaRPr lang="de-DE" dirty="0"/>
          </a:p>
        </p:txBody>
      </p:sp>
      <p:sp>
        <p:nvSpPr>
          <p:cNvPr id="8" name="Textfeld 7"/>
          <p:cNvSpPr txBox="1"/>
          <p:nvPr/>
        </p:nvSpPr>
        <p:spPr>
          <a:xfrm>
            <a:off x="391521" y="5653794"/>
            <a:ext cx="8342904" cy="523220"/>
          </a:xfrm>
          <a:prstGeom prst="rect">
            <a:avLst/>
          </a:prstGeom>
          <a:noFill/>
        </p:spPr>
        <p:txBody>
          <a:bodyPr wrap="square" rtlCol="0">
            <a:spAutoFit/>
          </a:bodyPr>
          <a:lstStyle/>
          <a:p>
            <a:r>
              <a:rPr lang="de-DE" sz="1400" dirty="0"/>
              <a:t>In KW </a:t>
            </a:r>
            <a:r>
              <a:rPr lang="de-DE" sz="1400" dirty="0" smtClean="0"/>
              <a:t>23 </a:t>
            </a:r>
            <a:r>
              <a:rPr lang="de-DE" sz="1400" dirty="0"/>
              <a:t>gaben </a:t>
            </a:r>
            <a:r>
              <a:rPr lang="de-DE" sz="1400" dirty="0" smtClean="0"/>
              <a:t>28 </a:t>
            </a:r>
            <a:r>
              <a:rPr lang="de-DE" sz="1400" dirty="0"/>
              <a:t>Labore einen Rückstau von insgesamt </a:t>
            </a:r>
            <a:r>
              <a:rPr lang="de-DE" sz="1400" dirty="0" smtClean="0"/>
              <a:t>2478 abzuarbeitenden </a:t>
            </a:r>
            <a:r>
              <a:rPr lang="de-DE" sz="1400" dirty="0"/>
              <a:t>Proben an. </a:t>
            </a:r>
            <a:r>
              <a:rPr lang="de-DE" sz="1400" dirty="0" smtClean="0"/>
              <a:t>27 </a:t>
            </a:r>
            <a:r>
              <a:rPr lang="de-DE" sz="1400" dirty="0"/>
              <a:t>Labore nannten Lieferschwierigkeiten für Reagenzien.</a:t>
            </a:r>
          </a:p>
        </p:txBody>
      </p:sp>
      <p:graphicFrame>
        <p:nvGraphicFramePr>
          <p:cNvPr id="2" name="Tabelle 1"/>
          <p:cNvGraphicFramePr>
            <a:graphicFrameLocks noGrp="1"/>
          </p:cNvGraphicFramePr>
          <p:nvPr>
            <p:extLst>
              <p:ext uri="{D42A27DB-BD31-4B8C-83A1-F6EECF244321}">
                <p14:modId xmlns:p14="http://schemas.microsoft.com/office/powerpoint/2010/main" val="207691010"/>
              </p:ext>
            </p:extLst>
          </p:nvPr>
        </p:nvGraphicFramePr>
        <p:xfrm>
          <a:off x="45307" y="1390602"/>
          <a:ext cx="4574318" cy="4134025"/>
        </p:xfrm>
        <a:graphic>
          <a:graphicData uri="http://schemas.openxmlformats.org/drawingml/2006/table">
            <a:tbl>
              <a:tblPr firstRow="1" firstCol="1" bandRow="1">
                <a:tableStyleId>{5C22544A-7EE6-4342-B048-85BDC9FD1C3A}</a:tableStyleId>
              </a:tblPr>
              <a:tblGrid>
                <a:gridCol w="1381450"/>
                <a:gridCol w="761829"/>
                <a:gridCol w="760272"/>
                <a:gridCol w="765892"/>
                <a:gridCol w="904875"/>
              </a:tblGrid>
              <a:tr h="381000">
                <a:tc>
                  <a:txBody>
                    <a:bodyPr/>
                    <a:lstStyle/>
                    <a:p>
                      <a:pPr algn="ctr">
                        <a:lnSpc>
                          <a:spcPct val="115000"/>
                        </a:lnSpc>
                        <a:spcAft>
                          <a:spcPts val="0"/>
                        </a:spcAft>
                      </a:pPr>
                      <a:r>
                        <a:rPr lang="de-DE" sz="1000" dirty="0">
                          <a:effectLst/>
                        </a:rPr>
                        <a:t>KW* 2020</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000">
                          <a:effectLst/>
                        </a:rPr>
                        <a:t>Anzahl Testungen</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000" dirty="0">
                          <a:effectLst/>
                        </a:rPr>
                        <a:t>Positiv getestet</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000">
                          <a:effectLst/>
                        </a:rPr>
                        <a:t>Positiven-</a:t>
                      </a:r>
                      <a:endParaRPr lang="de-DE" sz="1100">
                        <a:effectLst/>
                      </a:endParaRPr>
                    </a:p>
                    <a:p>
                      <a:pPr algn="ctr">
                        <a:lnSpc>
                          <a:spcPct val="115000"/>
                        </a:lnSpc>
                        <a:spcAft>
                          <a:spcPts val="0"/>
                        </a:spcAft>
                      </a:pPr>
                      <a:r>
                        <a:rPr lang="de-DE" sz="1000">
                          <a:effectLst/>
                        </a:rPr>
                        <a:t>rate (%)</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000" dirty="0">
                          <a:effectLst/>
                        </a:rPr>
                        <a:t>Anzahl übermittelnde Labore</a:t>
                      </a:r>
                      <a:endParaRPr lang="de-DE" sz="1100" dirty="0">
                        <a:effectLst/>
                        <a:latin typeface="Calibri"/>
                        <a:ea typeface="MS Mincho"/>
                        <a:cs typeface="Arial"/>
                      </a:endParaRPr>
                    </a:p>
                  </a:txBody>
                  <a:tcPr marL="68580" marR="68580" marT="0" marB="0"/>
                </a:tc>
              </a:tr>
              <a:tr h="0">
                <a:tc>
                  <a:txBody>
                    <a:bodyPr/>
                    <a:lstStyle/>
                    <a:p>
                      <a:pPr algn="ctr">
                        <a:lnSpc>
                          <a:spcPct val="115000"/>
                        </a:lnSpc>
                        <a:spcAft>
                          <a:spcPts val="0"/>
                        </a:spcAft>
                      </a:pPr>
                      <a:r>
                        <a:rPr lang="de-DE" sz="1000">
                          <a:effectLst/>
                        </a:rPr>
                        <a:t>Bis einschließlich </a:t>
                      </a:r>
                      <a:endParaRPr lang="de-DE" sz="1100">
                        <a:effectLst/>
                      </a:endParaRPr>
                    </a:p>
                    <a:p>
                      <a:pPr algn="ctr">
                        <a:lnSpc>
                          <a:spcPct val="115000"/>
                        </a:lnSpc>
                        <a:spcAft>
                          <a:spcPts val="0"/>
                        </a:spcAft>
                      </a:pPr>
                      <a:r>
                        <a:rPr lang="de-DE" sz="1000">
                          <a:effectLst/>
                        </a:rPr>
                        <a:t>KW 10</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dirty="0">
                          <a:solidFill>
                            <a:srgbClr val="000000"/>
                          </a:solidFill>
                          <a:effectLst/>
                          <a:latin typeface="Calibri"/>
                          <a:ea typeface="MS Mincho"/>
                          <a:cs typeface="Calibri"/>
                        </a:rPr>
                        <a:t> </a:t>
                      </a:r>
                      <a:endParaRPr lang="de-DE" sz="1100" b="0" dirty="0">
                        <a:effectLst/>
                        <a:latin typeface="Calibri"/>
                        <a:ea typeface="MS Mincho"/>
                        <a:cs typeface="Arial"/>
                      </a:endParaRPr>
                    </a:p>
                    <a:p>
                      <a:pPr algn="ctr">
                        <a:lnSpc>
                          <a:spcPct val="115000"/>
                        </a:lnSpc>
                        <a:spcAft>
                          <a:spcPts val="0"/>
                        </a:spcAft>
                      </a:pPr>
                      <a:r>
                        <a:rPr lang="de-DE" sz="1100" b="0" dirty="0">
                          <a:solidFill>
                            <a:srgbClr val="000000"/>
                          </a:solidFill>
                          <a:effectLst/>
                          <a:latin typeface="Calibri"/>
                          <a:ea typeface="MS Mincho"/>
                          <a:cs typeface="Calibri"/>
                        </a:rPr>
                        <a:t>124.716</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solidFill>
                            <a:srgbClr val="000000"/>
                          </a:solidFill>
                          <a:effectLst/>
                          <a:latin typeface="Calibri"/>
                          <a:ea typeface="MS Mincho"/>
                          <a:cs typeface="Calibri"/>
                        </a:rPr>
                        <a:t> </a:t>
                      </a:r>
                      <a:endParaRPr lang="de-DE" sz="1100" b="0" dirty="0" smtClean="0">
                        <a:effectLst/>
                        <a:latin typeface="Calibri"/>
                        <a:ea typeface="MS Mincho"/>
                        <a:cs typeface="Arial"/>
                      </a:endParaRPr>
                    </a:p>
                    <a:p>
                      <a:pPr algn="ctr">
                        <a:lnSpc>
                          <a:spcPct val="115000"/>
                        </a:lnSpc>
                        <a:spcAft>
                          <a:spcPts val="0"/>
                        </a:spcAft>
                      </a:pPr>
                      <a:r>
                        <a:rPr lang="de-DE" sz="1100" b="0" dirty="0" smtClean="0">
                          <a:solidFill>
                            <a:srgbClr val="000000"/>
                          </a:solidFill>
                          <a:effectLst/>
                          <a:latin typeface="Calibri"/>
                          <a:ea typeface="MS Mincho"/>
                          <a:cs typeface="Calibri"/>
                        </a:rPr>
                        <a:t>3.892</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a:solidFill>
                            <a:schemeClr val="tx1"/>
                          </a:solidFill>
                          <a:effectLst/>
                          <a:latin typeface="Calibri"/>
                          <a:ea typeface="MS Mincho"/>
                          <a:cs typeface="Arial"/>
                        </a:rPr>
                        <a:t> </a:t>
                      </a:r>
                    </a:p>
                    <a:p>
                      <a:pPr algn="ctr">
                        <a:lnSpc>
                          <a:spcPct val="115000"/>
                        </a:lnSpc>
                        <a:spcAft>
                          <a:spcPts val="0"/>
                        </a:spcAft>
                      </a:pPr>
                      <a:r>
                        <a:rPr lang="de-DE" sz="1100" b="0">
                          <a:solidFill>
                            <a:schemeClr val="tx1"/>
                          </a:solidFill>
                          <a:effectLst/>
                          <a:latin typeface="Calibri"/>
                          <a:ea typeface="MS Mincho"/>
                          <a:cs typeface="Arial"/>
                        </a:rPr>
                        <a:t>3,1</a:t>
                      </a:r>
                    </a:p>
                  </a:txBody>
                  <a:tcPr marL="68580" marR="68580" marT="0" marB="0"/>
                </a:tc>
                <a:tc>
                  <a:txBody>
                    <a:bodyPr/>
                    <a:lstStyle/>
                    <a:p>
                      <a:pPr algn="ctr">
                        <a:lnSpc>
                          <a:spcPct val="115000"/>
                        </a:lnSpc>
                        <a:spcAft>
                          <a:spcPts val="0"/>
                        </a:spcAft>
                      </a:pPr>
                      <a:r>
                        <a:rPr lang="de-DE" sz="1100" b="0">
                          <a:solidFill>
                            <a:srgbClr val="000000"/>
                          </a:solidFill>
                          <a:effectLst/>
                          <a:latin typeface="Calibri"/>
                          <a:ea typeface="MS Mincho"/>
                          <a:cs typeface="Calibri"/>
                        </a:rPr>
                        <a:t> </a:t>
                      </a:r>
                      <a:endParaRPr lang="de-DE" sz="1100" b="0">
                        <a:effectLst/>
                        <a:latin typeface="Calibri"/>
                        <a:ea typeface="MS Mincho"/>
                        <a:cs typeface="Arial"/>
                      </a:endParaRPr>
                    </a:p>
                    <a:p>
                      <a:pPr algn="ctr">
                        <a:lnSpc>
                          <a:spcPct val="115000"/>
                        </a:lnSpc>
                        <a:spcAft>
                          <a:spcPts val="0"/>
                        </a:spcAft>
                      </a:pPr>
                      <a:r>
                        <a:rPr lang="de-DE" sz="1100" b="0">
                          <a:solidFill>
                            <a:srgbClr val="000000"/>
                          </a:solidFill>
                          <a:effectLst/>
                          <a:latin typeface="Calibri"/>
                          <a:ea typeface="MS Mincho"/>
                          <a:cs typeface="Calibri"/>
                        </a:rPr>
                        <a:t>90</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11</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dirty="0">
                          <a:solidFill>
                            <a:srgbClr val="000000"/>
                          </a:solidFill>
                          <a:effectLst/>
                          <a:latin typeface="Calibri"/>
                          <a:ea typeface="MS Mincho"/>
                          <a:cs typeface="Calibri"/>
                        </a:rPr>
                        <a:t>127.457</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smtClean="0">
                          <a:solidFill>
                            <a:srgbClr val="000000"/>
                          </a:solidFill>
                          <a:effectLst/>
                          <a:latin typeface="Calibri"/>
                          <a:ea typeface="MS Mincho"/>
                          <a:cs typeface="Calibri"/>
                        </a:rPr>
                        <a:t>7.582</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a:solidFill>
                            <a:schemeClr val="tx1"/>
                          </a:solidFill>
                          <a:effectLst/>
                          <a:latin typeface="Calibri"/>
                          <a:ea typeface="MS Mincho"/>
                          <a:cs typeface="Arial"/>
                        </a:rPr>
                        <a:t>5,9</a:t>
                      </a:r>
                    </a:p>
                  </a:txBody>
                  <a:tcPr marL="68580" marR="68580" marT="0" marB="0"/>
                </a:tc>
                <a:tc>
                  <a:txBody>
                    <a:bodyPr/>
                    <a:lstStyle/>
                    <a:p>
                      <a:pPr algn="ctr">
                        <a:lnSpc>
                          <a:spcPct val="115000"/>
                        </a:lnSpc>
                        <a:spcAft>
                          <a:spcPts val="0"/>
                        </a:spcAft>
                      </a:pPr>
                      <a:r>
                        <a:rPr lang="de-DE" sz="1100" b="0">
                          <a:solidFill>
                            <a:srgbClr val="000000"/>
                          </a:solidFill>
                          <a:effectLst/>
                          <a:latin typeface="Calibri"/>
                          <a:ea typeface="MS Mincho"/>
                          <a:cs typeface="Calibri"/>
                        </a:rPr>
                        <a:t>114</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12</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dirty="0">
                          <a:solidFill>
                            <a:srgbClr val="000000"/>
                          </a:solidFill>
                          <a:effectLst/>
                          <a:latin typeface="Calibri"/>
                          <a:ea typeface="MS Mincho"/>
                          <a:cs typeface="Calibri"/>
                        </a:rPr>
                        <a:t>348.619</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solidFill>
                            <a:srgbClr val="000000"/>
                          </a:solidFill>
                          <a:effectLst/>
                          <a:latin typeface="Calibri"/>
                          <a:ea typeface="MS Mincho"/>
                          <a:cs typeface="Calibri"/>
                        </a:rPr>
                        <a:t>23.820</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a:solidFill>
                            <a:schemeClr val="tx1"/>
                          </a:solidFill>
                          <a:effectLst/>
                          <a:latin typeface="Calibri"/>
                          <a:ea typeface="MS Mincho"/>
                          <a:cs typeface="Arial"/>
                        </a:rPr>
                        <a:t>6,8</a:t>
                      </a:r>
                    </a:p>
                  </a:txBody>
                  <a:tcPr marL="68580" marR="68580" marT="0" marB="0"/>
                </a:tc>
                <a:tc>
                  <a:txBody>
                    <a:bodyPr/>
                    <a:lstStyle/>
                    <a:p>
                      <a:pPr algn="ctr">
                        <a:lnSpc>
                          <a:spcPct val="115000"/>
                        </a:lnSpc>
                        <a:spcAft>
                          <a:spcPts val="0"/>
                        </a:spcAft>
                      </a:pPr>
                      <a:r>
                        <a:rPr lang="de-DE" sz="1100" b="0">
                          <a:solidFill>
                            <a:srgbClr val="000000"/>
                          </a:solidFill>
                          <a:effectLst/>
                          <a:latin typeface="Calibri"/>
                          <a:ea typeface="MS Mincho"/>
                          <a:cs typeface="Calibri"/>
                        </a:rPr>
                        <a:t>152</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13</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dirty="0">
                          <a:solidFill>
                            <a:srgbClr val="000000"/>
                          </a:solidFill>
                          <a:effectLst/>
                          <a:latin typeface="Calibri"/>
                          <a:ea typeface="MS Mincho"/>
                          <a:cs typeface="Calibri"/>
                        </a:rPr>
                        <a:t>361.515</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solidFill>
                            <a:srgbClr val="000000"/>
                          </a:solidFill>
                          <a:effectLst/>
                          <a:latin typeface="Calibri"/>
                          <a:ea typeface="MS Mincho"/>
                          <a:cs typeface="Calibri"/>
                        </a:rPr>
                        <a:t>31.414</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a:solidFill>
                            <a:schemeClr val="tx1"/>
                          </a:solidFill>
                          <a:effectLst/>
                          <a:latin typeface="Calibri"/>
                          <a:ea typeface="MS Mincho"/>
                          <a:cs typeface="Arial"/>
                        </a:rPr>
                        <a:t>8,7</a:t>
                      </a:r>
                    </a:p>
                  </a:txBody>
                  <a:tcPr marL="68580" marR="68580" marT="0" marB="0"/>
                </a:tc>
                <a:tc>
                  <a:txBody>
                    <a:bodyPr/>
                    <a:lstStyle/>
                    <a:p>
                      <a:pPr algn="ctr">
                        <a:lnSpc>
                          <a:spcPct val="115000"/>
                        </a:lnSpc>
                        <a:spcAft>
                          <a:spcPts val="0"/>
                        </a:spcAft>
                      </a:pPr>
                      <a:r>
                        <a:rPr lang="de-DE" sz="1100" b="0">
                          <a:solidFill>
                            <a:srgbClr val="000000"/>
                          </a:solidFill>
                          <a:effectLst/>
                          <a:latin typeface="Calibri"/>
                          <a:ea typeface="MS Mincho"/>
                          <a:cs typeface="Calibri"/>
                        </a:rPr>
                        <a:t>151</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14</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dirty="0">
                          <a:solidFill>
                            <a:srgbClr val="000000"/>
                          </a:solidFill>
                          <a:effectLst/>
                          <a:latin typeface="Calibri"/>
                          <a:ea typeface="MS Mincho"/>
                          <a:cs typeface="Calibri"/>
                        </a:rPr>
                        <a:t>408.348</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solidFill>
                            <a:srgbClr val="000000"/>
                          </a:solidFill>
                          <a:effectLst/>
                          <a:latin typeface="Calibri"/>
                          <a:ea typeface="MS Mincho"/>
                          <a:cs typeface="Calibri"/>
                        </a:rPr>
                        <a:t>36.885</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a:solidFill>
                            <a:schemeClr val="tx1"/>
                          </a:solidFill>
                          <a:effectLst/>
                          <a:latin typeface="Calibri"/>
                          <a:ea typeface="MS Mincho"/>
                          <a:cs typeface="Arial"/>
                        </a:rPr>
                        <a:t>9,0</a:t>
                      </a:r>
                    </a:p>
                  </a:txBody>
                  <a:tcPr marL="68580" marR="68580" marT="0" marB="0"/>
                </a:tc>
                <a:tc>
                  <a:txBody>
                    <a:bodyPr/>
                    <a:lstStyle/>
                    <a:p>
                      <a:pPr algn="ctr">
                        <a:lnSpc>
                          <a:spcPct val="115000"/>
                        </a:lnSpc>
                        <a:spcAft>
                          <a:spcPts val="0"/>
                        </a:spcAft>
                      </a:pPr>
                      <a:r>
                        <a:rPr lang="de-DE" sz="1100" b="0">
                          <a:solidFill>
                            <a:srgbClr val="000000"/>
                          </a:solidFill>
                          <a:effectLst/>
                          <a:latin typeface="Calibri"/>
                          <a:ea typeface="MS Mincho"/>
                          <a:cs typeface="Calibri"/>
                        </a:rPr>
                        <a:t>154</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15</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380.197</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effectLst/>
                          <a:latin typeface="Calibri"/>
                          <a:ea typeface="MS Mincho"/>
                          <a:cs typeface="Calibri"/>
                        </a:rPr>
                        <a:t>30.791</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a:solidFill>
                            <a:schemeClr val="tx1"/>
                          </a:solidFill>
                          <a:effectLst/>
                          <a:latin typeface="Calibri"/>
                          <a:ea typeface="MS Mincho"/>
                          <a:cs typeface="Arial"/>
                        </a:rPr>
                        <a:t>8,1</a:t>
                      </a:r>
                    </a:p>
                  </a:txBody>
                  <a:tcPr marL="68580" marR="68580" marT="0" marB="0"/>
                </a:tc>
                <a:tc>
                  <a:txBody>
                    <a:bodyPr/>
                    <a:lstStyle/>
                    <a:p>
                      <a:pPr algn="ctr">
                        <a:lnSpc>
                          <a:spcPct val="115000"/>
                        </a:lnSpc>
                        <a:spcAft>
                          <a:spcPts val="0"/>
                        </a:spcAft>
                      </a:pPr>
                      <a:r>
                        <a:rPr lang="de-DE" sz="1100" b="0">
                          <a:effectLst/>
                          <a:latin typeface="Calibri"/>
                          <a:ea typeface="MS Mincho"/>
                          <a:cs typeface="Calibri"/>
                        </a:rPr>
                        <a:t>164</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16</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331.902</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effectLst/>
                          <a:latin typeface="Calibri"/>
                          <a:ea typeface="MS Mincho"/>
                          <a:cs typeface="Calibri"/>
                        </a:rPr>
                        <a:t>22.082</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6,7</a:t>
                      </a:r>
                    </a:p>
                  </a:txBody>
                  <a:tcPr marL="68580" marR="68580" marT="0" marB="0"/>
                </a:tc>
                <a:tc>
                  <a:txBody>
                    <a:bodyPr/>
                    <a:lstStyle/>
                    <a:p>
                      <a:pPr algn="ctr">
                        <a:lnSpc>
                          <a:spcPct val="115000"/>
                        </a:lnSpc>
                        <a:spcAft>
                          <a:spcPts val="0"/>
                        </a:spcAft>
                      </a:pPr>
                      <a:r>
                        <a:rPr lang="de-DE" sz="1100" b="0">
                          <a:effectLst/>
                          <a:latin typeface="Calibri"/>
                          <a:ea typeface="MS Mincho"/>
                          <a:cs typeface="Calibri"/>
                        </a:rPr>
                        <a:t>168</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17</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363.890</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effectLst/>
                          <a:latin typeface="Calibri"/>
                          <a:ea typeface="MS Mincho"/>
                          <a:cs typeface="Calibri"/>
                        </a:rPr>
                        <a:t>18.083</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5,0</a:t>
                      </a:r>
                    </a:p>
                  </a:txBody>
                  <a:tcPr marL="68580" marR="68580" marT="0" marB="0"/>
                </a:tc>
                <a:tc>
                  <a:txBody>
                    <a:bodyPr/>
                    <a:lstStyle/>
                    <a:p>
                      <a:pPr algn="ctr">
                        <a:lnSpc>
                          <a:spcPct val="115000"/>
                        </a:lnSpc>
                        <a:spcAft>
                          <a:spcPts val="0"/>
                        </a:spcAft>
                      </a:pPr>
                      <a:r>
                        <a:rPr lang="de-DE" sz="1100" b="0">
                          <a:effectLst/>
                          <a:latin typeface="Calibri"/>
                          <a:ea typeface="MS Mincho"/>
                          <a:cs typeface="Calibri"/>
                        </a:rPr>
                        <a:t>178</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18</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326.788</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effectLst/>
                          <a:latin typeface="Calibri"/>
                          <a:ea typeface="MS Mincho"/>
                          <a:cs typeface="Calibri"/>
                        </a:rPr>
                        <a:t>12.608</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3,9</a:t>
                      </a:r>
                    </a:p>
                  </a:txBody>
                  <a:tcPr marL="68580" marR="68580" marT="0" marB="0"/>
                </a:tc>
                <a:tc>
                  <a:txBody>
                    <a:bodyPr/>
                    <a:lstStyle/>
                    <a:p>
                      <a:pPr algn="ctr">
                        <a:lnSpc>
                          <a:spcPct val="115000"/>
                        </a:lnSpc>
                        <a:spcAft>
                          <a:spcPts val="0"/>
                        </a:spcAft>
                      </a:pPr>
                      <a:r>
                        <a:rPr lang="de-DE" sz="1100" b="0">
                          <a:effectLst/>
                          <a:latin typeface="Calibri"/>
                          <a:ea typeface="MS Mincho"/>
                          <a:cs typeface="Calibri"/>
                        </a:rPr>
                        <a:t>175</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19</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403.875</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smtClean="0">
                          <a:effectLst/>
                          <a:latin typeface="Calibri"/>
                          <a:ea typeface="MS Mincho"/>
                          <a:cs typeface="Calibri"/>
                        </a:rPr>
                        <a:t>10.755</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2,7</a:t>
                      </a:r>
                    </a:p>
                  </a:txBody>
                  <a:tcPr marL="68580" marR="68580" marT="0" marB="0"/>
                </a:tc>
                <a:tc>
                  <a:txBody>
                    <a:bodyPr/>
                    <a:lstStyle/>
                    <a:p>
                      <a:pPr algn="ctr">
                        <a:lnSpc>
                          <a:spcPct val="115000"/>
                        </a:lnSpc>
                        <a:spcAft>
                          <a:spcPts val="0"/>
                        </a:spcAft>
                      </a:pPr>
                      <a:r>
                        <a:rPr lang="de-DE" sz="1100" b="0">
                          <a:effectLst/>
                          <a:latin typeface="Calibri"/>
                          <a:ea typeface="MS Mincho"/>
                          <a:cs typeface="Calibri"/>
                        </a:rPr>
                        <a:t>182</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20</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432.666</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smtClean="0">
                          <a:effectLst/>
                          <a:latin typeface="Calibri"/>
                          <a:ea typeface="MS Mincho"/>
                          <a:cs typeface="Calibri"/>
                        </a:rPr>
                        <a:t>7.233</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1,7</a:t>
                      </a:r>
                    </a:p>
                  </a:txBody>
                  <a:tcPr marL="68580" marR="68580" marT="0" marB="0"/>
                </a:tc>
                <a:tc>
                  <a:txBody>
                    <a:bodyPr/>
                    <a:lstStyle/>
                    <a:p>
                      <a:pPr algn="ctr">
                        <a:lnSpc>
                          <a:spcPct val="115000"/>
                        </a:lnSpc>
                        <a:spcAft>
                          <a:spcPts val="0"/>
                        </a:spcAft>
                      </a:pPr>
                      <a:r>
                        <a:rPr lang="de-DE" sz="1100" b="0">
                          <a:effectLst/>
                          <a:latin typeface="Calibri"/>
                          <a:ea typeface="MS Mincho"/>
                          <a:cs typeface="Calibri"/>
                        </a:rPr>
                        <a:t>183</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a:effectLst/>
                        </a:rPr>
                        <a:t>KW 21</a:t>
                      </a:r>
                      <a:endParaRPr lang="de-DE" sz="110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351.199</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smtClean="0">
                          <a:effectLst/>
                          <a:latin typeface="Calibri"/>
                          <a:ea typeface="MS Mincho"/>
                          <a:cs typeface="Calibri"/>
                        </a:rPr>
                        <a:t>5.196</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1,5</a:t>
                      </a:r>
                    </a:p>
                  </a:txBody>
                  <a:tcPr marL="68580" marR="68580" marT="0" marB="0"/>
                </a:tc>
                <a:tc>
                  <a:txBody>
                    <a:bodyPr/>
                    <a:lstStyle/>
                    <a:p>
                      <a:pPr algn="ctr">
                        <a:lnSpc>
                          <a:spcPct val="115000"/>
                        </a:lnSpc>
                        <a:spcAft>
                          <a:spcPts val="0"/>
                        </a:spcAft>
                      </a:pPr>
                      <a:r>
                        <a:rPr lang="de-DE" sz="1100" b="0">
                          <a:effectLst/>
                          <a:latin typeface="Calibri"/>
                          <a:ea typeface="MS Mincho"/>
                          <a:cs typeface="Calibri"/>
                        </a:rPr>
                        <a:t>177</a:t>
                      </a:r>
                      <a:endParaRPr lang="de-DE" sz="1100" b="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dirty="0">
                          <a:effectLst/>
                        </a:rPr>
                        <a:t>KW 22</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403.617</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smtClean="0">
                          <a:effectLst/>
                          <a:latin typeface="Calibri"/>
                          <a:ea typeface="MS Mincho"/>
                          <a:cs typeface="Calibri"/>
                        </a:rPr>
                        <a:t>4.308</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1,1</a:t>
                      </a:r>
                    </a:p>
                  </a:txBody>
                  <a:tcPr marL="68580" marR="68580" marT="0" marB="0"/>
                </a:tc>
                <a:tc>
                  <a:txBody>
                    <a:bodyPr/>
                    <a:lstStyle/>
                    <a:p>
                      <a:pPr algn="ctr">
                        <a:lnSpc>
                          <a:spcPct val="115000"/>
                        </a:lnSpc>
                        <a:spcAft>
                          <a:spcPts val="0"/>
                        </a:spcAft>
                      </a:pPr>
                      <a:r>
                        <a:rPr lang="de-DE" sz="1100" b="0">
                          <a:effectLst/>
                          <a:latin typeface="Calibri"/>
                          <a:ea typeface="MS Mincho"/>
                          <a:cs typeface="Calibri"/>
                        </a:rPr>
                        <a:t>177</a:t>
                      </a:r>
                      <a:endParaRPr lang="de-DE" sz="1100" b="0">
                        <a:effectLst/>
                        <a:latin typeface="Calibri"/>
                        <a:ea typeface="MS Mincho"/>
                        <a:cs typeface="Arial"/>
                      </a:endParaRPr>
                    </a:p>
                  </a:txBody>
                  <a:tcPr marL="68580" marR="68580" marT="0" marB="0" anchor="ctr"/>
                </a:tc>
              </a:tr>
              <a:tr h="2000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000" dirty="0" smtClean="0">
                          <a:effectLst/>
                        </a:rPr>
                        <a:t>KW 23</a:t>
                      </a:r>
                      <a:endParaRPr lang="de-DE" sz="1000" dirty="0" smtClean="0">
                        <a:effectLst/>
                        <a:latin typeface="+mn-lt"/>
                        <a:ea typeface="MS Mincho"/>
                        <a:cs typeface="Arial"/>
                      </a:endParaRPr>
                    </a:p>
                  </a:txBody>
                  <a:tcPr marL="68580" marR="68580" marT="0" marB="0"/>
                </a:tc>
                <a:tc>
                  <a:txBody>
                    <a:bodyPr/>
                    <a:lstStyle/>
                    <a:p>
                      <a:pPr algn="ctr">
                        <a:lnSpc>
                          <a:spcPct val="115000"/>
                        </a:lnSpc>
                        <a:spcAft>
                          <a:spcPts val="0"/>
                        </a:spcAft>
                      </a:pPr>
                      <a:r>
                        <a:rPr lang="de-DE" sz="1100" b="0">
                          <a:effectLst/>
                          <a:latin typeface="Calibri"/>
                          <a:ea typeface="MS Mincho"/>
                          <a:cs typeface="Calibri"/>
                        </a:rPr>
                        <a:t>329.358</a:t>
                      </a: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smtClean="0">
                          <a:effectLst/>
                          <a:latin typeface="Calibri"/>
                          <a:ea typeface="MS Mincho"/>
                          <a:cs typeface="Calibri"/>
                        </a:rPr>
                        <a:t>3.031</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0,9</a:t>
                      </a:r>
                    </a:p>
                  </a:txBody>
                  <a:tcPr marL="68580" marR="68580" marT="0" marB="0"/>
                </a:tc>
                <a:tc>
                  <a:txBody>
                    <a:bodyPr/>
                    <a:lstStyle/>
                    <a:p>
                      <a:pPr algn="ctr">
                        <a:lnSpc>
                          <a:spcPct val="115000"/>
                        </a:lnSpc>
                        <a:spcAft>
                          <a:spcPts val="0"/>
                        </a:spcAft>
                      </a:pPr>
                      <a:r>
                        <a:rPr lang="de-DE" sz="1100" b="0" dirty="0">
                          <a:effectLst/>
                          <a:latin typeface="Calibri"/>
                          <a:ea typeface="MS Mincho"/>
                          <a:cs typeface="Calibri"/>
                        </a:rPr>
                        <a:t>172</a:t>
                      </a:r>
                      <a:endParaRPr lang="de-DE" sz="1100" b="0" dirty="0">
                        <a:effectLst/>
                        <a:latin typeface="Calibri"/>
                        <a:ea typeface="MS Mincho"/>
                        <a:cs typeface="Arial"/>
                      </a:endParaRPr>
                    </a:p>
                  </a:txBody>
                  <a:tcPr marL="68580" marR="68580" marT="0" marB="0" anchor="ctr"/>
                </a:tc>
              </a:tr>
              <a:tr h="215900">
                <a:tc>
                  <a:txBody>
                    <a:bodyPr/>
                    <a:lstStyle/>
                    <a:p>
                      <a:pPr algn="ctr">
                        <a:lnSpc>
                          <a:spcPct val="115000"/>
                        </a:lnSpc>
                        <a:spcAft>
                          <a:spcPts val="0"/>
                        </a:spcAft>
                      </a:pPr>
                      <a:r>
                        <a:rPr lang="de-DE" sz="1000" dirty="0" smtClean="0">
                          <a:effectLst/>
                          <a:latin typeface="+mn-lt"/>
                          <a:ea typeface="+mn-ea"/>
                          <a:cs typeface="+mn-cs"/>
                        </a:rPr>
                        <a:t>KW</a:t>
                      </a:r>
                      <a:r>
                        <a:rPr lang="de-DE" sz="1000" baseline="0" dirty="0" smtClean="0">
                          <a:effectLst/>
                          <a:latin typeface="+mn-lt"/>
                          <a:ea typeface="+mn-ea"/>
                          <a:cs typeface="+mn-cs"/>
                        </a:rPr>
                        <a:t> 24</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r>
                        <a:rPr lang="de-DE" sz="1100" b="0" dirty="0">
                          <a:effectLst/>
                          <a:latin typeface="Calibri"/>
                          <a:ea typeface="MS Mincho"/>
                          <a:cs typeface="Calibri"/>
                        </a:rPr>
                        <a:t>4.694.147</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smtClean="0">
                          <a:effectLst/>
                          <a:latin typeface="Calibri"/>
                          <a:ea typeface="MS Mincho"/>
                          <a:cs typeface="Calibri"/>
                        </a:rPr>
                        <a:t>217.680</a:t>
                      </a: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dirty="0">
                          <a:solidFill>
                            <a:schemeClr val="tx1"/>
                          </a:solidFill>
                          <a:effectLst/>
                          <a:latin typeface="Calibri"/>
                          <a:ea typeface="MS Mincho"/>
                          <a:cs typeface="Arial"/>
                        </a:rPr>
                        <a:t>4,6</a:t>
                      </a:r>
                    </a:p>
                  </a:txBody>
                  <a:tcPr marL="68580" marR="68580" marT="0" marB="0" anchor="ctr"/>
                </a:tc>
                <a:tc>
                  <a:txBody>
                    <a:bodyPr/>
                    <a:lstStyle/>
                    <a:p>
                      <a:pPr algn="ctr">
                        <a:lnSpc>
                          <a:spcPct val="115000"/>
                        </a:lnSpc>
                        <a:spcAft>
                          <a:spcPts val="0"/>
                        </a:spcAft>
                      </a:pPr>
                      <a:endParaRPr lang="de-DE" sz="1100" dirty="0">
                        <a:effectLst/>
                        <a:latin typeface="Calibri"/>
                        <a:ea typeface="MS Mincho"/>
                        <a:cs typeface="Arial"/>
                      </a:endParaRPr>
                    </a:p>
                  </a:txBody>
                  <a:tcPr marL="68580" marR="68580" marT="0" marB="0"/>
                </a:tc>
              </a:tr>
              <a:tr h="215900">
                <a:tc>
                  <a:txBody>
                    <a:bodyPr/>
                    <a:lstStyle/>
                    <a:p>
                      <a:pPr algn="ctr">
                        <a:lnSpc>
                          <a:spcPct val="115000"/>
                        </a:lnSpc>
                        <a:spcAft>
                          <a:spcPts val="0"/>
                        </a:spcAft>
                      </a:pPr>
                      <a:r>
                        <a:rPr lang="de-DE" sz="1100" dirty="0" smtClean="0">
                          <a:effectLst/>
                          <a:latin typeface="Calibri"/>
                          <a:ea typeface="MS Mincho"/>
                          <a:cs typeface="Arial"/>
                        </a:rPr>
                        <a:t>Summe</a:t>
                      </a:r>
                      <a:endParaRPr lang="de-DE" sz="1100" dirty="0">
                        <a:effectLst/>
                        <a:latin typeface="Calibri"/>
                        <a:ea typeface="MS Mincho"/>
                        <a:cs typeface="Arial"/>
                      </a:endParaRPr>
                    </a:p>
                  </a:txBody>
                  <a:tcPr marL="68580" marR="68580" marT="0" marB="0"/>
                </a:tc>
                <a:tc>
                  <a:txBody>
                    <a:bodyPr/>
                    <a:lstStyle/>
                    <a:p>
                      <a:pPr algn="ctr">
                        <a:lnSpc>
                          <a:spcPct val="115000"/>
                        </a:lnSpc>
                        <a:spcAft>
                          <a:spcPts val="0"/>
                        </a:spcAft>
                      </a:pPr>
                      <a:endParaRPr lang="de-DE" sz="1100" b="0">
                        <a:effectLst/>
                        <a:latin typeface="Calibri"/>
                        <a:ea typeface="MS Mincho"/>
                        <a:cs typeface="Arial"/>
                      </a:endParaRPr>
                    </a:p>
                  </a:txBody>
                  <a:tcPr marL="68580" marR="68580" marT="0" marB="0" anchor="ctr"/>
                </a:tc>
                <a:tc>
                  <a:txBody>
                    <a:bodyPr/>
                    <a:lstStyle/>
                    <a:p>
                      <a:pPr algn="ctr">
                        <a:lnSpc>
                          <a:spcPct val="115000"/>
                        </a:lnSpc>
                        <a:spcAft>
                          <a:spcPts val="0"/>
                        </a:spcAft>
                      </a:pPr>
                      <a:endParaRPr lang="de-DE" sz="1100" b="0" dirty="0">
                        <a:effectLst/>
                        <a:latin typeface="Calibri"/>
                        <a:ea typeface="MS Mincho"/>
                        <a:cs typeface="Arial"/>
                      </a:endParaRPr>
                    </a:p>
                  </a:txBody>
                  <a:tcPr marL="68580" marR="68580" marT="0" marB="0" anchor="ctr"/>
                </a:tc>
                <a:tc>
                  <a:txBody>
                    <a:bodyPr/>
                    <a:lstStyle/>
                    <a:p>
                      <a:pPr algn="ctr">
                        <a:lnSpc>
                          <a:spcPct val="115000"/>
                        </a:lnSpc>
                        <a:spcAft>
                          <a:spcPts val="0"/>
                        </a:spcAft>
                      </a:pPr>
                      <a:endParaRPr lang="de-DE" sz="1100" b="0" dirty="0">
                        <a:solidFill>
                          <a:schemeClr val="tx1"/>
                        </a:solidFill>
                        <a:effectLst/>
                        <a:latin typeface="Calibri"/>
                        <a:ea typeface="MS Mincho"/>
                        <a:cs typeface="Arial"/>
                      </a:endParaRPr>
                    </a:p>
                  </a:txBody>
                  <a:tcPr marL="68580" marR="68580" marT="0" marB="0" anchor="ctr"/>
                </a:tc>
                <a:tc>
                  <a:txBody>
                    <a:bodyPr/>
                    <a:lstStyle/>
                    <a:p>
                      <a:pPr algn="ctr">
                        <a:lnSpc>
                          <a:spcPct val="115000"/>
                        </a:lnSpc>
                        <a:spcAft>
                          <a:spcPts val="0"/>
                        </a:spcAft>
                      </a:pPr>
                      <a:endParaRPr lang="de-DE" sz="1100" dirty="0">
                        <a:effectLst/>
                        <a:latin typeface="Calibri"/>
                        <a:ea typeface="MS Mincho"/>
                        <a:cs typeface="Arial"/>
                      </a:endParaRPr>
                    </a:p>
                  </a:txBody>
                  <a:tcPr marL="68580" marR="68580" marT="0" marB="0"/>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342398779"/>
              </p:ext>
            </p:extLst>
          </p:nvPr>
        </p:nvGraphicFramePr>
        <p:xfrm>
          <a:off x="4724400" y="1390602"/>
          <a:ext cx="4129889" cy="4078330"/>
        </p:xfrm>
        <a:graphic>
          <a:graphicData uri="http://schemas.openxmlformats.org/drawingml/2006/table">
            <a:tbl>
              <a:tblPr firstRow="1" firstCol="1" bandRow="1">
                <a:tableStyleId>{5C22544A-7EE6-4342-B048-85BDC9FD1C3A}</a:tableStyleId>
              </a:tblPr>
              <a:tblGrid>
                <a:gridCol w="1115085"/>
                <a:gridCol w="770865"/>
                <a:gridCol w="876300"/>
                <a:gridCol w="1367639"/>
              </a:tblGrid>
              <a:tr h="858595">
                <a:tc>
                  <a:txBody>
                    <a:bodyPr/>
                    <a:lstStyle/>
                    <a:p>
                      <a:pPr algn="ctr">
                        <a:lnSpc>
                          <a:spcPct val="115000"/>
                        </a:lnSpc>
                        <a:spcAft>
                          <a:spcPts val="0"/>
                        </a:spcAft>
                      </a:pPr>
                      <a:r>
                        <a:rPr lang="de-DE" sz="1000" dirty="0">
                          <a:effectLst/>
                        </a:rPr>
                        <a:t>KW*, für die die Angabe prognostisch erfolgt ist:</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Anzahl </a:t>
                      </a:r>
                      <a:r>
                        <a:rPr lang="de-DE" sz="1000" dirty="0" err="1" smtClean="0">
                          <a:effectLst/>
                        </a:rPr>
                        <a:t>übermit-telnde</a:t>
                      </a:r>
                      <a:r>
                        <a:rPr lang="de-DE" sz="1000" dirty="0" smtClean="0">
                          <a:effectLst/>
                        </a:rPr>
                        <a:t> </a:t>
                      </a:r>
                      <a:r>
                        <a:rPr lang="de-DE" sz="1000" dirty="0">
                          <a:effectLst/>
                        </a:rPr>
                        <a:t>Labore</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smtClean="0">
                          <a:effectLst/>
                        </a:rPr>
                        <a:t>Testkapazität </a:t>
                      </a:r>
                      <a:r>
                        <a:rPr lang="de-DE" sz="1000" dirty="0">
                          <a:effectLst/>
                        </a:rPr>
                        <a:t>pro Tag</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Neu ab KW15: wöchentliche Kapazität anhand von Wochenarbeitstagen</a:t>
                      </a:r>
                      <a:endParaRPr lang="de-DE" sz="110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KW11</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28</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7.115</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a:t>
                      </a:r>
                      <a:endParaRPr lang="de-DE" sz="110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KW12</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93</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31.010</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a:t>
                      </a:r>
                      <a:endParaRPr lang="de-DE" sz="110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KW13</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111</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64.725</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a:t>
                      </a:r>
                      <a:endParaRPr lang="de-DE" sz="110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KW14</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113</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103.515</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a:t>
                      </a:r>
                      <a:endParaRPr lang="de-DE" sz="110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KW15</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132</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116.655</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a:t>
                      </a:r>
                      <a:endParaRPr lang="de-DE" sz="110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KW16</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112</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123.304</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730.156</a:t>
                      </a:r>
                      <a:endParaRPr lang="de-DE" sz="110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KW17</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126</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136.064</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818.426</a:t>
                      </a:r>
                      <a:endParaRPr lang="de-DE" sz="110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KW18</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133</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141.815</a:t>
                      </a:r>
                      <a:endParaRPr lang="de-DE" sz="11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860.494</a:t>
                      </a:r>
                      <a:endParaRPr lang="de-DE" sz="1100" dirty="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KW19</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137</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153.698</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964.962</a:t>
                      </a:r>
                      <a:endParaRPr lang="de-DE" sz="1100" dirty="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KW20</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134</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157.150</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1.038.223</a:t>
                      </a:r>
                      <a:endParaRPr lang="de-DE" sz="1100" dirty="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KW21</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136</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159.418</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1.050.676</a:t>
                      </a:r>
                      <a:endParaRPr lang="de-DE" sz="1100" dirty="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KW22</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143</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156.824</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1.017.179</a:t>
                      </a:r>
                      <a:endParaRPr lang="de-DE" sz="1100" dirty="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a:effectLst/>
                        </a:rPr>
                        <a:t>KW23</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137</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a:effectLst/>
                        </a:rPr>
                        <a:t>161.911</a:t>
                      </a:r>
                      <a:endParaRPr lang="de-DE" sz="110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000" dirty="0">
                          <a:effectLst/>
                        </a:rPr>
                        <a:t>1.083.345</a:t>
                      </a:r>
                      <a:endParaRPr lang="de-DE" sz="1100" dirty="0">
                        <a:effectLst/>
                        <a:latin typeface="Calibri"/>
                        <a:ea typeface="MS Mincho"/>
                        <a:cs typeface="Arial"/>
                      </a:endParaRPr>
                    </a:p>
                  </a:txBody>
                  <a:tcPr marL="68580" marR="68580" marT="0" marB="0" anchor="ctr"/>
                </a:tc>
              </a:tr>
              <a:tr h="214649">
                <a:tc>
                  <a:txBody>
                    <a:bodyPr/>
                    <a:lstStyle/>
                    <a:p>
                      <a:pPr algn="ctr">
                        <a:lnSpc>
                          <a:spcPct val="115000"/>
                        </a:lnSpc>
                        <a:spcAft>
                          <a:spcPts val="0"/>
                        </a:spcAft>
                      </a:pPr>
                      <a:r>
                        <a:rPr lang="de-DE" sz="1000" dirty="0" smtClean="0">
                          <a:effectLst/>
                          <a:latin typeface="Calibri"/>
                          <a:ea typeface="MS Mincho"/>
                          <a:cs typeface="Arial"/>
                        </a:rPr>
                        <a:t>KW24</a:t>
                      </a:r>
                      <a:endParaRPr lang="de-DE" sz="1000" dirty="0">
                        <a:effectLst/>
                        <a:latin typeface="Calibri"/>
                        <a:ea typeface="MS Mincho"/>
                        <a:cs typeface="Arial"/>
                      </a:endParaRPr>
                    </a:p>
                  </a:txBody>
                  <a:tcPr marL="68580" marR="68580" marT="0" marB="0" anchor="ctr"/>
                </a:tc>
                <a:tc>
                  <a:txBody>
                    <a:bodyPr/>
                    <a:lstStyle/>
                    <a:p>
                      <a:pPr algn="ctr">
                        <a:lnSpc>
                          <a:spcPct val="115000"/>
                        </a:lnSpc>
                        <a:spcAft>
                          <a:spcPts val="0"/>
                        </a:spcAft>
                      </a:pPr>
                      <a:r>
                        <a:rPr lang="de-DE" sz="1100" b="0">
                          <a:solidFill>
                            <a:schemeClr val="tx1"/>
                          </a:solidFill>
                          <a:effectLst/>
                          <a:latin typeface="Calibri"/>
                          <a:ea typeface="MS Mincho"/>
                          <a:cs typeface="Arial"/>
                        </a:rPr>
                        <a:t>139</a:t>
                      </a:r>
                    </a:p>
                  </a:txBody>
                  <a:tcPr marL="68580" marR="68580" marT="0" marB="0"/>
                </a:tc>
                <a:tc>
                  <a:txBody>
                    <a:bodyPr/>
                    <a:lstStyle/>
                    <a:p>
                      <a:pPr algn="ctr">
                        <a:lnSpc>
                          <a:spcPct val="115000"/>
                        </a:lnSpc>
                        <a:spcAft>
                          <a:spcPts val="0"/>
                        </a:spcAft>
                      </a:pPr>
                      <a:r>
                        <a:rPr lang="de-DE" sz="1100" b="0">
                          <a:solidFill>
                            <a:schemeClr val="tx1"/>
                          </a:solidFill>
                          <a:effectLst/>
                          <a:latin typeface="Calibri"/>
                          <a:ea typeface="MS Mincho"/>
                          <a:cs typeface="Arial"/>
                        </a:rPr>
                        <a:t>168.748</a:t>
                      </a:r>
                    </a:p>
                  </a:txBody>
                  <a:tcPr marL="68580" marR="68580" marT="0" marB="0"/>
                </a:tc>
                <a:tc>
                  <a:txBody>
                    <a:bodyPr/>
                    <a:lstStyle/>
                    <a:p>
                      <a:pPr algn="ctr">
                        <a:lnSpc>
                          <a:spcPct val="115000"/>
                        </a:lnSpc>
                        <a:spcAft>
                          <a:spcPts val="0"/>
                        </a:spcAft>
                      </a:pPr>
                      <a:r>
                        <a:rPr lang="de-DE" sz="1100" b="0" dirty="0">
                          <a:solidFill>
                            <a:schemeClr val="tx1"/>
                          </a:solidFill>
                          <a:effectLst/>
                          <a:latin typeface="Calibri"/>
                          <a:ea typeface="MS Mincho"/>
                          <a:cs typeface="Arial"/>
                        </a:rPr>
                        <a:t>1.092.448</a:t>
                      </a:r>
                    </a:p>
                  </a:txBody>
                  <a:tcPr marL="68580" marR="68580" marT="0" marB="0"/>
                </a:tc>
              </a:tr>
              <a:tr h="214649">
                <a:tc>
                  <a:txBody>
                    <a:bodyPr/>
                    <a:lstStyle/>
                    <a:p>
                      <a:pPr algn="ctr">
                        <a:lnSpc>
                          <a:spcPct val="115000"/>
                        </a:lnSpc>
                        <a:spcAft>
                          <a:spcPts val="0"/>
                        </a:spcAft>
                      </a:pPr>
                      <a:r>
                        <a:rPr lang="de-DE" sz="1000" dirty="0" smtClean="0">
                          <a:effectLst/>
                          <a:latin typeface="Calibri"/>
                          <a:ea typeface="MS Mincho"/>
                          <a:cs typeface="Arial"/>
                        </a:rPr>
                        <a:t>KW25</a:t>
                      </a:r>
                      <a:endParaRPr lang="de-DE" sz="1000" dirty="0">
                        <a:effectLst/>
                        <a:latin typeface="Calibri"/>
                        <a:ea typeface="MS Mincho"/>
                        <a:cs typeface="Arial"/>
                      </a:endParaRPr>
                    </a:p>
                  </a:txBody>
                  <a:tcPr marL="68580" marR="68580" marT="0" marB="0" anchor="ctr"/>
                </a:tc>
                <a:tc>
                  <a:txBody>
                    <a:bodyPr/>
                    <a:lstStyle/>
                    <a:p>
                      <a:pPr algn="ctr">
                        <a:lnSpc>
                          <a:spcPct val="115000"/>
                        </a:lnSpc>
                        <a:spcAft>
                          <a:spcPts val="0"/>
                        </a:spcAft>
                      </a:pPr>
                      <a:endParaRPr lang="de-DE" sz="1100" b="0">
                        <a:solidFill>
                          <a:schemeClr val="tx1"/>
                        </a:solidFill>
                        <a:effectLst/>
                        <a:latin typeface="Calibri"/>
                        <a:ea typeface="MS Mincho"/>
                        <a:cs typeface="Arial"/>
                      </a:endParaRPr>
                    </a:p>
                  </a:txBody>
                  <a:tcPr marL="68580" marR="68580" marT="0" marB="0"/>
                </a:tc>
                <a:tc>
                  <a:txBody>
                    <a:bodyPr/>
                    <a:lstStyle/>
                    <a:p>
                      <a:pPr algn="ctr">
                        <a:lnSpc>
                          <a:spcPct val="115000"/>
                        </a:lnSpc>
                        <a:spcAft>
                          <a:spcPts val="0"/>
                        </a:spcAft>
                      </a:pPr>
                      <a:endParaRPr lang="de-DE" sz="1100" b="0">
                        <a:solidFill>
                          <a:schemeClr val="tx1"/>
                        </a:solidFill>
                        <a:effectLst/>
                        <a:latin typeface="Calibri"/>
                        <a:ea typeface="MS Mincho"/>
                        <a:cs typeface="Arial"/>
                      </a:endParaRPr>
                    </a:p>
                  </a:txBody>
                  <a:tcPr marL="68580" marR="68580" marT="0" marB="0"/>
                </a:tc>
                <a:tc>
                  <a:txBody>
                    <a:bodyPr/>
                    <a:lstStyle/>
                    <a:p>
                      <a:pPr algn="ctr">
                        <a:lnSpc>
                          <a:spcPct val="115000"/>
                        </a:lnSpc>
                        <a:spcAft>
                          <a:spcPts val="0"/>
                        </a:spcAft>
                      </a:pPr>
                      <a:endParaRPr lang="de-DE" sz="1100" b="0" dirty="0">
                        <a:solidFill>
                          <a:schemeClr val="tx1"/>
                        </a:solidFill>
                        <a:effectLst/>
                        <a:latin typeface="Calibri"/>
                        <a:ea typeface="MS Mincho"/>
                        <a:cs typeface="Arial"/>
                      </a:endParaRPr>
                    </a:p>
                  </a:txBody>
                  <a:tcPr marL="68580" marR="68580" marT="0" marB="0"/>
                </a:tc>
              </a:tr>
            </a:tbl>
          </a:graphicData>
        </a:graphic>
      </p:graphicFrame>
    </p:spTree>
    <p:extLst>
      <p:ext uri="{BB962C8B-B14F-4D97-AF65-F5344CB8AC3E}">
        <p14:creationId xmlns:p14="http://schemas.microsoft.com/office/powerpoint/2010/main" val="259254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a:xfrm>
            <a:off x="2699791" y="6622713"/>
            <a:ext cx="5182675" cy="195750"/>
          </a:xfrm>
          <a:prstGeom prst="rect">
            <a:avLst/>
          </a:prstGeom>
        </p:spPr>
        <p:txBody>
          <a:bodyPr/>
          <a:lstStyle/>
          <a:p>
            <a:endParaRPr lang="de-DE" dirty="0"/>
          </a:p>
        </p:txBody>
      </p:sp>
      <p:sp>
        <p:nvSpPr>
          <p:cNvPr id="4" name="Foliennummernplatzhalter 3"/>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2</a:t>
            </a:fld>
            <a:endParaRPr lang="de-DE"/>
          </a:p>
        </p:txBody>
      </p:sp>
      <p:sp>
        <p:nvSpPr>
          <p:cNvPr id="8" name="Titel 1"/>
          <p:cNvSpPr txBox="1">
            <a:spLocks/>
          </p:cNvSpPr>
          <p:nvPr/>
        </p:nvSpPr>
        <p:spPr>
          <a:xfrm>
            <a:off x="222249" y="451217"/>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Fälle und Todesfälle pro Bundesland </a:t>
            </a:r>
            <a:r>
              <a:rPr lang="de-DE" sz="1400" dirty="0" smtClean="0">
                <a:solidFill>
                  <a:schemeClr val="bg1"/>
                </a:solidFill>
              </a:rPr>
              <a:t>(Datenstand: </a:t>
            </a:r>
            <a:r>
              <a:rPr lang="de-DE" sz="1400" dirty="0">
                <a:solidFill>
                  <a:schemeClr val="bg1"/>
                </a:solidFill>
              </a:rPr>
              <a:t>24.06.2020</a:t>
            </a:r>
            <a:r>
              <a:rPr lang="de-DE" sz="1400" dirty="0" smtClean="0">
                <a:solidFill>
                  <a:schemeClr val="bg1"/>
                </a:solidFill>
              </a:rPr>
              <a:t>. 00:00)</a:t>
            </a:r>
            <a:endParaRPr lang="de-DE" sz="1400" dirty="0">
              <a:solidFill>
                <a:schemeClr val="bg1"/>
              </a:solidFill>
            </a:endParaRPr>
          </a:p>
        </p:txBody>
      </p:sp>
      <p:sp>
        <p:nvSpPr>
          <p:cNvPr id="5" name="Datumsplatzhalter 4"/>
          <p:cNvSpPr>
            <a:spLocks noGrp="1"/>
          </p:cNvSpPr>
          <p:nvPr>
            <p:ph type="dt" sz="half" idx="14"/>
          </p:nvPr>
        </p:nvSpPr>
        <p:spPr/>
        <p:txBody>
          <a:bodyPr/>
          <a:lstStyle/>
          <a:p>
            <a:r>
              <a:rPr lang="de-DE" dirty="0"/>
              <a:t>24.06.2020</a:t>
            </a:r>
          </a:p>
        </p:txBody>
      </p:sp>
      <p:graphicFrame>
        <p:nvGraphicFramePr>
          <p:cNvPr id="2" name="Tabelle 1"/>
          <p:cNvGraphicFramePr>
            <a:graphicFrameLocks noGrp="1"/>
          </p:cNvGraphicFramePr>
          <p:nvPr>
            <p:extLst>
              <p:ext uri="{D42A27DB-BD31-4B8C-83A1-F6EECF244321}">
                <p14:modId xmlns:p14="http://schemas.microsoft.com/office/powerpoint/2010/main" val="2407018913"/>
              </p:ext>
            </p:extLst>
          </p:nvPr>
        </p:nvGraphicFramePr>
        <p:xfrm>
          <a:off x="146049" y="868620"/>
          <a:ext cx="8482084" cy="5118966"/>
        </p:xfrm>
        <a:graphic>
          <a:graphicData uri="http://schemas.openxmlformats.org/drawingml/2006/table">
            <a:tbl>
              <a:tblPr/>
              <a:tblGrid>
                <a:gridCol w="1776612"/>
                <a:gridCol w="1085707"/>
                <a:gridCol w="826618"/>
                <a:gridCol w="1270770"/>
                <a:gridCol w="953077"/>
                <a:gridCol w="888306"/>
                <a:gridCol w="805026"/>
                <a:gridCol w="875968"/>
              </a:tblGrid>
              <a:tr h="515741">
                <a:tc>
                  <a:txBody>
                    <a:bodyPr/>
                    <a:lstStyle/>
                    <a:p>
                      <a:pPr algn="l" fontAlgn="b"/>
                      <a:r>
                        <a:rPr lang="de-DE" sz="1400" b="1" i="0" u="none" strike="noStrike" dirty="0">
                          <a:solidFill>
                            <a:srgbClr val="FFFFFF"/>
                          </a:solidFill>
                          <a:effectLst/>
                          <a:latin typeface="Calibri"/>
                        </a:rPr>
                        <a:t>Bundesland</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200" b="1" i="0" u="none" strike="noStrike" dirty="0">
                          <a:solidFill>
                            <a:srgbClr val="FFFFFF"/>
                          </a:solidFill>
                          <a:effectLst/>
                          <a:latin typeface="Calibri"/>
                        </a:rPr>
                        <a:t>Fälle kumulativ</a:t>
                      </a:r>
                    </a:p>
                  </a:txBody>
                  <a:tcPr marL="8835" marR="8835" marT="8835"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200" b="1" i="0" u="none" strike="noStrike" dirty="0">
                          <a:solidFill>
                            <a:srgbClr val="FFFFFF"/>
                          </a:solidFill>
                          <a:effectLst/>
                          <a:latin typeface="Calibri"/>
                        </a:rPr>
                        <a:t>Differenz Vortag</a:t>
                      </a:r>
                    </a:p>
                  </a:txBody>
                  <a:tcPr marL="8835" marR="8835" marT="883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200" b="1" i="0" u="none" strike="noStrike" dirty="0">
                          <a:solidFill>
                            <a:srgbClr val="FFFFFF"/>
                          </a:solidFill>
                          <a:effectLst/>
                          <a:latin typeface="Calibri"/>
                        </a:rPr>
                        <a:t>Fälle kumulativ/ 100.000 </a:t>
                      </a:r>
                      <a:r>
                        <a:rPr lang="de-DE" sz="1200" b="1" i="0" u="none" strike="noStrike" dirty="0" err="1">
                          <a:solidFill>
                            <a:srgbClr val="FFFFFF"/>
                          </a:solidFill>
                          <a:effectLst/>
                          <a:latin typeface="Calibri"/>
                        </a:rPr>
                        <a:t>Einw</a:t>
                      </a:r>
                      <a:r>
                        <a:rPr lang="de-DE" sz="1200" b="1" i="0" u="none" strike="noStrike" dirty="0">
                          <a:solidFill>
                            <a:srgbClr val="FFFFFF"/>
                          </a:solidFill>
                          <a:effectLst/>
                          <a:latin typeface="Calibri"/>
                        </a:rPr>
                        <a:t>.</a:t>
                      </a:r>
                    </a:p>
                  </a:txBody>
                  <a:tcPr marL="8835" marR="8835" marT="8835"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200" b="1" i="0" u="none" strike="noStrike" dirty="0">
                          <a:solidFill>
                            <a:srgbClr val="FFFFFF"/>
                          </a:solidFill>
                          <a:effectLst/>
                          <a:latin typeface="Calibri"/>
                        </a:rPr>
                        <a:t>Fälle in den letzten 7 Tagen</a:t>
                      </a:r>
                    </a:p>
                  </a:txBody>
                  <a:tcPr marL="8835" marR="8835" marT="8835"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200" b="1" i="0" u="none" strike="noStrike" dirty="0">
                          <a:solidFill>
                            <a:srgbClr val="FFFFFF"/>
                          </a:solidFill>
                          <a:effectLst/>
                          <a:latin typeface="Calibri"/>
                        </a:rPr>
                        <a:t>7-Tage-Inzidenz</a:t>
                      </a:r>
                    </a:p>
                  </a:txBody>
                  <a:tcPr marL="8835" marR="8835" marT="8835" marB="0" anchor="ctr">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200" b="1" i="0" u="none" strike="noStrike" dirty="0">
                          <a:solidFill>
                            <a:srgbClr val="FFFFFF"/>
                          </a:solidFill>
                          <a:effectLst/>
                          <a:latin typeface="Calibri"/>
                        </a:rPr>
                        <a:t>Todesfälle</a:t>
                      </a:r>
                    </a:p>
                  </a:txBody>
                  <a:tcPr marL="8835" marR="8835" marT="8835" marB="0" anchor="ctr">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de-DE" sz="1200" b="1" i="0" u="none" strike="noStrike" dirty="0">
                          <a:solidFill>
                            <a:srgbClr val="FFFFFF"/>
                          </a:solidFill>
                          <a:effectLst/>
                          <a:latin typeface="Calibri"/>
                        </a:rPr>
                        <a:t>Todesfälle/ 100.000 </a:t>
                      </a:r>
                      <a:r>
                        <a:rPr lang="de-DE" sz="1200" b="1" i="0" u="none" strike="noStrike" dirty="0" err="1">
                          <a:solidFill>
                            <a:srgbClr val="FFFFFF"/>
                          </a:solidFill>
                          <a:effectLst/>
                          <a:latin typeface="Calibri"/>
                        </a:rPr>
                        <a:t>Einw</a:t>
                      </a:r>
                      <a:r>
                        <a:rPr lang="de-DE" sz="1200" b="1" i="0" u="none" strike="noStrike" dirty="0">
                          <a:solidFill>
                            <a:srgbClr val="FFFFFF"/>
                          </a:solidFill>
                          <a:effectLst/>
                          <a:latin typeface="Calibri"/>
                        </a:rPr>
                        <a:t>.</a:t>
                      </a:r>
                    </a:p>
                  </a:txBody>
                  <a:tcPr marL="8835" marR="8835" marT="883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57871">
                <a:tc>
                  <a:txBody>
                    <a:bodyPr/>
                    <a:lstStyle/>
                    <a:p>
                      <a:pPr algn="l" fontAlgn="b"/>
                      <a:r>
                        <a:rPr lang="de-DE" sz="1400" b="0" i="0" u="none" strike="noStrike" dirty="0" smtClean="0">
                          <a:solidFill>
                            <a:srgbClr val="000000"/>
                          </a:solidFill>
                          <a:effectLst/>
                          <a:latin typeface="Calibri"/>
                        </a:rPr>
                        <a:t>Baden-Württemberg</a:t>
                      </a:r>
                      <a:endParaRPr lang="de-DE" sz="1400" b="0" i="0" u="none" strike="noStrike" dirty="0">
                        <a:solidFill>
                          <a:srgbClr val="000000"/>
                        </a:solidFill>
                        <a:effectLst/>
                        <a:latin typeface="Calibri"/>
                      </a:endParaRP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35.409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44</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320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175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1.826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16,5</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871">
                <a:tc>
                  <a:txBody>
                    <a:bodyPr/>
                    <a:lstStyle/>
                    <a:p>
                      <a:pPr algn="l" fontAlgn="b"/>
                      <a:r>
                        <a:rPr lang="de-DE" sz="1400" b="0" i="0" u="none" strike="noStrike">
                          <a:solidFill>
                            <a:srgbClr val="000000"/>
                          </a:solidFill>
                          <a:effectLst/>
                          <a:latin typeface="Calibri"/>
                        </a:rPr>
                        <a:t>Bayern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47.995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101</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367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2.578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19,7</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7871">
                <a:tc>
                  <a:txBody>
                    <a:bodyPr/>
                    <a:lstStyle/>
                    <a:p>
                      <a:pPr algn="l" fontAlgn="b"/>
                      <a:r>
                        <a:rPr lang="de-DE" sz="1400" b="0" i="0" u="none" strike="noStrike">
                          <a:solidFill>
                            <a:srgbClr val="000000"/>
                          </a:solidFill>
                          <a:effectLst/>
                          <a:latin typeface="Calibri"/>
                        </a:rPr>
                        <a:t>Berlin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7.975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59</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213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506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13,5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211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5,6</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871">
                <a:tc>
                  <a:txBody>
                    <a:bodyPr/>
                    <a:lstStyle/>
                    <a:p>
                      <a:pPr algn="l" fontAlgn="b"/>
                      <a:r>
                        <a:rPr lang="de-DE" sz="1400" b="0" i="0" u="none" strike="noStrike">
                          <a:solidFill>
                            <a:srgbClr val="000000"/>
                          </a:solidFill>
                          <a:effectLst/>
                          <a:latin typeface="Calibri"/>
                        </a:rPr>
                        <a:t>Brandenburg</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3.413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6</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136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48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164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6,5</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7871">
                <a:tc>
                  <a:txBody>
                    <a:bodyPr/>
                    <a:lstStyle/>
                    <a:p>
                      <a:pPr algn="l" fontAlgn="b"/>
                      <a:r>
                        <a:rPr lang="de-DE" sz="1400" b="0" i="0" u="none" strike="noStrike">
                          <a:solidFill>
                            <a:srgbClr val="000000"/>
                          </a:solidFill>
                          <a:effectLst/>
                          <a:latin typeface="Calibri"/>
                        </a:rPr>
                        <a:t>Bremen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1.653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242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46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6,7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7,2</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871">
                <a:tc>
                  <a:txBody>
                    <a:bodyPr/>
                    <a:lstStyle/>
                    <a:p>
                      <a:pPr algn="l" fontAlgn="b"/>
                      <a:r>
                        <a:rPr lang="de-DE" sz="1400" b="0" i="0" u="none" strike="noStrike">
                          <a:solidFill>
                            <a:srgbClr val="000000"/>
                          </a:solidFill>
                          <a:effectLst/>
                          <a:latin typeface="Calibri"/>
                        </a:rPr>
                        <a:t>Hamburg</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5.175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5</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281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259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14,1</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7871">
                <a:tc>
                  <a:txBody>
                    <a:bodyPr/>
                    <a:lstStyle/>
                    <a:p>
                      <a:pPr algn="l" fontAlgn="b"/>
                      <a:r>
                        <a:rPr lang="de-DE" sz="1400" b="0" i="0" u="none" strike="noStrike" dirty="0" smtClean="0">
                          <a:solidFill>
                            <a:srgbClr val="000000"/>
                          </a:solidFill>
                          <a:effectLst/>
                          <a:latin typeface="Calibri"/>
                        </a:rPr>
                        <a:t>Hessen</a:t>
                      </a:r>
                      <a:endParaRPr lang="de-DE" sz="1400" b="0" i="0" u="none" strike="noStrike" dirty="0">
                        <a:solidFill>
                          <a:srgbClr val="000000"/>
                        </a:solidFill>
                        <a:effectLst/>
                        <a:latin typeface="Calibri"/>
                      </a:endParaRP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10.645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32</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170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235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3,8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503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8,0</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871">
                <a:tc>
                  <a:txBody>
                    <a:bodyPr/>
                    <a:lstStyle/>
                    <a:p>
                      <a:pPr algn="l" fontAlgn="b"/>
                      <a:r>
                        <a:rPr lang="de-DE" sz="1400" b="0" i="0" u="none" strike="noStrike">
                          <a:solidFill>
                            <a:srgbClr val="000000"/>
                          </a:solidFill>
                          <a:effectLst/>
                          <a:latin typeface="Calibri"/>
                        </a:rPr>
                        <a:t>Mecklenburg-Vorpommern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794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49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0,4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1,2</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7871">
                <a:tc>
                  <a:txBody>
                    <a:bodyPr/>
                    <a:lstStyle/>
                    <a:p>
                      <a:pPr algn="l" fontAlgn="b"/>
                      <a:r>
                        <a:rPr lang="de-DE" sz="1400" b="0" i="0" u="none" strike="noStrike">
                          <a:solidFill>
                            <a:srgbClr val="000000"/>
                          </a:solidFill>
                          <a:effectLst/>
                          <a:latin typeface="Calibri"/>
                        </a:rPr>
                        <a:t>Niedersachsen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13.327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15</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167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293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3,7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622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7,8</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871">
                <a:tc>
                  <a:txBody>
                    <a:bodyPr/>
                    <a:lstStyle/>
                    <a:p>
                      <a:pPr algn="l" fontAlgn="b"/>
                      <a:r>
                        <a:rPr lang="de-DE" sz="1400" b="0" i="0" u="none" strike="noStrike">
                          <a:solidFill>
                            <a:srgbClr val="000000"/>
                          </a:solidFill>
                          <a:effectLst/>
                          <a:latin typeface="Calibri"/>
                        </a:rPr>
                        <a:t>Nordrhein-Westfalen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41.678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260</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232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2.018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11,3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1.668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9,3</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7871">
                <a:tc>
                  <a:txBody>
                    <a:bodyPr/>
                    <a:lstStyle/>
                    <a:p>
                      <a:pPr algn="l" fontAlgn="b"/>
                      <a:r>
                        <a:rPr lang="de-DE" sz="1400" b="0" i="0" u="none" strike="noStrike">
                          <a:solidFill>
                            <a:srgbClr val="000000"/>
                          </a:solidFill>
                          <a:effectLst/>
                          <a:latin typeface="Calibri"/>
                        </a:rPr>
                        <a:t>Rheinland-Pfalz</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6.924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170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235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5,8</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871">
                <a:tc>
                  <a:txBody>
                    <a:bodyPr/>
                    <a:lstStyle/>
                    <a:p>
                      <a:pPr algn="l" fontAlgn="b"/>
                      <a:r>
                        <a:rPr lang="de-DE" sz="1400" b="0" i="0" u="none" strike="noStrike">
                          <a:solidFill>
                            <a:srgbClr val="000000"/>
                          </a:solidFill>
                          <a:effectLst/>
                          <a:latin typeface="Calibri"/>
                        </a:rPr>
                        <a:t>Saarland</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2.801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23</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283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0,7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169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17,1</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7871">
                <a:tc>
                  <a:txBody>
                    <a:bodyPr/>
                    <a:lstStyle/>
                    <a:p>
                      <a:pPr algn="l" fontAlgn="b"/>
                      <a:r>
                        <a:rPr lang="de-DE" sz="1400" b="0" i="0" u="none" strike="noStrike">
                          <a:solidFill>
                            <a:srgbClr val="000000"/>
                          </a:solidFill>
                          <a:effectLst/>
                          <a:latin typeface="Calibri"/>
                        </a:rPr>
                        <a:t>Sachsen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5.436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28</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133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77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222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5,4</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871">
                <a:tc>
                  <a:txBody>
                    <a:bodyPr/>
                    <a:lstStyle/>
                    <a:p>
                      <a:pPr algn="l" fontAlgn="b"/>
                      <a:r>
                        <a:rPr lang="de-DE" sz="1400" b="0" i="0" u="none" strike="noStrike">
                          <a:solidFill>
                            <a:srgbClr val="000000"/>
                          </a:solidFill>
                          <a:effectLst/>
                          <a:latin typeface="Calibri"/>
                        </a:rPr>
                        <a:t>Sachsen-Anhalt</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1.856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5</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84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68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3,1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58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2,6</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7871">
                <a:tc>
                  <a:txBody>
                    <a:bodyPr/>
                    <a:lstStyle/>
                    <a:p>
                      <a:pPr algn="l" fontAlgn="b"/>
                      <a:r>
                        <a:rPr lang="de-DE" sz="1400" b="0" i="0" u="none" strike="noStrike">
                          <a:solidFill>
                            <a:srgbClr val="000000"/>
                          </a:solidFill>
                          <a:effectLst/>
                          <a:latin typeface="Calibri"/>
                        </a:rPr>
                        <a:t>Schleswig-Holstein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3.137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108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0,5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152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0" i="0" u="none" strike="noStrike">
                          <a:solidFill>
                            <a:srgbClr val="000000"/>
                          </a:solidFill>
                          <a:effectLst/>
                          <a:latin typeface="Calibri"/>
                        </a:rPr>
                        <a:t>5,2</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7871">
                <a:tc>
                  <a:txBody>
                    <a:bodyPr/>
                    <a:lstStyle/>
                    <a:p>
                      <a:pPr algn="l" fontAlgn="b"/>
                      <a:r>
                        <a:rPr lang="de-DE" sz="1400" b="0" i="0" u="none" strike="noStrike">
                          <a:solidFill>
                            <a:srgbClr val="000000"/>
                          </a:solidFill>
                          <a:effectLst/>
                          <a:latin typeface="Calibri"/>
                        </a:rPr>
                        <a:t>Thüringen</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3.231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2</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151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31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178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300" b="0" i="0" u="none" strike="noStrike">
                          <a:solidFill>
                            <a:srgbClr val="000000"/>
                          </a:solidFill>
                          <a:effectLst/>
                          <a:latin typeface="Calibri"/>
                        </a:rPr>
                        <a:t>8,3</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7871">
                <a:tc>
                  <a:txBody>
                    <a:bodyPr/>
                    <a:lstStyle/>
                    <a:p>
                      <a:pPr algn="l" fontAlgn="b"/>
                      <a:r>
                        <a:rPr lang="de-DE" sz="1400" b="1" i="0" u="none" strike="noStrike">
                          <a:solidFill>
                            <a:srgbClr val="000000"/>
                          </a:solidFill>
                          <a:effectLst/>
                          <a:latin typeface="Calibri"/>
                        </a:rPr>
                        <a:t>Gesamt</a:t>
                      </a:r>
                    </a:p>
                  </a:txBody>
                  <a:tcPr marL="8835" marR="8835" marT="8835" marB="0" anchor="b">
                    <a:lnL w="6350" cap="flat" cmpd="sng" algn="ctr">
                      <a:solidFill>
                        <a:srgbClr val="95B3D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1" i="0" u="none" strike="noStrike">
                          <a:solidFill>
                            <a:srgbClr val="000000"/>
                          </a:solidFill>
                          <a:effectLst/>
                          <a:latin typeface="Calibri"/>
                        </a:rPr>
                        <a:t>191.449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1" i="0" u="none" strike="noStrike">
                          <a:solidFill>
                            <a:srgbClr val="000000"/>
                          </a:solidFill>
                          <a:effectLst/>
                          <a:latin typeface="Calibri"/>
                        </a:rPr>
                        <a:t>587</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1" i="0" u="none" strike="noStrike">
                          <a:solidFill>
                            <a:srgbClr val="000000"/>
                          </a:solidFill>
                          <a:effectLst/>
                          <a:latin typeface="Calibri"/>
                        </a:rPr>
                        <a:t>230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1" i="0" u="none" strike="noStrike">
                          <a:solidFill>
                            <a:srgbClr val="000000"/>
                          </a:solidFill>
                          <a:effectLst/>
                          <a:latin typeface="Calibri"/>
                        </a:rPr>
                        <a:t>3.862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1" i="0" u="none" strike="noStrike">
                          <a:solidFill>
                            <a:srgbClr val="000000"/>
                          </a:solidFill>
                          <a:effectLst/>
                          <a:latin typeface="Calibri"/>
                        </a:rPr>
                        <a:t>4,6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1" i="0" u="none" strike="noStrike">
                          <a:solidFill>
                            <a:srgbClr val="000000"/>
                          </a:solidFill>
                          <a:effectLst/>
                          <a:latin typeface="Calibri"/>
                        </a:rPr>
                        <a:t>8.914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300" b="1" i="0" u="none" strike="noStrike" dirty="0">
                          <a:solidFill>
                            <a:srgbClr val="000000"/>
                          </a:solidFill>
                          <a:effectLst/>
                          <a:latin typeface="Calibri"/>
                        </a:rPr>
                        <a:t>10,7</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1648306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393590" y="454157"/>
            <a:ext cx="8092592" cy="677108"/>
          </a:xfrm>
        </p:spPr>
        <p:txBody>
          <a:bodyPr/>
          <a:lstStyle/>
          <a:p>
            <a:r>
              <a:rPr lang="de-DE" dirty="0"/>
              <a:t>Wöchentliche Sterbefallzahlen in </a:t>
            </a:r>
            <a:r>
              <a:rPr lang="de-DE" dirty="0" smtClean="0"/>
              <a:t>Deutschland (Pressemitteilung </a:t>
            </a:r>
            <a:r>
              <a:rPr lang="de-DE" dirty="0" err="1" smtClean="0"/>
              <a:t>destatis</a:t>
            </a:r>
            <a:r>
              <a:rPr lang="de-DE" dirty="0" smtClean="0"/>
              <a:t> 05.06.2020)</a:t>
            </a:r>
            <a:endParaRPr lang="de-DE" dirty="0"/>
          </a:p>
        </p:txBody>
      </p:sp>
      <p:sp>
        <p:nvSpPr>
          <p:cNvPr id="4" name="Datumsplatzhalter 3"/>
          <p:cNvSpPr>
            <a:spLocks noGrp="1"/>
          </p:cNvSpPr>
          <p:nvPr>
            <p:ph type="dt" sz="half" idx="14"/>
          </p:nvPr>
        </p:nvSpPr>
        <p:spPr/>
        <p:txBody>
          <a:bodyPr/>
          <a:lstStyle/>
          <a:p>
            <a:r>
              <a:rPr lang="de-DE" smtClean="0"/>
              <a:t>17.06.2020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sp>
        <p:nvSpPr>
          <p:cNvPr id="10" name="Textfeld 9"/>
          <p:cNvSpPr txBox="1"/>
          <p:nvPr/>
        </p:nvSpPr>
        <p:spPr>
          <a:xfrm>
            <a:off x="236375" y="5149333"/>
            <a:ext cx="8402799" cy="923330"/>
          </a:xfrm>
          <a:prstGeom prst="rect">
            <a:avLst/>
          </a:prstGeom>
          <a:noFill/>
        </p:spPr>
        <p:txBody>
          <a:bodyPr wrap="square" rtlCol="0">
            <a:spAutoFit/>
          </a:bodyPr>
          <a:lstStyle/>
          <a:p>
            <a:pPr marL="285750" indent="-285750">
              <a:buFont typeface="Arial" panose="020B0604020202020204" pitchFamily="34" charset="0"/>
              <a:buChar char="•"/>
            </a:pPr>
            <a:r>
              <a:rPr lang="de-DE" b="1" dirty="0" smtClean="0"/>
              <a:t>Phase der zeitweisen Übersterblichkeit scheint beendet</a:t>
            </a:r>
          </a:p>
          <a:p>
            <a:pPr marL="285750" indent="-285750">
              <a:buFont typeface="Arial" panose="020B0604020202020204" pitchFamily="34" charset="0"/>
              <a:buChar char="•"/>
            </a:pPr>
            <a:r>
              <a:rPr lang="de-DE" b="1" dirty="0" smtClean="0"/>
              <a:t>KW19: 17.014 Todesfälle (-501 zur Vorwoche), damit ca. 2% unter dem Durchschnitt der </a:t>
            </a:r>
            <a:r>
              <a:rPr lang="de-DE" b="1" dirty="0"/>
              <a:t>V</a:t>
            </a:r>
            <a:r>
              <a:rPr lang="de-DE" b="1" dirty="0" smtClean="0"/>
              <a:t>orjahre 2016-19 (Nachmeldungen aber noch möglich)</a:t>
            </a:r>
            <a:endParaRPr lang="de-DE"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34331" y="1204518"/>
            <a:ext cx="8550458" cy="385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84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smtClean="0"/>
              <a:t>Subnational </a:t>
            </a:r>
            <a:r>
              <a:rPr lang="de-DE" dirty="0" err="1" smtClean="0"/>
              <a:t>level</a:t>
            </a:r>
            <a:r>
              <a:rPr lang="de-DE" dirty="0" smtClean="0"/>
              <a:t> </a:t>
            </a:r>
            <a:r>
              <a:rPr lang="de-DE" dirty="0" err="1" smtClean="0"/>
              <a:t>of</a:t>
            </a:r>
            <a:r>
              <a:rPr lang="de-DE" dirty="0" smtClean="0"/>
              <a:t> </a:t>
            </a:r>
            <a:r>
              <a:rPr lang="de-DE" dirty="0" err="1" smtClean="0"/>
              <a:t>transmission</a:t>
            </a:r>
            <a:endParaRPr lang="de-DE" dirty="0"/>
          </a:p>
        </p:txBody>
      </p:sp>
      <p:sp>
        <p:nvSpPr>
          <p:cNvPr id="4" name="Datumsplatzhalter 3"/>
          <p:cNvSpPr>
            <a:spLocks noGrp="1"/>
          </p:cNvSpPr>
          <p:nvPr>
            <p:ph type="dt" sz="half" idx="14"/>
          </p:nvPr>
        </p:nvSpPr>
        <p:spPr/>
        <p:txBody>
          <a:bodyPr/>
          <a:lstStyle/>
          <a:p>
            <a:r>
              <a:rPr lang="de-DE" smtClean="0"/>
              <a:t>17.06.2020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21</a:t>
            </a:fld>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25" y="1533525"/>
            <a:ext cx="78295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86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Epidemiologische Situation Bundesländer (MW 24</a:t>
            </a:r>
            <a:endParaRPr lang="de-DE" dirty="0"/>
          </a:p>
        </p:txBody>
      </p:sp>
      <p:sp>
        <p:nvSpPr>
          <p:cNvPr id="4" name="Datumsplatzhalter 3"/>
          <p:cNvSpPr>
            <a:spLocks noGrp="1"/>
          </p:cNvSpPr>
          <p:nvPr>
            <p:ph type="dt" sz="half" idx="14"/>
          </p:nvPr>
        </p:nvSpPr>
        <p:spPr/>
        <p:txBody>
          <a:bodyPr/>
          <a:lstStyle/>
          <a:p>
            <a:r>
              <a:rPr lang="de-DE" smtClean="0"/>
              <a:t>17.06.2020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22</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263324584"/>
              </p:ext>
            </p:extLst>
          </p:nvPr>
        </p:nvGraphicFramePr>
        <p:xfrm>
          <a:off x="457198" y="2001245"/>
          <a:ext cx="8093079" cy="3611159"/>
        </p:xfrm>
        <a:graphic>
          <a:graphicData uri="http://schemas.openxmlformats.org/drawingml/2006/table">
            <a:tbl>
              <a:tblPr/>
              <a:tblGrid>
                <a:gridCol w="1226898"/>
                <a:gridCol w="667700"/>
                <a:gridCol w="856881"/>
                <a:gridCol w="667700"/>
                <a:gridCol w="667700"/>
                <a:gridCol w="667700"/>
                <a:gridCol w="667700"/>
                <a:gridCol w="667700"/>
                <a:gridCol w="667700"/>
                <a:gridCol w="667700"/>
                <a:gridCol w="667700"/>
              </a:tblGrid>
              <a:tr h="449182">
                <a:tc>
                  <a:txBody>
                    <a:bodyPr/>
                    <a:lstStyle/>
                    <a:p>
                      <a:pPr algn="l" fontAlgn="b"/>
                      <a:r>
                        <a:rPr lang="de-DE" sz="1000" b="1" i="0" u="none" strike="noStrike" dirty="0">
                          <a:solidFill>
                            <a:srgbClr val="000000"/>
                          </a:solidFill>
                          <a:effectLst/>
                          <a:latin typeface="Calibri"/>
                        </a:rPr>
                        <a:t>Bundesland</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bg1">
                        <a:lumMod val="95000"/>
                      </a:schemeClr>
                    </a:solidFill>
                  </a:tcPr>
                </a:tc>
                <a:tc>
                  <a:txBody>
                    <a:bodyPr/>
                    <a:lstStyle/>
                    <a:p>
                      <a:pPr algn="l" fontAlgn="b"/>
                      <a:r>
                        <a:rPr lang="de-DE" sz="1000" b="1" i="0" u="none" strike="noStrike" dirty="0">
                          <a:solidFill>
                            <a:srgbClr val="000000"/>
                          </a:solidFill>
                          <a:effectLst/>
                          <a:latin typeface="Calibri"/>
                        </a:rPr>
                        <a:t>Anzahl</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l" fontAlgn="b"/>
                      <a:r>
                        <a:rPr lang="de-DE" sz="1000" b="1" i="0" u="none" strike="noStrike" dirty="0">
                          <a:solidFill>
                            <a:srgbClr val="000000"/>
                          </a:solidFill>
                          <a:effectLst/>
                          <a:latin typeface="Calibri"/>
                        </a:rPr>
                        <a:t>Inzidenz</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l" fontAlgn="b"/>
                      <a:r>
                        <a:rPr lang="de-DE" sz="1000" b="1" i="0" u="none" strike="noStrike" dirty="0">
                          <a:solidFill>
                            <a:srgbClr val="000000"/>
                          </a:solidFill>
                          <a:effectLst/>
                          <a:latin typeface="Calibri"/>
                        </a:rPr>
                        <a:t>Status Hospitalisierung bekannt</a:t>
                      </a:r>
                    </a:p>
                  </a:txBody>
                  <a:tcPr marL="8349" marR="8349" marT="8349" marB="0" anchor="b">
                    <a:lnL>
                      <a:noFill/>
                    </a:lnL>
                    <a:lnR>
                      <a:noFill/>
                    </a:lnR>
                    <a:lnT>
                      <a:noFill/>
                    </a:lnT>
                    <a:lnB>
                      <a:noFill/>
                    </a:lnB>
                    <a:solidFill>
                      <a:schemeClr val="accent6">
                        <a:lumMod val="20000"/>
                        <a:lumOff val="80000"/>
                      </a:schemeClr>
                    </a:solidFill>
                  </a:tcPr>
                </a:tc>
                <a:tc>
                  <a:txBody>
                    <a:bodyPr/>
                    <a:lstStyle/>
                    <a:p>
                      <a:pPr algn="l" fontAlgn="b"/>
                      <a:r>
                        <a:rPr lang="de-DE" sz="1000" b="1" i="0" u="none" strike="noStrike" dirty="0">
                          <a:solidFill>
                            <a:srgbClr val="000000"/>
                          </a:solidFill>
                          <a:effectLst/>
                          <a:latin typeface="Calibri"/>
                        </a:rPr>
                        <a:t>Anzahl Hospitalisierte</a:t>
                      </a:r>
                    </a:p>
                  </a:txBody>
                  <a:tcPr marL="8349" marR="8349" marT="8349" marB="0" anchor="b">
                    <a:lnL>
                      <a:noFill/>
                    </a:lnL>
                    <a:lnR>
                      <a:noFill/>
                    </a:lnR>
                    <a:lnT>
                      <a:noFill/>
                    </a:lnT>
                    <a:lnB>
                      <a:noFill/>
                    </a:lnB>
                    <a:solidFill>
                      <a:schemeClr val="accent6">
                        <a:lumMod val="20000"/>
                        <a:lumOff val="80000"/>
                      </a:schemeClr>
                    </a:solidFill>
                  </a:tcPr>
                </a:tc>
                <a:tc>
                  <a:txBody>
                    <a:bodyPr/>
                    <a:lstStyle/>
                    <a:p>
                      <a:pPr algn="l" fontAlgn="b"/>
                      <a:r>
                        <a:rPr lang="de-DE" sz="1000" b="1" i="0" u="none" strike="noStrike" dirty="0">
                          <a:solidFill>
                            <a:srgbClr val="000000"/>
                          </a:solidFill>
                          <a:effectLst/>
                          <a:latin typeface="Calibri"/>
                        </a:rPr>
                        <a:t>Anteil Hospitalisierte</a:t>
                      </a:r>
                    </a:p>
                  </a:txBody>
                  <a:tcPr marL="8349" marR="8349" marT="8349" marB="0" anchor="b">
                    <a:lnL>
                      <a:noFill/>
                    </a:lnL>
                    <a:lnR>
                      <a:noFill/>
                    </a:lnR>
                    <a:lnT>
                      <a:noFill/>
                    </a:lnT>
                    <a:lnB>
                      <a:noFill/>
                    </a:lnB>
                    <a:solidFill>
                      <a:schemeClr val="accent6">
                        <a:lumMod val="20000"/>
                        <a:lumOff val="80000"/>
                      </a:schemeClr>
                    </a:solidFill>
                  </a:tcPr>
                </a:tc>
                <a:tc>
                  <a:txBody>
                    <a:bodyPr/>
                    <a:lstStyle/>
                    <a:p>
                      <a:pPr algn="l" fontAlgn="b"/>
                      <a:r>
                        <a:rPr lang="de-DE" sz="1000" b="1" i="0" u="none" strike="noStrike" dirty="0">
                          <a:solidFill>
                            <a:srgbClr val="000000"/>
                          </a:solidFill>
                          <a:effectLst/>
                          <a:latin typeface="Calibri"/>
                        </a:rPr>
                        <a:t>Kontakt bestätigter Fall bekannt</a:t>
                      </a:r>
                    </a:p>
                  </a:txBody>
                  <a:tcPr marL="8349" marR="8349" marT="8349" marB="0" anchor="b">
                    <a:lnL>
                      <a:noFill/>
                    </a:lnL>
                    <a:lnR>
                      <a:noFill/>
                    </a:lnR>
                    <a:lnT>
                      <a:noFill/>
                    </a:lnT>
                    <a:lnB>
                      <a:noFill/>
                    </a:lnB>
                    <a:solidFill>
                      <a:schemeClr val="accent3">
                        <a:lumMod val="20000"/>
                        <a:lumOff val="80000"/>
                      </a:schemeClr>
                    </a:solidFill>
                  </a:tcPr>
                </a:tc>
                <a:tc>
                  <a:txBody>
                    <a:bodyPr/>
                    <a:lstStyle/>
                    <a:p>
                      <a:pPr algn="l" fontAlgn="b"/>
                      <a:r>
                        <a:rPr lang="de-DE" sz="1000" b="1" i="0" u="none" strike="noStrike" dirty="0">
                          <a:solidFill>
                            <a:srgbClr val="000000"/>
                          </a:solidFill>
                          <a:effectLst/>
                          <a:latin typeface="Calibri"/>
                        </a:rPr>
                        <a:t>Kontakt ja</a:t>
                      </a:r>
                    </a:p>
                  </a:txBody>
                  <a:tcPr marL="8349" marR="8349" marT="8349" marB="0" anchor="b">
                    <a:lnL>
                      <a:noFill/>
                    </a:lnL>
                    <a:lnR>
                      <a:noFill/>
                    </a:lnR>
                    <a:lnT>
                      <a:noFill/>
                    </a:lnT>
                    <a:lnB>
                      <a:noFill/>
                    </a:lnB>
                    <a:solidFill>
                      <a:schemeClr val="accent3">
                        <a:lumMod val="20000"/>
                        <a:lumOff val="80000"/>
                      </a:schemeClr>
                    </a:solidFill>
                  </a:tcPr>
                </a:tc>
                <a:tc>
                  <a:txBody>
                    <a:bodyPr/>
                    <a:lstStyle/>
                    <a:p>
                      <a:pPr algn="l" fontAlgn="b"/>
                      <a:r>
                        <a:rPr lang="de-DE" sz="1000" b="1" i="0" u="none" strike="noStrike" dirty="0">
                          <a:solidFill>
                            <a:srgbClr val="000000"/>
                          </a:solidFill>
                          <a:effectLst/>
                          <a:latin typeface="Calibri"/>
                        </a:rPr>
                        <a:t>Anteil</a:t>
                      </a:r>
                    </a:p>
                  </a:txBody>
                  <a:tcPr marL="8349" marR="8349" marT="8349" marB="0" anchor="b">
                    <a:lnL>
                      <a:noFill/>
                    </a:lnL>
                    <a:lnR>
                      <a:noFill/>
                    </a:lnR>
                    <a:lnT>
                      <a:noFill/>
                    </a:lnT>
                    <a:lnB>
                      <a:noFill/>
                    </a:lnB>
                    <a:solidFill>
                      <a:schemeClr val="accent3">
                        <a:lumMod val="20000"/>
                        <a:lumOff val="80000"/>
                      </a:schemeClr>
                    </a:solidFill>
                  </a:tcPr>
                </a:tc>
                <a:tc>
                  <a:txBody>
                    <a:bodyPr/>
                    <a:lstStyle/>
                    <a:p>
                      <a:pPr algn="l" fontAlgn="b"/>
                      <a:r>
                        <a:rPr lang="de-DE" sz="1000" b="1" i="0" u="none" strike="noStrike" dirty="0">
                          <a:solidFill>
                            <a:srgbClr val="000000"/>
                          </a:solidFill>
                          <a:effectLst/>
                          <a:latin typeface="Calibri"/>
                        </a:rPr>
                        <a:t>Anzahl mit Ausbruchs-ID</a:t>
                      </a:r>
                    </a:p>
                  </a:txBody>
                  <a:tcPr marL="8349" marR="8349" marT="8349" marB="0" anchor="b">
                    <a:lnL>
                      <a:noFill/>
                    </a:lnL>
                    <a:lnR>
                      <a:noFill/>
                    </a:lnR>
                    <a:lnT>
                      <a:noFill/>
                    </a:lnT>
                    <a:lnB>
                      <a:noFill/>
                    </a:lnB>
                    <a:solidFill>
                      <a:schemeClr val="accent4">
                        <a:lumMod val="20000"/>
                        <a:lumOff val="80000"/>
                      </a:schemeClr>
                    </a:solidFill>
                  </a:tcPr>
                </a:tc>
                <a:tc>
                  <a:txBody>
                    <a:bodyPr/>
                    <a:lstStyle/>
                    <a:p>
                      <a:pPr algn="l" fontAlgn="b"/>
                      <a:r>
                        <a:rPr lang="de-DE" sz="1000" b="1" i="0" u="none" strike="noStrike" dirty="0">
                          <a:solidFill>
                            <a:srgbClr val="000000"/>
                          </a:solidFill>
                          <a:effectLst/>
                          <a:latin typeface="Calibri"/>
                        </a:rPr>
                        <a:t>Anteil</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dirty="0">
                          <a:solidFill>
                            <a:srgbClr val="000000"/>
                          </a:solidFill>
                          <a:effectLst/>
                          <a:latin typeface="Calibri"/>
                        </a:rPr>
                        <a:t>Baden-Württemberg</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157</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1,42</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108</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23</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21%</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38</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34</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89%</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48</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31%</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a:solidFill>
                            <a:srgbClr val="000000"/>
                          </a:solidFill>
                          <a:effectLst/>
                          <a:latin typeface="Calibri"/>
                        </a:rPr>
                        <a:t>Bayern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259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1,98</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238</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26</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11%</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55</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52</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95%</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110</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42%</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dirty="0">
                          <a:solidFill>
                            <a:srgbClr val="000000"/>
                          </a:solidFill>
                          <a:effectLst/>
                          <a:latin typeface="Calibri"/>
                        </a:rPr>
                        <a:t>Berlin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dirty="0">
                          <a:solidFill>
                            <a:srgbClr val="000000"/>
                          </a:solidFill>
                          <a:effectLst/>
                          <a:latin typeface="Calibri"/>
                        </a:rPr>
                        <a:t>329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8,78</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285</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40</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14%</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166</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150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90%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159</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a:solidFill>
                            <a:srgbClr val="000000"/>
                          </a:solidFill>
                          <a:effectLst/>
                          <a:latin typeface="Calibri"/>
                        </a:rPr>
                        <a:t>48%</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dirty="0">
                          <a:solidFill>
                            <a:srgbClr val="000000"/>
                          </a:solidFill>
                          <a:effectLst/>
                          <a:latin typeface="Calibri"/>
                        </a:rPr>
                        <a:t>Brandenburg</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40</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1,59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39</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8</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21%</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7</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6</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86%</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15</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a:solidFill>
                            <a:srgbClr val="000000"/>
                          </a:solidFill>
                          <a:effectLst/>
                          <a:latin typeface="Calibri"/>
                        </a:rPr>
                        <a:t>38%</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a:solidFill>
                            <a:srgbClr val="000000"/>
                          </a:solidFill>
                          <a:effectLst/>
                          <a:latin typeface="Calibri"/>
                        </a:rPr>
                        <a:t>Bremen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60</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8,78</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59</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7</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12%</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31</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31</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100%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4</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a:solidFill>
                            <a:srgbClr val="000000"/>
                          </a:solidFill>
                          <a:effectLst/>
                          <a:latin typeface="Calibri"/>
                        </a:rPr>
                        <a:t>7%</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dirty="0">
                          <a:solidFill>
                            <a:srgbClr val="000000"/>
                          </a:solidFill>
                          <a:effectLst/>
                          <a:latin typeface="Calibri"/>
                        </a:rPr>
                        <a:t>Hamburg</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29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1,58</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16</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1</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6%</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5</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5</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100%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13</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45%</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a:solidFill>
                            <a:srgbClr val="000000"/>
                          </a:solidFill>
                          <a:effectLst/>
                          <a:latin typeface="Calibri"/>
                        </a:rPr>
                        <a:t>Hessen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147</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2,35</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137</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23</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17%</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59</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54</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92%</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68</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46%</a:t>
                      </a:r>
                    </a:p>
                  </a:txBody>
                  <a:tcPr marL="8349" marR="8349" marT="8349" marB="0" anchor="b">
                    <a:lnL>
                      <a:noFill/>
                    </a:lnL>
                    <a:lnR>
                      <a:noFill/>
                    </a:lnR>
                    <a:lnT>
                      <a:noFill/>
                    </a:lnT>
                    <a:lnB>
                      <a:noFill/>
                    </a:lnB>
                    <a:solidFill>
                      <a:schemeClr val="accent4">
                        <a:lumMod val="20000"/>
                        <a:lumOff val="80000"/>
                      </a:schemeClr>
                    </a:solidFill>
                  </a:tcPr>
                </a:tc>
              </a:tr>
              <a:tr h="302238">
                <a:tc>
                  <a:txBody>
                    <a:bodyPr/>
                    <a:lstStyle/>
                    <a:p>
                      <a:pPr algn="l" fontAlgn="b"/>
                      <a:r>
                        <a:rPr lang="de-DE" sz="1000" b="0" i="0" u="none" strike="noStrike">
                          <a:solidFill>
                            <a:srgbClr val="000000"/>
                          </a:solidFill>
                          <a:effectLst/>
                          <a:latin typeface="Calibri"/>
                        </a:rPr>
                        <a:t>Mecklenburg-Vorpommern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0,56</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7</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1</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14%</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5</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4</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80%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4</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44%</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a:solidFill>
                            <a:srgbClr val="000000"/>
                          </a:solidFill>
                          <a:effectLst/>
                          <a:latin typeface="Calibri"/>
                        </a:rPr>
                        <a:t>Niedersachsen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360</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4,51</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225</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16</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7%</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151</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149</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99%</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112</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31%</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a:solidFill>
                            <a:srgbClr val="000000"/>
                          </a:solidFill>
                          <a:effectLst/>
                          <a:latin typeface="Calibri"/>
                        </a:rPr>
                        <a:t>Nordrhein-Westfalen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689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3,84</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595</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67</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11%</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269</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263</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98%</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280</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41%</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dirty="0">
                          <a:solidFill>
                            <a:srgbClr val="000000"/>
                          </a:solidFill>
                          <a:effectLst/>
                          <a:latin typeface="Calibri"/>
                        </a:rPr>
                        <a:t>Rheinland-Pfalz</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51</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1,25</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45</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4</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9%</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8</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8</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100%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14</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27%</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a:solidFill>
                            <a:srgbClr val="000000"/>
                          </a:solidFill>
                          <a:effectLst/>
                          <a:latin typeface="Calibri"/>
                        </a:rPr>
                        <a:t>Saarland</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23</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2,32</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23</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3</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13%</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8</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8</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100%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4</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17%</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a:solidFill>
                            <a:srgbClr val="000000"/>
                          </a:solidFill>
                          <a:effectLst/>
                          <a:latin typeface="Calibri"/>
                        </a:rPr>
                        <a:t>Sachsen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20</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0,49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17</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3</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18%</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2</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50%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0</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0%</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dirty="0">
                          <a:solidFill>
                            <a:srgbClr val="000000"/>
                          </a:solidFill>
                          <a:effectLst/>
                          <a:latin typeface="Calibri"/>
                        </a:rPr>
                        <a:t>Sachsen-Anhalt</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49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2,22</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49</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7</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14%</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19</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19</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100%</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16</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33%</a:t>
                      </a:r>
                    </a:p>
                  </a:txBody>
                  <a:tcPr marL="8349" marR="8349" marT="8349" marB="0" anchor="b">
                    <a:lnL>
                      <a:noFill/>
                    </a:lnL>
                    <a:lnR>
                      <a:noFill/>
                    </a:lnR>
                    <a:lnT>
                      <a:noFill/>
                    </a:lnT>
                    <a:lnB>
                      <a:noFill/>
                    </a:lnB>
                    <a:solidFill>
                      <a:schemeClr val="accent4">
                        <a:lumMod val="20000"/>
                        <a:lumOff val="80000"/>
                      </a:schemeClr>
                    </a:solidFill>
                  </a:tcPr>
                </a:tc>
              </a:tr>
              <a:tr h="166982">
                <a:tc>
                  <a:txBody>
                    <a:bodyPr/>
                    <a:lstStyle/>
                    <a:p>
                      <a:pPr algn="l" fontAlgn="b"/>
                      <a:r>
                        <a:rPr lang="de-DE" sz="1000" b="0" i="0" u="none" strike="noStrike" dirty="0">
                          <a:solidFill>
                            <a:srgbClr val="000000"/>
                          </a:solidFill>
                          <a:effectLst/>
                          <a:latin typeface="Calibri"/>
                        </a:rPr>
                        <a:t>Schleswig-Holstein</a:t>
                      </a:r>
                    </a:p>
                  </a:txBody>
                  <a:tcPr marL="8349" marR="8349" marT="8349" marB="0" anchor="b">
                    <a:lnL>
                      <a:noFill/>
                    </a:lnL>
                    <a:lnR>
                      <a:noFill/>
                    </a:lnR>
                    <a:lnT>
                      <a:noFill/>
                    </a:lnT>
                    <a:lnB>
                      <a:noFill/>
                    </a:lnB>
                    <a:solidFill>
                      <a:schemeClr val="bg1">
                        <a:lumMod val="95000"/>
                      </a:schemeClr>
                    </a:solidFill>
                  </a:tcPr>
                </a:tc>
                <a:tc>
                  <a:txBody>
                    <a:bodyPr/>
                    <a:lstStyle/>
                    <a:p>
                      <a:pPr algn="r" fontAlgn="b"/>
                      <a:r>
                        <a:rPr lang="de-DE" sz="1000" b="0" i="0" u="none" strike="noStrike">
                          <a:solidFill>
                            <a:srgbClr val="000000"/>
                          </a:solidFill>
                          <a:effectLst/>
                          <a:latin typeface="Calibri"/>
                        </a:rPr>
                        <a:t>9</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0,31</a:t>
                      </a:r>
                    </a:p>
                  </a:txBody>
                  <a:tcPr marL="8349" marR="8349" marT="8349" marB="0" anchor="b">
                    <a:lnL>
                      <a:noFill/>
                    </a:lnL>
                    <a:lnR>
                      <a:noFill/>
                    </a:lnR>
                    <a:lnT>
                      <a:noFill/>
                    </a:lnT>
                    <a:lnB>
                      <a:noFill/>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9</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2</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22%</a:t>
                      </a:r>
                    </a:p>
                  </a:txBody>
                  <a:tcPr marL="8349" marR="8349" marT="8349" marB="0" anchor="b">
                    <a:lnL>
                      <a:noFill/>
                    </a:lnL>
                    <a:lnR>
                      <a:noFill/>
                    </a:lnR>
                    <a:lnT>
                      <a:noFill/>
                    </a:lnT>
                    <a:lnB>
                      <a:noFill/>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3</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2</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67%</a:t>
                      </a:r>
                    </a:p>
                  </a:txBody>
                  <a:tcPr marL="8349" marR="8349" marT="8349" marB="0" anchor="b">
                    <a:lnL>
                      <a:noFill/>
                    </a:lnL>
                    <a:lnR>
                      <a:noFill/>
                    </a:lnR>
                    <a:lnT>
                      <a:noFill/>
                    </a:lnT>
                    <a:lnB>
                      <a:noFill/>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2</a:t>
                      </a:r>
                    </a:p>
                  </a:txBody>
                  <a:tcPr marL="8349" marR="8349" marT="8349" marB="0" anchor="b">
                    <a:lnL>
                      <a:noFill/>
                    </a:lnL>
                    <a:lnR>
                      <a:noFill/>
                    </a:lnR>
                    <a:lnT>
                      <a:noFill/>
                    </a:lnT>
                    <a:lnB>
                      <a:noFill/>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22%</a:t>
                      </a:r>
                    </a:p>
                  </a:txBody>
                  <a:tcPr marL="8349" marR="8349" marT="8349" marB="0" anchor="b">
                    <a:lnL>
                      <a:noFill/>
                    </a:lnL>
                    <a:lnR>
                      <a:noFill/>
                    </a:lnR>
                    <a:lnT>
                      <a:noFill/>
                    </a:lnT>
                    <a:lnB>
                      <a:noFill/>
                    </a:lnB>
                    <a:solidFill>
                      <a:schemeClr val="accent4">
                        <a:lumMod val="20000"/>
                        <a:lumOff val="80000"/>
                      </a:schemeClr>
                    </a:solidFill>
                  </a:tcPr>
                </a:tc>
              </a:tr>
              <a:tr h="175331">
                <a:tc>
                  <a:txBody>
                    <a:bodyPr/>
                    <a:lstStyle/>
                    <a:p>
                      <a:pPr algn="l" fontAlgn="b"/>
                      <a:r>
                        <a:rPr lang="de-DE" sz="1000" b="0" i="0" u="none" strike="noStrike" dirty="0">
                          <a:solidFill>
                            <a:srgbClr val="000000"/>
                          </a:solidFill>
                          <a:effectLst/>
                          <a:latin typeface="Calibri"/>
                        </a:rPr>
                        <a:t>Thüringen</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bg1">
                        <a:lumMod val="95000"/>
                      </a:schemeClr>
                    </a:solidFill>
                  </a:tcPr>
                </a:tc>
                <a:tc>
                  <a:txBody>
                    <a:bodyPr/>
                    <a:lstStyle/>
                    <a:p>
                      <a:pPr algn="r" fontAlgn="b"/>
                      <a:r>
                        <a:rPr lang="de-DE" sz="1000" b="0" i="0" u="none" strike="noStrike">
                          <a:solidFill>
                            <a:srgbClr val="000000"/>
                          </a:solidFill>
                          <a:effectLst/>
                          <a:latin typeface="Calibri"/>
                        </a:rPr>
                        <a:t>79</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r" fontAlgn="b"/>
                      <a:r>
                        <a:rPr lang="de-DE" sz="1000" b="0" i="0" u="none" strike="noStrike" dirty="0">
                          <a:solidFill>
                            <a:srgbClr val="000000"/>
                          </a:solidFill>
                          <a:effectLst/>
                          <a:latin typeface="Calibri"/>
                        </a:rPr>
                        <a:t>3,69</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tx2">
                        <a:lumMod val="20000"/>
                        <a:lumOff val="80000"/>
                      </a:schemeClr>
                    </a:solidFill>
                  </a:tcPr>
                </a:tc>
                <a:tc>
                  <a:txBody>
                    <a:bodyPr/>
                    <a:lstStyle/>
                    <a:p>
                      <a:pPr algn="r" fontAlgn="b"/>
                      <a:r>
                        <a:rPr lang="de-DE" sz="1000" b="0" i="0" u="none" strike="noStrike">
                          <a:solidFill>
                            <a:srgbClr val="000000"/>
                          </a:solidFill>
                          <a:effectLst/>
                          <a:latin typeface="Calibri"/>
                        </a:rPr>
                        <a:t>79</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de-DE" sz="1000" b="0" i="0" u="none" strike="noStrike" dirty="0">
                          <a:solidFill>
                            <a:srgbClr val="000000"/>
                          </a:solidFill>
                          <a:effectLst/>
                          <a:latin typeface="Calibri"/>
                        </a:rPr>
                        <a:t>15</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19%</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accent6">
                        <a:lumMod val="20000"/>
                        <a:lumOff val="80000"/>
                      </a:schemeClr>
                    </a:solidFill>
                  </a:tcPr>
                </a:tc>
                <a:tc>
                  <a:txBody>
                    <a:bodyPr/>
                    <a:lstStyle/>
                    <a:p>
                      <a:pPr algn="r" fontAlgn="b"/>
                      <a:r>
                        <a:rPr lang="de-DE" sz="1000" b="0" i="0" u="none" strike="noStrike">
                          <a:solidFill>
                            <a:srgbClr val="000000"/>
                          </a:solidFill>
                          <a:effectLst/>
                          <a:latin typeface="Calibri"/>
                        </a:rPr>
                        <a:t>59</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58</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c>
                  <a:txBody>
                    <a:bodyPr/>
                    <a:lstStyle/>
                    <a:p>
                      <a:pPr algn="r" fontAlgn="b"/>
                      <a:r>
                        <a:rPr lang="de-DE" sz="1000" b="0" i="0" u="none" strike="noStrike" dirty="0">
                          <a:solidFill>
                            <a:srgbClr val="000000"/>
                          </a:solidFill>
                          <a:effectLst/>
                          <a:latin typeface="Calibri"/>
                        </a:rPr>
                        <a:t>98%</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accent3">
                        <a:lumMod val="20000"/>
                        <a:lumOff val="80000"/>
                      </a:schemeClr>
                    </a:solidFill>
                  </a:tcPr>
                </a:tc>
                <a:tc>
                  <a:txBody>
                    <a:bodyPr/>
                    <a:lstStyle/>
                    <a:p>
                      <a:pPr algn="r" fontAlgn="b"/>
                      <a:r>
                        <a:rPr lang="de-DE" sz="1000" b="0" i="0" u="none" strike="noStrike">
                          <a:solidFill>
                            <a:srgbClr val="000000"/>
                          </a:solidFill>
                          <a:effectLst/>
                          <a:latin typeface="Calibri"/>
                        </a:rPr>
                        <a:t>55</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accent4">
                        <a:lumMod val="20000"/>
                        <a:lumOff val="80000"/>
                      </a:schemeClr>
                    </a:solidFill>
                  </a:tcPr>
                </a:tc>
                <a:tc>
                  <a:txBody>
                    <a:bodyPr/>
                    <a:lstStyle/>
                    <a:p>
                      <a:pPr algn="r" fontAlgn="b"/>
                      <a:r>
                        <a:rPr lang="de-DE" sz="1000" b="0" i="0" u="none" strike="noStrike" dirty="0">
                          <a:solidFill>
                            <a:srgbClr val="000000"/>
                          </a:solidFill>
                          <a:effectLst/>
                          <a:latin typeface="Calibri"/>
                        </a:rPr>
                        <a:t>70%</a:t>
                      </a:r>
                    </a:p>
                  </a:txBody>
                  <a:tcPr marL="8349" marR="8349" marT="8349" marB="0" anchor="b">
                    <a:lnL>
                      <a:noFill/>
                    </a:lnL>
                    <a:lnR>
                      <a:noFill/>
                    </a:lnR>
                    <a:lnT>
                      <a:noFill/>
                    </a:lnT>
                    <a:lnB w="6350" cap="flat" cmpd="sng" algn="ctr">
                      <a:solidFill>
                        <a:srgbClr val="95B3D7"/>
                      </a:solidFill>
                      <a:prstDash val="solid"/>
                      <a:round/>
                      <a:headEnd type="none" w="med" len="med"/>
                      <a:tailEnd type="none" w="med" len="med"/>
                    </a:lnB>
                    <a:solidFill>
                      <a:schemeClr val="accent4">
                        <a:lumMod val="20000"/>
                        <a:lumOff val="80000"/>
                      </a:schemeClr>
                    </a:solidFill>
                  </a:tcPr>
                </a:tc>
              </a:tr>
              <a:tr h="166982">
                <a:tc>
                  <a:txBody>
                    <a:bodyPr/>
                    <a:lstStyle/>
                    <a:p>
                      <a:pPr algn="l" fontAlgn="b"/>
                      <a:r>
                        <a:rPr lang="de-DE" sz="1000" b="1" i="0" u="none" strike="noStrike" dirty="0">
                          <a:solidFill>
                            <a:srgbClr val="000000"/>
                          </a:solidFill>
                          <a:effectLst/>
                          <a:latin typeface="Calibri"/>
                        </a:rPr>
                        <a:t>Gesamt</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bg1">
                        <a:lumMod val="95000"/>
                      </a:schemeClr>
                    </a:solidFill>
                  </a:tcPr>
                </a:tc>
                <a:tc>
                  <a:txBody>
                    <a:bodyPr/>
                    <a:lstStyle/>
                    <a:p>
                      <a:pPr algn="r" fontAlgn="b"/>
                      <a:r>
                        <a:rPr lang="de-DE" sz="1000" b="1" i="0" u="none" strike="noStrike">
                          <a:solidFill>
                            <a:srgbClr val="000000"/>
                          </a:solidFill>
                          <a:effectLst/>
                          <a:latin typeface="Calibri"/>
                        </a:rPr>
                        <a:t>2310</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de-DE" sz="1000" b="1" i="0" u="none" strike="noStrike" dirty="0">
                          <a:solidFill>
                            <a:srgbClr val="000000"/>
                          </a:solidFill>
                          <a:effectLst/>
                          <a:latin typeface="Calibri"/>
                        </a:rPr>
                        <a:t>2,78</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tx2">
                        <a:lumMod val="20000"/>
                        <a:lumOff val="80000"/>
                      </a:schemeClr>
                    </a:solidFill>
                  </a:tcPr>
                </a:tc>
                <a:tc>
                  <a:txBody>
                    <a:bodyPr/>
                    <a:lstStyle/>
                    <a:p>
                      <a:pPr algn="r" fontAlgn="b"/>
                      <a:r>
                        <a:rPr lang="de-DE" sz="1000" b="1" i="0" u="none" strike="noStrike">
                          <a:solidFill>
                            <a:srgbClr val="000000"/>
                          </a:solidFill>
                          <a:effectLst/>
                          <a:latin typeface="Calibri"/>
                        </a:rPr>
                        <a:t>1931</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de-DE" sz="1000" b="1" i="0" u="none" strike="noStrike">
                          <a:solidFill>
                            <a:srgbClr val="000000"/>
                          </a:solidFill>
                          <a:effectLst/>
                          <a:latin typeface="Calibri"/>
                        </a:rPr>
                        <a:t>246</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de-DE" sz="1000" b="1" i="0" u="none" strike="noStrike" dirty="0">
                          <a:solidFill>
                            <a:srgbClr val="000000"/>
                          </a:solidFill>
                          <a:effectLst/>
                          <a:latin typeface="Calibri"/>
                        </a:rPr>
                        <a:t>13%</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de-DE" sz="1000" b="1" i="0" u="none" strike="noStrike">
                          <a:solidFill>
                            <a:srgbClr val="000000"/>
                          </a:solidFill>
                          <a:effectLst/>
                          <a:latin typeface="Calibri"/>
                        </a:rPr>
                        <a:t>885</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r" fontAlgn="b"/>
                      <a:r>
                        <a:rPr lang="de-DE" sz="1000" b="1" i="0" u="none" strike="noStrike">
                          <a:solidFill>
                            <a:srgbClr val="000000"/>
                          </a:solidFill>
                          <a:effectLst/>
                          <a:latin typeface="Calibri"/>
                        </a:rPr>
                        <a:t>844</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r" fontAlgn="b"/>
                      <a:r>
                        <a:rPr lang="de-DE" sz="1000" b="1" i="0" u="none" strike="noStrike" dirty="0">
                          <a:solidFill>
                            <a:srgbClr val="000000"/>
                          </a:solidFill>
                          <a:effectLst/>
                          <a:latin typeface="Calibri"/>
                        </a:rPr>
                        <a:t>95%</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accent3">
                        <a:lumMod val="20000"/>
                        <a:lumOff val="80000"/>
                      </a:schemeClr>
                    </a:solidFill>
                  </a:tcPr>
                </a:tc>
                <a:tc>
                  <a:txBody>
                    <a:bodyPr/>
                    <a:lstStyle/>
                    <a:p>
                      <a:pPr algn="r" fontAlgn="b"/>
                      <a:r>
                        <a:rPr lang="de-DE" sz="1000" b="1" i="0" u="none" strike="noStrike">
                          <a:solidFill>
                            <a:srgbClr val="000000"/>
                          </a:solidFill>
                          <a:effectLst/>
                          <a:latin typeface="Calibri"/>
                        </a:rPr>
                        <a:t>904</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de-DE" sz="1000" b="1" i="0" u="none" strike="noStrike" dirty="0">
                          <a:solidFill>
                            <a:srgbClr val="000000"/>
                          </a:solidFill>
                          <a:effectLst/>
                          <a:latin typeface="Calibri"/>
                        </a:rPr>
                        <a:t>39%</a:t>
                      </a:r>
                    </a:p>
                  </a:txBody>
                  <a:tcPr marL="8349" marR="8349" marT="8349" marB="0" anchor="b">
                    <a:lnL>
                      <a:noFill/>
                    </a:lnL>
                    <a:lnR>
                      <a:noFill/>
                    </a:lnR>
                    <a:lnT w="6350" cap="flat" cmpd="sng" algn="ctr">
                      <a:solidFill>
                        <a:srgbClr val="95B3D7"/>
                      </a:solidFill>
                      <a:prstDash val="solid"/>
                      <a:round/>
                      <a:headEnd type="none" w="med" len="med"/>
                      <a:tailEnd type="none" w="med" len="med"/>
                    </a:lnT>
                    <a:lnB>
                      <a:noFill/>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37545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8018" y="354142"/>
            <a:ext cx="8092592" cy="338554"/>
          </a:xfrm>
        </p:spPr>
        <p:txBody>
          <a:bodyPr/>
          <a:lstStyle/>
          <a:p>
            <a:r>
              <a:rPr lang="de-DE" dirty="0" smtClean="0">
                <a:solidFill>
                  <a:schemeClr val="tx1"/>
                </a:solidFill>
              </a:rPr>
              <a:t>Vergleich KW25/KW24 pro Bundesland (</a:t>
            </a:r>
            <a:r>
              <a:rPr lang="de-DE" i="1" dirty="0" smtClean="0">
                <a:solidFill>
                  <a:schemeClr val="tx1"/>
                </a:solidFill>
              </a:rPr>
              <a:t>Stand 23.06.2020</a:t>
            </a:r>
            <a:r>
              <a:rPr lang="de-DE" dirty="0" smtClean="0">
                <a:solidFill>
                  <a:schemeClr val="tx1"/>
                </a:solidFill>
              </a:rPr>
              <a:t>)</a:t>
            </a:r>
            <a:endParaRPr lang="de-DE" dirty="0">
              <a:solidFill>
                <a:schemeClr val="tx1"/>
              </a:solidFill>
            </a:endParaRPr>
          </a:p>
        </p:txBody>
      </p:sp>
      <p:sp>
        <p:nvSpPr>
          <p:cNvPr id="4" name="Datumsplatzhalter 3"/>
          <p:cNvSpPr>
            <a:spLocks noGrp="1"/>
          </p:cNvSpPr>
          <p:nvPr>
            <p:ph type="dt" sz="half" idx="14"/>
          </p:nvPr>
        </p:nvSpPr>
        <p:spPr/>
        <p:txBody>
          <a:bodyPr/>
          <a:lstStyle/>
          <a:p>
            <a:r>
              <a:rPr lang="de-DE" dirty="0" smtClean="0"/>
              <a:t>24.06.2020</a:t>
            </a:r>
            <a:endParaRPr lang="de-DE" dirty="0"/>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816266159"/>
              </p:ext>
            </p:extLst>
          </p:nvPr>
        </p:nvGraphicFramePr>
        <p:xfrm>
          <a:off x="438149" y="1019169"/>
          <a:ext cx="8111642" cy="5069049"/>
        </p:xfrm>
        <a:graphic>
          <a:graphicData uri="http://schemas.openxmlformats.org/drawingml/2006/table">
            <a:tbl>
              <a:tblPr bandRow="1"/>
              <a:tblGrid>
                <a:gridCol w="2390776"/>
                <a:gridCol w="856184"/>
                <a:gridCol w="942506"/>
                <a:gridCol w="941684"/>
                <a:gridCol w="937572"/>
                <a:gridCol w="1021460"/>
                <a:gridCol w="1021460"/>
              </a:tblGrid>
              <a:tr h="264045">
                <a:tc rowSpan="2">
                  <a:txBody>
                    <a:bodyPr/>
                    <a:lstStyle/>
                    <a:p>
                      <a:pPr>
                        <a:spcAft>
                          <a:spcPts val="0"/>
                        </a:spcAft>
                      </a:pPr>
                      <a:r>
                        <a:rPr lang="de-DE" sz="1600" b="1" dirty="0">
                          <a:solidFill>
                            <a:srgbClr val="FFFFFF"/>
                          </a:solidFill>
                          <a:effectLst/>
                          <a:latin typeface="Calibri"/>
                          <a:ea typeface="Cambria"/>
                          <a:cs typeface="Arial"/>
                        </a:rPr>
                        <a:t>Bundesland</a:t>
                      </a:r>
                      <a:endParaRPr lang="de-DE" sz="1600" dirty="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gridSpan="2">
                  <a:txBody>
                    <a:bodyPr/>
                    <a:lstStyle/>
                    <a:p>
                      <a:pPr algn="ctr">
                        <a:spcAft>
                          <a:spcPts val="0"/>
                        </a:spcAft>
                      </a:pPr>
                      <a:r>
                        <a:rPr lang="de-DE" sz="1600" b="1">
                          <a:solidFill>
                            <a:srgbClr val="FFFFFF"/>
                          </a:solidFill>
                          <a:effectLst/>
                          <a:latin typeface="Calibri"/>
                          <a:ea typeface="Cambria"/>
                          <a:cs typeface="Arial"/>
                        </a:rPr>
                        <a:t>Meldewoche 24</a:t>
                      </a:r>
                      <a:endParaRPr lang="de-DE" sz="1600">
                        <a:effectLst/>
                        <a:latin typeface="Calibri"/>
                        <a:ea typeface="Cambria"/>
                        <a:cs typeface="Arial"/>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de-DE"/>
                    </a:p>
                  </a:txBody>
                  <a:tcPr/>
                </a:tc>
                <a:tc gridSpan="2">
                  <a:txBody>
                    <a:bodyPr/>
                    <a:lstStyle/>
                    <a:p>
                      <a:pPr algn="ctr">
                        <a:spcAft>
                          <a:spcPts val="0"/>
                        </a:spcAft>
                      </a:pPr>
                      <a:r>
                        <a:rPr lang="de-DE" sz="1600" b="1">
                          <a:solidFill>
                            <a:srgbClr val="FFFFFF"/>
                          </a:solidFill>
                          <a:effectLst/>
                          <a:latin typeface="Calibri"/>
                          <a:ea typeface="Cambria"/>
                          <a:cs typeface="Arial"/>
                        </a:rPr>
                        <a:t>Meldewoche 25</a:t>
                      </a:r>
                      <a:endParaRPr lang="de-DE" sz="1600">
                        <a:effectLst/>
                        <a:latin typeface="Calibri"/>
                        <a:ea typeface="Cambria"/>
                        <a:cs typeface="Arial"/>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de-DE"/>
                    </a:p>
                  </a:txBody>
                  <a:tcPr/>
                </a:tc>
                <a:tc gridSpan="2">
                  <a:txBody>
                    <a:bodyPr/>
                    <a:lstStyle/>
                    <a:p>
                      <a:pPr algn="ctr">
                        <a:spcAft>
                          <a:spcPts val="0"/>
                        </a:spcAft>
                      </a:pPr>
                      <a:r>
                        <a:rPr lang="de-DE" sz="1600" b="1">
                          <a:solidFill>
                            <a:srgbClr val="FFFFFF"/>
                          </a:solidFill>
                          <a:effectLst/>
                          <a:latin typeface="Calibri"/>
                          <a:ea typeface="Cambria"/>
                          <a:cs typeface="Arial"/>
                        </a:rPr>
                        <a:t>Änderung im Vergleich</a:t>
                      </a:r>
                      <a:endParaRPr lang="de-DE" sz="1600">
                        <a:effectLst/>
                        <a:latin typeface="Calibri"/>
                        <a:ea typeface="Cambria"/>
                        <a:cs typeface="Arial"/>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de-DE"/>
                    </a:p>
                  </a:txBody>
                  <a:tcPr/>
                </a:tc>
              </a:tr>
              <a:tr h="436089">
                <a:tc vMerge="1">
                  <a:txBody>
                    <a:bodyPr/>
                    <a:lstStyle/>
                    <a:p>
                      <a:endParaRPr lang="de-DE"/>
                    </a:p>
                  </a:txBody>
                  <a:tcPr/>
                </a:tc>
                <a:tc>
                  <a:txBody>
                    <a:bodyPr/>
                    <a:lstStyle/>
                    <a:p>
                      <a:pPr algn="r">
                        <a:spcAft>
                          <a:spcPts val="0"/>
                        </a:spcAft>
                      </a:pPr>
                      <a:r>
                        <a:rPr lang="de-DE" sz="1600" b="1">
                          <a:solidFill>
                            <a:srgbClr val="FFFFFF"/>
                          </a:solidFill>
                          <a:effectLst/>
                          <a:latin typeface="Calibri"/>
                          <a:ea typeface="Cambria"/>
                          <a:cs typeface="Arial"/>
                        </a:rPr>
                        <a:t>Anzahl</a:t>
                      </a:r>
                      <a:endParaRPr lang="de-DE" sz="1600">
                        <a:effectLst/>
                        <a:latin typeface="Calibri"/>
                        <a:ea typeface="Cambria"/>
                        <a:cs typeface="Arial"/>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spcAft>
                          <a:spcPts val="0"/>
                        </a:spcAft>
                      </a:pPr>
                      <a:r>
                        <a:rPr lang="de-DE" sz="1600" b="1">
                          <a:solidFill>
                            <a:srgbClr val="FFFFFF"/>
                          </a:solidFill>
                          <a:effectLst/>
                          <a:latin typeface="Calibri"/>
                          <a:ea typeface="Cambria"/>
                          <a:cs typeface="Arial"/>
                        </a:rPr>
                        <a:t>Inzidenz</a:t>
                      </a:r>
                      <a:endParaRPr lang="de-DE" sz="1600">
                        <a:effectLst/>
                        <a:latin typeface="Calibri"/>
                        <a:ea typeface="Cambria"/>
                        <a:cs typeface="Arial"/>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spcAft>
                          <a:spcPts val="0"/>
                        </a:spcAft>
                      </a:pPr>
                      <a:r>
                        <a:rPr lang="de-DE" sz="1600" b="1">
                          <a:solidFill>
                            <a:srgbClr val="FFFFFF"/>
                          </a:solidFill>
                          <a:effectLst/>
                          <a:latin typeface="Calibri"/>
                          <a:ea typeface="Cambria"/>
                          <a:cs typeface="Arial"/>
                        </a:rPr>
                        <a:t>Anzahl</a:t>
                      </a:r>
                      <a:endParaRPr lang="de-DE" sz="1600">
                        <a:effectLst/>
                        <a:latin typeface="Calibri"/>
                        <a:ea typeface="Cambria"/>
                        <a:cs typeface="Arial"/>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spcAft>
                          <a:spcPts val="0"/>
                        </a:spcAft>
                      </a:pPr>
                      <a:r>
                        <a:rPr lang="de-DE" sz="1600" b="1">
                          <a:solidFill>
                            <a:srgbClr val="FFFFFF"/>
                          </a:solidFill>
                          <a:effectLst/>
                          <a:latin typeface="Calibri"/>
                          <a:ea typeface="Cambria"/>
                          <a:cs typeface="Arial"/>
                        </a:rPr>
                        <a:t>Inzidenz</a:t>
                      </a:r>
                      <a:endParaRPr lang="de-DE" sz="1600">
                        <a:effectLst/>
                        <a:latin typeface="Calibri"/>
                        <a:ea typeface="Cambria"/>
                        <a:cs typeface="Arial"/>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spcAft>
                          <a:spcPts val="0"/>
                        </a:spcAft>
                      </a:pPr>
                      <a:r>
                        <a:rPr lang="de-DE" sz="1600" b="1">
                          <a:solidFill>
                            <a:srgbClr val="FFFFFF"/>
                          </a:solidFill>
                          <a:effectLst/>
                          <a:latin typeface="Calibri"/>
                          <a:ea typeface="Cambria"/>
                          <a:cs typeface="Arial"/>
                        </a:rPr>
                        <a:t>Anzahl</a:t>
                      </a:r>
                      <a:endParaRPr lang="de-DE" sz="1600">
                        <a:effectLst/>
                        <a:latin typeface="Calibri"/>
                        <a:ea typeface="Cambria"/>
                        <a:cs typeface="Arial"/>
                      </a:endParaRPr>
                    </a:p>
                  </a:txBody>
                  <a:tcPr marL="68580" marR="6858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spcAft>
                          <a:spcPts val="0"/>
                        </a:spcAft>
                      </a:pPr>
                      <a:r>
                        <a:rPr lang="de-DE" sz="1600" b="1">
                          <a:solidFill>
                            <a:srgbClr val="FFFFFF"/>
                          </a:solidFill>
                          <a:effectLst/>
                          <a:latin typeface="Calibri"/>
                          <a:ea typeface="Cambria"/>
                          <a:cs typeface="Arial"/>
                        </a:rPr>
                        <a:t>Anteil</a:t>
                      </a:r>
                      <a:endParaRPr lang="de-DE" sz="1600">
                        <a:effectLst/>
                        <a:latin typeface="Calibri"/>
                        <a:ea typeface="Cambria"/>
                        <a:cs typeface="Arial"/>
                      </a:endParaRPr>
                    </a:p>
                  </a:txBody>
                  <a:tcPr marL="68580" marR="6858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242885">
                <a:tc>
                  <a:txBody>
                    <a:bodyPr/>
                    <a:lstStyle/>
                    <a:p>
                      <a:pPr>
                        <a:spcAft>
                          <a:spcPts val="0"/>
                        </a:spcAft>
                      </a:pPr>
                      <a:r>
                        <a:rPr lang="de-DE" sz="1600">
                          <a:solidFill>
                            <a:srgbClr val="000000"/>
                          </a:solidFill>
                          <a:effectLst/>
                          <a:latin typeface="Calibri"/>
                          <a:ea typeface="Cambria"/>
                          <a:cs typeface="Arial"/>
                        </a:rPr>
                        <a:t>Baden-Württemberg</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164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1,5</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178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9%</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42885">
                <a:tc>
                  <a:txBody>
                    <a:bodyPr/>
                    <a:lstStyle/>
                    <a:p>
                      <a:pPr>
                        <a:spcAft>
                          <a:spcPts val="0"/>
                        </a:spcAft>
                      </a:pPr>
                      <a:r>
                        <a:rPr lang="de-DE" sz="1600">
                          <a:solidFill>
                            <a:srgbClr val="000000"/>
                          </a:solidFill>
                          <a:effectLst/>
                          <a:latin typeface="Calibri"/>
                          <a:ea typeface="Cambria"/>
                          <a:cs typeface="Arial"/>
                        </a:rPr>
                        <a:t>Bayern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260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248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-12</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-5%</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42885">
                <a:tc>
                  <a:txBody>
                    <a:bodyPr/>
                    <a:lstStyle/>
                    <a:p>
                      <a:pPr>
                        <a:spcAft>
                          <a:spcPts val="0"/>
                        </a:spcAft>
                      </a:pPr>
                      <a:r>
                        <a:rPr lang="de-DE" sz="1600">
                          <a:solidFill>
                            <a:srgbClr val="000000"/>
                          </a:solidFill>
                          <a:effectLst/>
                          <a:latin typeface="Calibri"/>
                          <a:ea typeface="Cambria"/>
                          <a:cs typeface="Arial"/>
                        </a:rPr>
                        <a:t>Berlin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334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8,9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508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13,6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174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52%</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42885">
                <a:tc>
                  <a:txBody>
                    <a:bodyPr/>
                    <a:lstStyle/>
                    <a:p>
                      <a:pPr>
                        <a:spcAft>
                          <a:spcPts val="0"/>
                        </a:spcAft>
                      </a:pPr>
                      <a:r>
                        <a:rPr lang="de-DE" sz="1600">
                          <a:solidFill>
                            <a:srgbClr val="000000"/>
                          </a:solidFill>
                          <a:effectLst/>
                          <a:latin typeface="Calibri"/>
                          <a:ea typeface="Cambria"/>
                          <a:cs typeface="Arial"/>
                        </a:rPr>
                        <a:t>Brandenburg</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40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66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65%</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42885">
                <a:tc>
                  <a:txBody>
                    <a:bodyPr/>
                    <a:lstStyle/>
                    <a:p>
                      <a:pPr>
                        <a:spcAft>
                          <a:spcPts val="0"/>
                        </a:spcAft>
                      </a:pPr>
                      <a:r>
                        <a:rPr lang="de-DE" sz="1600">
                          <a:solidFill>
                            <a:srgbClr val="000000"/>
                          </a:solidFill>
                          <a:effectLst/>
                          <a:latin typeface="Calibri"/>
                          <a:ea typeface="Cambria"/>
                          <a:cs typeface="Arial"/>
                        </a:rPr>
                        <a:t>Bremen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60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8,8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56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8,2</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-7%</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42885">
                <a:tc>
                  <a:txBody>
                    <a:bodyPr/>
                    <a:lstStyle/>
                    <a:p>
                      <a:pPr>
                        <a:spcAft>
                          <a:spcPts val="0"/>
                        </a:spcAft>
                      </a:pPr>
                      <a:r>
                        <a:rPr lang="de-DE" sz="1600">
                          <a:solidFill>
                            <a:srgbClr val="000000"/>
                          </a:solidFill>
                          <a:effectLst/>
                          <a:latin typeface="Calibri"/>
                          <a:ea typeface="Cambria"/>
                          <a:cs typeface="Arial"/>
                        </a:rPr>
                        <a:t>Hamburg</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25</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25</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0%</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42885">
                <a:tc>
                  <a:txBody>
                    <a:bodyPr/>
                    <a:lstStyle/>
                    <a:p>
                      <a:pPr>
                        <a:spcAft>
                          <a:spcPts val="0"/>
                        </a:spcAft>
                      </a:pPr>
                      <a:r>
                        <a:rPr lang="de-DE" sz="1600">
                          <a:solidFill>
                            <a:srgbClr val="000000"/>
                          </a:solidFill>
                          <a:effectLst/>
                          <a:latin typeface="Calibri"/>
                          <a:ea typeface="Cambria"/>
                          <a:cs typeface="Arial"/>
                        </a:rPr>
                        <a:t>Hessen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148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2,4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243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3,9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95</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64%</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42885">
                <a:tc>
                  <a:txBody>
                    <a:bodyPr/>
                    <a:lstStyle/>
                    <a:p>
                      <a:pPr>
                        <a:spcAft>
                          <a:spcPts val="0"/>
                        </a:spcAft>
                      </a:pPr>
                      <a:r>
                        <a:rPr lang="de-DE" sz="1600" dirty="0">
                          <a:solidFill>
                            <a:srgbClr val="000000"/>
                          </a:solidFill>
                          <a:effectLst/>
                          <a:latin typeface="Calibri"/>
                          <a:ea typeface="Cambria"/>
                          <a:cs typeface="Arial"/>
                        </a:rPr>
                        <a:t>Mecklenburg-Vorpommern</a:t>
                      </a:r>
                      <a:endParaRPr lang="de-DE" sz="1600" dirty="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0,6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0,6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0%</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42885">
                <a:tc>
                  <a:txBody>
                    <a:bodyPr/>
                    <a:lstStyle/>
                    <a:p>
                      <a:pPr>
                        <a:spcAft>
                          <a:spcPts val="0"/>
                        </a:spcAft>
                      </a:pPr>
                      <a:r>
                        <a:rPr lang="de-DE" sz="1600">
                          <a:solidFill>
                            <a:srgbClr val="000000"/>
                          </a:solidFill>
                          <a:effectLst/>
                          <a:latin typeface="Calibri"/>
                          <a:ea typeface="Cambria"/>
                          <a:cs typeface="Arial"/>
                        </a:rPr>
                        <a:t>Niedersachsen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364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4,6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367</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4,6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42885">
                <a:tc>
                  <a:txBody>
                    <a:bodyPr/>
                    <a:lstStyle/>
                    <a:p>
                      <a:pPr>
                        <a:spcAft>
                          <a:spcPts val="0"/>
                        </a:spcAft>
                      </a:pPr>
                      <a:r>
                        <a:rPr lang="de-DE" sz="1600">
                          <a:solidFill>
                            <a:srgbClr val="000000"/>
                          </a:solidFill>
                          <a:effectLst/>
                          <a:latin typeface="Calibri"/>
                          <a:ea typeface="Cambria"/>
                          <a:cs typeface="Arial"/>
                        </a:rPr>
                        <a:t>Nordrhein-Westfalen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690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3,8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1.950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10,9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dirty="0" smtClean="0">
                          <a:solidFill>
                            <a:srgbClr val="000000"/>
                          </a:solidFill>
                          <a:effectLst/>
                          <a:latin typeface="Calibri"/>
                          <a:ea typeface="Cambria"/>
                          <a:cs typeface="Calibri"/>
                        </a:rPr>
                        <a:t>1.260</a:t>
                      </a:r>
                      <a:endParaRPr lang="de-DE" sz="1600" dirty="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183%</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42885">
                <a:tc>
                  <a:txBody>
                    <a:bodyPr/>
                    <a:lstStyle/>
                    <a:p>
                      <a:pPr>
                        <a:spcAft>
                          <a:spcPts val="0"/>
                        </a:spcAft>
                      </a:pPr>
                      <a:r>
                        <a:rPr lang="de-DE" sz="1600">
                          <a:solidFill>
                            <a:srgbClr val="000000"/>
                          </a:solidFill>
                          <a:effectLst/>
                          <a:latin typeface="Calibri"/>
                          <a:ea typeface="Cambria"/>
                          <a:cs typeface="Arial"/>
                        </a:rPr>
                        <a:t>Rheinland-Pfalz</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54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72</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33%</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42885">
                <a:tc>
                  <a:txBody>
                    <a:bodyPr/>
                    <a:lstStyle/>
                    <a:p>
                      <a:pPr>
                        <a:spcAft>
                          <a:spcPts val="0"/>
                        </a:spcAft>
                      </a:pPr>
                      <a:r>
                        <a:rPr lang="de-DE" sz="1600">
                          <a:solidFill>
                            <a:srgbClr val="000000"/>
                          </a:solidFill>
                          <a:effectLst/>
                          <a:latin typeface="Calibri"/>
                          <a:ea typeface="Cambria"/>
                          <a:cs typeface="Arial"/>
                        </a:rPr>
                        <a:t>Saarland</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-13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-57%</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42885">
                <a:tc>
                  <a:txBody>
                    <a:bodyPr/>
                    <a:lstStyle/>
                    <a:p>
                      <a:pPr>
                        <a:spcAft>
                          <a:spcPts val="0"/>
                        </a:spcAft>
                      </a:pPr>
                      <a:r>
                        <a:rPr lang="de-DE" sz="1600">
                          <a:solidFill>
                            <a:srgbClr val="000000"/>
                          </a:solidFill>
                          <a:effectLst/>
                          <a:latin typeface="Calibri"/>
                          <a:ea typeface="Cambria"/>
                          <a:cs typeface="Arial"/>
                        </a:rPr>
                        <a:t>Sachsen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0,5</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60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1,5</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41</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216%</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42885">
                <a:tc>
                  <a:txBody>
                    <a:bodyPr/>
                    <a:lstStyle/>
                    <a:p>
                      <a:pPr>
                        <a:spcAft>
                          <a:spcPts val="0"/>
                        </a:spcAft>
                      </a:pPr>
                      <a:r>
                        <a:rPr lang="de-DE" sz="1600">
                          <a:solidFill>
                            <a:srgbClr val="000000"/>
                          </a:solidFill>
                          <a:effectLst/>
                          <a:latin typeface="Calibri"/>
                          <a:ea typeface="Cambria"/>
                          <a:cs typeface="Arial"/>
                        </a:rPr>
                        <a:t>Sachsen-Anhalt</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50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79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3,6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58%</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42885">
                <a:tc>
                  <a:txBody>
                    <a:bodyPr/>
                    <a:lstStyle/>
                    <a:p>
                      <a:pPr>
                        <a:spcAft>
                          <a:spcPts val="0"/>
                        </a:spcAft>
                      </a:pPr>
                      <a:r>
                        <a:rPr lang="de-DE" sz="1600">
                          <a:solidFill>
                            <a:srgbClr val="000000"/>
                          </a:solidFill>
                          <a:effectLst/>
                          <a:latin typeface="Calibri"/>
                          <a:ea typeface="Cambria"/>
                          <a:cs typeface="Arial"/>
                        </a:rPr>
                        <a:t>Schleswig-Holstein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0,3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17</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0,6</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a:solidFill>
                            <a:srgbClr val="000000"/>
                          </a:solidFill>
                          <a:effectLst/>
                          <a:latin typeface="Calibri"/>
                          <a:ea typeface="Cambria"/>
                          <a:cs typeface="Calibri"/>
                        </a:rPr>
                        <a:t>89%</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42885">
                <a:tc>
                  <a:txBody>
                    <a:bodyPr/>
                    <a:lstStyle/>
                    <a:p>
                      <a:pPr>
                        <a:spcAft>
                          <a:spcPts val="0"/>
                        </a:spcAft>
                      </a:pPr>
                      <a:r>
                        <a:rPr lang="de-DE" sz="1600">
                          <a:solidFill>
                            <a:srgbClr val="000000"/>
                          </a:solidFill>
                          <a:effectLst/>
                          <a:latin typeface="Calibri"/>
                          <a:ea typeface="Cambria"/>
                          <a:cs typeface="Arial"/>
                        </a:rPr>
                        <a:t>Thüringen</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84</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3,9</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42</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2,0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-42</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spcAft>
                          <a:spcPts val="0"/>
                        </a:spcAft>
                      </a:pPr>
                      <a:r>
                        <a:rPr lang="de-DE" sz="1600">
                          <a:solidFill>
                            <a:srgbClr val="000000"/>
                          </a:solidFill>
                          <a:effectLst/>
                          <a:latin typeface="Calibri"/>
                          <a:ea typeface="Cambria"/>
                          <a:cs typeface="Calibri"/>
                        </a:rPr>
                        <a:t>-50%</a:t>
                      </a:r>
                      <a:endParaRPr lang="de-DE" sz="160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42885">
                <a:tc>
                  <a:txBody>
                    <a:bodyPr/>
                    <a:lstStyle/>
                    <a:p>
                      <a:pPr>
                        <a:spcAft>
                          <a:spcPts val="0"/>
                        </a:spcAft>
                      </a:pPr>
                      <a:r>
                        <a:rPr lang="de-DE" sz="1600" b="1">
                          <a:solidFill>
                            <a:srgbClr val="000000"/>
                          </a:solidFill>
                          <a:effectLst/>
                          <a:latin typeface="Calibri"/>
                          <a:ea typeface="Cambria"/>
                          <a:cs typeface="Arial"/>
                        </a:rPr>
                        <a:t>Gesamt</a:t>
                      </a:r>
                      <a:endParaRPr lang="de-DE" sz="1600">
                        <a:effectLst/>
                        <a:latin typeface="Calibri"/>
                        <a:ea typeface="Cambria"/>
                        <a:cs typeface="Arial"/>
                      </a:endParaRPr>
                    </a:p>
                  </a:txBody>
                  <a:tcPr marL="68580" marR="6858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b="1">
                          <a:solidFill>
                            <a:srgbClr val="000000"/>
                          </a:solidFill>
                          <a:effectLst/>
                          <a:latin typeface="Calibri"/>
                          <a:ea typeface="Cambria"/>
                          <a:cs typeface="Calibri"/>
                        </a:rPr>
                        <a:t>2.333</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b="1">
                          <a:solidFill>
                            <a:srgbClr val="000000"/>
                          </a:solidFill>
                          <a:effectLst/>
                          <a:latin typeface="Calibri"/>
                          <a:ea typeface="Cambria"/>
                          <a:cs typeface="Calibri"/>
                        </a:rPr>
                        <a:t>2,8</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b="1">
                          <a:solidFill>
                            <a:srgbClr val="000000"/>
                          </a:solidFill>
                          <a:effectLst/>
                          <a:latin typeface="Calibri"/>
                          <a:ea typeface="Cambria"/>
                          <a:cs typeface="Calibri"/>
                        </a:rPr>
                        <a:t>3.930</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b="1">
                          <a:solidFill>
                            <a:srgbClr val="000000"/>
                          </a:solidFill>
                          <a:effectLst/>
                          <a:latin typeface="Calibri"/>
                          <a:ea typeface="Cambria"/>
                          <a:cs typeface="Calibri"/>
                        </a:rPr>
                        <a:t>4,7</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b="1">
                          <a:solidFill>
                            <a:srgbClr val="000000"/>
                          </a:solidFill>
                          <a:effectLst/>
                          <a:latin typeface="Calibri"/>
                          <a:ea typeface="Cambria"/>
                          <a:cs typeface="Calibri"/>
                        </a:rPr>
                        <a:t>1.597</a:t>
                      </a:r>
                      <a:endParaRPr lang="de-DE" sz="1600">
                        <a:effectLst/>
                        <a:latin typeface="Calibri"/>
                        <a:ea typeface="Cambria"/>
                        <a:cs typeface="Arial"/>
                      </a:endParaRPr>
                    </a:p>
                  </a:txBody>
                  <a:tcPr marL="68580" marR="68580"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spcAft>
                          <a:spcPts val="0"/>
                        </a:spcAft>
                      </a:pPr>
                      <a:r>
                        <a:rPr lang="de-DE" sz="1600" b="1" dirty="0">
                          <a:solidFill>
                            <a:srgbClr val="000000"/>
                          </a:solidFill>
                          <a:effectLst/>
                          <a:latin typeface="Calibri"/>
                          <a:ea typeface="Cambria"/>
                          <a:cs typeface="Calibri"/>
                        </a:rPr>
                        <a:t>68%</a:t>
                      </a:r>
                      <a:endParaRPr lang="de-DE" sz="1600" dirty="0">
                        <a:effectLst/>
                        <a:latin typeface="Calibri"/>
                        <a:ea typeface="Cambria"/>
                        <a:cs typeface="Arial"/>
                      </a:endParaRPr>
                    </a:p>
                  </a:txBody>
                  <a:tcPr marL="68580" marR="68580"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331841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709114"/>
            <a:ext cx="8092593" cy="5302250"/>
          </a:xfrm>
        </p:spPr>
        <p:txBody>
          <a:bodyPr>
            <a:normAutofit/>
          </a:bodyPr>
          <a:lstStyle/>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 </a:t>
            </a:r>
            <a:endParaRPr lang="de-DE" dirty="0"/>
          </a:p>
        </p:txBody>
      </p:sp>
      <p:sp>
        <p:nvSpPr>
          <p:cNvPr id="4" name="Datumsplatzhalter 3"/>
          <p:cNvSpPr>
            <a:spLocks noGrp="1"/>
          </p:cNvSpPr>
          <p:nvPr>
            <p:ph type="dt" sz="half" idx="14"/>
          </p:nvPr>
        </p:nvSpPr>
        <p:spPr/>
        <p:txBody>
          <a:bodyPr/>
          <a:lstStyle/>
          <a:p>
            <a:r>
              <a:rPr lang="de-DE" dirty="0"/>
              <a:t>24.06.2020</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7" name="Titel 1"/>
          <p:cNvSpPr txBox="1">
            <a:spLocks/>
          </p:cNvSpPr>
          <p:nvPr/>
        </p:nvSpPr>
        <p:spPr>
          <a:xfrm>
            <a:off x="236763" y="4812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err="1" smtClean="0">
                <a:solidFill>
                  <a:schemeClr val="bg1"/>
                </a:solidFill>
              </a:rPr>
              <a:t>Nowcasting</a:t>
            </a:r>
            <a:r>
              <a:rPr lang="de-DE" sz="2000" dirty="0" smtClean="0">
                <a:solidFill>
                  <a:schemeClr val="bg1"/>
                </a:solidFill>
              </a:rPr>
              <a:t>  - Schätzung der Reproduktionszahl (R) </a:t>
            </a:r>
          </a:p>
          <a:p>
            <a:pPr>
              <a:spcBef>
                <a:spcPts val="600"/>
              </a:spcBef>
            </a:pPr>
            <a:r>
              <a:rPr lang="de-DE" sz="1600" dirty="0" smtClean="0">
                <a:solidFill>
                  <a:schemeClr val="bg1"/>
                </a:solidFill>
              </a:rPr>
              <a:t>(aus dem Bericht an die Bundesländer vom </a:t>
            </a:r>
            <a:r>
              <a:rPr lang="de-DE" sz="1600" i="1" dirty="0" smtClean="0">
                <a:solidFill>
                  <a:schemeClr val="bg1"/>
                </a:solidFill>
              </a:rPr>
              <a:t>23.06.2020</a:t>
            </a:r>
            <a:r>
              <a:rPr lang="de-DE" sz="1600" dirty="0" smtClean="0">
                <a:solidFill>
                  <a:schemeClr val="bg1"/>
                </a:solidFill>
              </a:rPr>
              <a:t>)</a:t>
            </a:r>
            <a:endParaRPr lang="de-DE" sz="1600" dirty="0">
              <a:solidFill>
                <a:schemeClr val="bg1"/>
              </a:solidFill>
            </a:endParaRPr>
          </a:p>
        </p:txBody>
      </p:sp>
      <p:pic>
        <p:nvPicPr>
          <p:cNvPr id="8" name="Picture"/>
          <p:cNvPicPr/>
          <p:nvPr/>
        </p:nvPicPr>
        <p:blipFill>
          <a:blip r:embed="rId3"/>
          <a:stretch>
            <a:fillRect/>
          </a:stretch>
        </p:blipFill>
        <p:spPr bwMode="auto">
          <a:xfrm>
            <a:off x="457199" y="1552574"/>
            <a:ext cx="7530041" cy="4333875"/>
          </a:xfrm>
          <a:prstGeom prst="rect">
            <a:avLst/>
          </a:prstGeom>
          <a:noFill/>
          <a:ln w="9525">
            <a:noFill/>
            <a:headEnd/>
            <a:tailEnd/>
          </a:ln>
        </p:spPr>
      </p:pic>
    </p:spTree>
    <p:extLst>
      <p:ext uri="{BB962C8B-B14F-4D97-AF65-F5344CB8AC3E}">
        <p14:creationId xmlns:p14="http://schemas.microsoft.com/office/powerpoint/2010/main" val="46709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a:t>24.06.2020</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sp>
        <p:nvSpPr>
          <p:cNvPr id="7" name="Titel 1"/>
          <p:cNvSpPr txBox="1">
            <a:spLocks/>
          </p:cNvSpPr>
          <p:nvPr/>
        </p:nvSpPr>
        <p:spPr>
          <a:xfrm>
            <a:off x="236762" y="502246"/>
            <a:ext cx="7816157" cy="307777"/>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7-Tages-Inzidenz nach Meldedatum bundesweit </a:t>
            </a:r>
            <a:r>
              <a:rPr lang="de-DE" sz="1400" dirty="0" smtClean="0">
                <a:solidFill>
                  <a:schemeClr val="bg1"/>
                </a:solidFill>
              </a:rPr>
              <a:t>(Datenstand </a:t>
            </a:r>
            <a:r>
              <a:rPr lang="de-DE" sz="1400" dirty="0">
                <a:solidFill>
                  <a:schemeClr val="bg1"/>
                </a:solidFill>
              </a:rPr>
              <a:t>24.06.2020 </a:t>
            </a:r>
            <a:r>
              <a:rPr lang="de-DE" sz="1400" dirty="0" smtClean="0">
                <a:solidFill>
                  <a:schemeClr val="bg1"/>
                </a:solidFill>
              </a:rPr>
              <a:t>0:00 Uhr)</a:t>
            </a:r>
            <a:endParaRPr lang="de-DE" sz="1400" dirty="0">
              <a:solidFill>
                <a:schemeClr val="bg1"/>
              </a:solidFill>
            </a:endParaRPr>
          </a:p>
        </p:txBody>
      </p:sp>
      <p:graphicFrame>
        <p:nvGraphicFramePr>
          <p:cNvPr id="8" name="Diagramm 7"/>
          <p:cNvGraphicFramePr>
            <a:graphicFrameLocks/>
          </p:cNvGraphicFramePr>
          <p:nvPr/>
        </p:nvGraphicFramePr>
        <p:xfrm>
          <a:off x="673893" y="1081088"/>
          <a:ext cx="7796213" cy="4695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77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a:t>24.06.2020</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sp>
        <p:nvSpPr>
          <p:cNvPr id="9" name="Titel 1"/>
          <p:cNvSpPr txBox="1">
            <a:spLocks/>
          </p:cNvSpPr>
          <p:nvPr/>
        </p:nvSpPr>
        <p:spPr>
          <a:xfrm>
            <a:off x="236762" y="502246"/>
            <a:ext cx="8192863" cy="307777"/>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7-Tages-Inzidenz nach Meldedatum Bundesländer </a:t>
            </a:r>
            <a:r>
              <a:rPr lang="de-DE" sz="1400" dirty="0" smtClean="0">
                <a:solidFill>
                  <a:schemeClr val="bg1"/>
                </a:solidFill>
              </a:rPr>
              <a:t>(Datenstand </a:t>
            </a:r>
            <a:r>
              <a:rPr lang="de-DE" sz="1400" dirty="0">
                <a:solidFill>
                  <a:schemeClr val="bg1"/>
                </a:solidFill>
              </a:rPr>
              <a:t>24.06.2020 </a:t>
            </a:r>
            <a:r>
              <a:rPr lang="de-DE" sz="1400" dirty="0" smtClean="0">
                <a:solidFill>
                  <a:schemeClr val="bg1"/>
                </a:solidFill>
              </a:rPr>
              <a:t>0:00 Uhr)</a:t>
            </a:r>
            <a:endParaRPr lang="de-DE" sz="1400" dirty="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88" y="1237995"/>
            <a:ext cx="8224204" cy="42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19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a:t>24.06.2020</a:t>
            </a:r>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sp>
        <p:nvSpPr>
          <p:cNvPr id="7" name="Titel 1"/>
          <p:cNvSpPr txBox="1">
            <a:spLocks/>
          </p:cNvSpPr>
          <p:nvPr/>
        </p:nvSpPr>
        <p:spPr>
          <a:xfrm>
            <a:off x="236765" y="166413"/>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Geografische Verteilung in Deutschland: 7-Tage-Inzidenz </a:t>
            </a:r>
            <a:endParaRPr lang="de-DE" sz="2000" dirty="0">
              <a:solidFill>
                <a:schemeClr val="bg1"/>
              </a:solidFill>
            </a:endParaRPr>
          </a:p>
        </p:txBody>
      </p:sp>
      <p:sp>
        <p:nvSpPr>
          <p:cNvPr id="2" name="Fußzeilenplatzhalter 1"/>
          <p:cNvSpPr>
            <a:spLocks noGrp="1"/>
          </p:cNvSpPr>
          <p:nvPr>
            <p:ph type="ftr" sz="quarter" idx="15"/>
          </p:nvPr>
        </p:nvSpPr>
        <p:spPr/>
        <p:txBody>
          <a:bodyPr/>
          <a:lstStyle/>
          <a:p>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005190962"/>
              </p:ext>
            </p:extLst>
          </p:nvPr>
        </p:nvGraphicFramePr>
        <p:xfrm>
          <a:off x="236765" y="484709"/>
          <a:ext cx="6784521" cy="1150587"/>
        </p:xfrm>
        <a:graphic>
          <a:graphicData uri="http://schemas.openxmlformats.org/drawingml/2006/table">
            <a:tbl>
              <a:tblPr bandRow="1">
                <a:tableStyleId>{5C22544A-7EE6-4342-B048-85BDC9FD1C3A}</a:tableStyleId>
              </a:tblPr>
              <a:tblGrid>
                <a:gridCol w="473528"/>
                <a:gridCol w="6310993"/>
              </a:tblGrid>
              <a:tr h="301958">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3.862</a:t>
                      </a:r>
                      <a:endParaRPr lang="de-DE" sz="1400" kern="1200" dirty="0">
                        <a:solidFill>
                          <a:schemeClr val="tx1"/>
                        </a:solidFill>
                        <a:latin typeface="+mn-lt"/>
                        <a:ea typeface="+mn-ea"/>
                        <a:cs typeface="+mn-cs"/>
                      </a:endParaRPr>
                    </a:p>
                  </a:txBody>
                  <a:tcPr marL="9525" marR="9525" marT="9525" marB="0" anchor="ctr"/>
                </a:tc>
              </a:tr>
              <a:tr h="2971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3</a:t>
                      </a:r>
                      <a:endParaRPr lang="de-DE" sz="1200" kern="1200" dirty="0">
                        <a:solidFill>
                          <a:schemeClr val="tx1"/>
                        </a:solidFill>
                        <a:latin typeface="+mn-lt"/>
                        <a:ea typeface="+mn-ea"/>
                        <a:cs typeface="+mn-cs"/>
                      </a:endParaRPr>
                    </a:p>
                  </a:txBody>
                  <a:tcPr anchor="ct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&gt;25-50</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E9EDF4"/>
                    </a:solidFill>
                  </a:tcPr>
                </a:tc>
              </a:tr>
              <a:tr h="2456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1</a:t>
                      </a:r>
                      <a:endParaRPr lang="de-DE" sz="1200" kern="1200" dirty="0">
                        <a:solidFill>
                          <a:schemeClr val="tx1"/>
                        </a:solidFill>
                        <a:latin typeface="+mn-lt"/>
                        <a:ea typeface="+mn-ea"/>
                        <a:cs typeface="+mn-cs"/>
                      </a:endParaRPr>
                    </a:p>
                  </a:txBody>
                  <a:tcPr anchor="ct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&gt;50-100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solidFill>
                      <a:srgbClr val="E9EDF4"/>
                    </a:solidFill>
                  </a:tcPr>
                </a:tc>
              </a:tr>
              <a:tr h="2033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1</a:t>
                      </a:r>
                      <a:endParaRPr lang="de-DE" sz="1200" kern="1200" dirty="0" smtClean="0">
                        <a:solidFill>
                          <a:schemeClr val="tx1"/>
                        </a:solidFill>
                        <a:latin typeface="+mn-lt"/>
                        <a:ea typeface="+mn-ea"/>
                        <a:cs typeface="+mn-cs"/>
                      </a:endParaRPr>
                    </a:p>
                  </a:txBody>
                  <a:tcPr anchor="ctr">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&gt;</a:t>
                      </a:r>
                      <a:r>
                        <a:rPr lang="de-DE" sz="1200" b="1" dirty="0" smtClean="0">
                          <a:solidFill>
                            <a:schemeClr val="tx1"/>
                          </a:solidFill>
                        </a:rPr>
                        <a:t>100-500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D0D8E8"/>
                    </a:solidFill>
                  </a:tcPr>
                </a:tc>
              </a:tr>
            </a:tbl>
          </a:graphicData>
        </a:graphic>
      </p:graphicFrame>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1635296"/>
            <a:ext cx="6819778" cy="4822654"/>
          </a:xfrm>
          <a:prstGeom prst="rect">
            <a:avLst/>
          </a:prstGeom>
        </p:spPr>
      </p:pic>
    </p:spTree>
    <p:extLst>
      <p:ext uri="{BB962C8B-B14F-4D97-AF65-F5344CB8AC3E}">
        <p14:creationId xmlns:p14="http://schemas.microsoft.com/office/powerpoint/2010/main" val="71339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a:t>24.06.2020</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8</a:t>
            </a:fld>
            <a:endParaRPr lang="de-DE" dirty="0"/>
          </a:p>
        </p:txBody>
      </p:sp>
      <p:sp>
        <p:nvSpPr>
          <p:cNvPr id="8" name="Titel 2"/>
          <p:cNvSpPr>
            <a:spLocks noGrp="1"/>
          </p:cNvSpPr>
          <p:nvPr>
            <p:ph type="title"/>
          </p:nvPr>
        </p:nvSpPr>
        <p:spPr>
          <a:xfrm>
            <a:off x="457200" y="354142"/>
            <a:ext cx="8092592" cy="338554"/>
          </a:xfrm>
        </p:spPr>
        <p:txBody>
          <a:bodyPr/>
          <a:lstStyle/>
          <a:p>
            <a:r>
              <a:rPr lang="de-DE" dirty="0" smtClean="0">
                <a:solidFill>
                  <a:schemeClr val="tx1"/>
                </a:solidFill>
              </a:rPr>
              <a:t>Wochenvergleich Aktuelle/Vorwoche </a:t>
            </a:r>
            <a:r>
              <a:rPr lang="de-DE" b="0" i="1" dirty="0">
                <a:solidFill>
                  <a:schemeClr val="tx1"/>
                </a:solidFill>
              </a:rPr>
              <a:t>(</a:t>
            </a:r>
            <a:r>
              <a:rPr lang="de-DE" b="0" i="1" dirty="0" smtClean="0">
                <a:solidFill>
                  <a:schemeClr val="tx1"/>
                </a:solidFill>
              </a:rPr>
              <a:t>Stand</a:t>
            </a:r>
            <a:r>
              <a:rPr lang="de-DE" dirty="0" smtClean="0">
                <a:solidFill>
                  <a:schemeClr val="tx1"/>
                </a:solidFill>
              </a:rPr>
              <a:t> </a:t>
            </a:r>
            <a:r>
              <a:rPr lang="de-DE" b="0" i="1" dirty="0" smtClean="0">
                <a:solidFill>
                  <a:schemeClr val="tx1"/>
                </a:solidFill>
              </a:rPr>
              <a:t>23.06.2020)</a:t>
            </a:r>
            <a:endParaRPr lang="de-DE" b="0" i="1" dirty="0">
              <a:solidFill>
                <a:schemeClr val="tx1"/>
              </a:solidFill>
            </a:endParaRPr>
          </a:p>
        </p:txBody>
      </p:sp>
      <p:pic>
        <p:nvPicPr>
          <p:cNvPr id="2050" name="Picture 2" descr="\\rki.local\daten\Wissdaten\RKI_nCoV-Lage\3.Kommunikation\3.7.Lageberichte\2020-06-23\Karten\A-Wochenverglei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963905"/>
            <a:ext cx="8001000" cy="565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6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a:t>24.06.2020</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9</a:t>
            </a:fld>
            <a:endParaRPr lang="de-DE" dirty="0"/>
          </a:p>
        </p:txBody>
      </p:sp>
      <p:sp>
        <p:nvSpPr>
          <p:cNvPr id="7" name="Titel 1"/>
          <p:cNvSpPr txBox="1">
            <a:spLocks/>
          </p:cNvSpPr>
          <p:nvPr/>
        </p:nvSpPr>
        <p:spPr>
          <a:xfrm>
            <a:off x="133042" y="100062"/>
            <a:ext cx="674400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Landkreise mit 7-Tage-Inzidenzen </a:t>
            </a:r>
            <a:r>
              <a:rPr lang="de-DE" sz="2000" dirty="0" smtClean="0">
                <a:solidFill>
                  <a:schemeClr val="bg1"/>
                </a:solidFill>
              </a:rPr>
              <a:t>mit</a:t>
            </a:r>
            <a:br>
              <a:rPr lang="de-DE" sz="2000" dirty="0" smtClean="0">
                <a:solidFill>
                  <a:schemeClr val="bg1"/>
                </a:solidFill>
              </a:rPr>
            </a:br>
            <a:r>
              <a:rPr lang="de-DE" sz="2000" dirty="0" smtClean="0">
                <a:solidFill>
                  <a:schemeClr val="bg1"/>
                </a:solidFill>
              </a:rPr>
              <a:t>&gt;50 bzw. &gt;35 Fälle </a:t>
            </a:r>
            <a:r>
              <a:rPr lang="de-DE" sz="2000" dirty="0">
                <a:solidFill>
                  <a:schemeClr val="bg1"/>
                </a:solidFill>
              </a:rPr>
              <a:t>pro 100.000 </a:t>
            </a:r>
            <a:r>
              <a:rPr lang="de-DE" sz="2000" dirty="0" smtClean="0">
                <a:solidFill>
                  <a:schemeClr val="bg1"/>
                </a:solidFill>
              </a:rPr>
              <a:t>Einwohner </a:t>
            </a:r>
            <a:r>
              <a:rPr lang="de-DE" sz="1400" dirty="0" smtClean="0">
                <a:solidFill>
                  <a:schemeClr val="bg1"/>
                </a:solidFill>
              </a:rPr>
              <a:t>(Stand </a:t>
            </a:r>
            <a:r>
              <a:rPr lang="de-DE" sz="1400" dirty="0">
                <a:solidFill>
                  <a:schemeClr val="bg1"/>
                </a:solidFill>
              </a:rPr>
              <a:t>24.06.2020</a:t>
            </a:r>
            <a:r>
              <a:rPr lang="de-DE" sz="1400" dirty="0" smtClean="0">
                <a:solidFill>
                  <a:schemeClr val="bg1"/>
                </a:solidFill>
              </a:rPr>
              <a:t>)</a:t>
            </a:r>
            <a:endParaRPr lang="de-DE" sz="1400" dirty="0">
              <a:solidFill>
                <a:schemeClr val="bg1"/>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42" y="715615"/>
            <a:ext cx="7392962" cy="5227985"/>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1522340279"/>
              </p:ext>
            </p:extLst>
          </p:nvPr>
        </p:nvGraphicFramePr>
        <p:xfrm>
          <a:off x="3142924" y="4031913"/>
          <a:ext cx="6001076" cy="2590800"/>
        </p:xfrm>
        <a:graphic>
          <a:graphicData uri="http://schemas.openxmlformats.org/drawingml/2006/table">
            <a:tbl>
              <a:tblPr firstRow="1" firstCol="1" bandRow="1"/>
              <a:tblGrid>
                <a:gridCol w="162560"/>
                <a:gridCol w="907495"/>
                <a:gridCol w="361224"/>
                <a:gridCol w="4569797"/>
              </a:tblGrid>
              <a:tr h="0">
                <a:tc>
                  <a:txBody>
                    <a:bodyPr/>
                    <a:lstStyle/>
                    <a:p>
                      <a:pPr>
                        <a:spcAft>
                          <a:spcPts val="0"/>
                        </a:spcAft>
                      </a:pPr>
                      <a:r>
                        <a:rPr lang="de-DE" sz="1000" b="1" dirty="0">
                          <a:effectLst/>
                          <a:latin typeface="Calibri"/>
                          <a:ea typeface="Cambria"/>
                          <a:cs typeface="Times New Roman"/>
                        </a:rPr>
                        <a:t> </a:t>
                      </a:r>
                      <a:endParaRPr lang="de-DE" sz="1100" dirty="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b="1" dirty="0">
                          <a:effectLst/>
                          <a:latin typeface="Calibri"/>
                          <a:ea typeface="Cambria"/>
                          <a:cs typeface="Times New Roman"/>
                        </a:rPr>
                        <a:t>Landkreis</a:t>
                      </a:r>
                      <a:endParaRPr lang="de-DE" sz="1100" dirty="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de-DE" sz="1000" b="1">
                          <a:effectLst/>
                          <a:latin typeface="Calibri"/>
                          <a:ea typeface="Cambria"/>
                          <a:cs typeface="Times New Roman"/>
                        </a:rPr>
                        <a:t>BL</a:t>
                      </a:r>
                      <a:endParaRPr lang="de-DE" sz="110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de-DE" sz="1000" b="1" dirty="0">
                          <a:effectLst/>
                          <a:latin typeface="Calibri"/>
                          <a:ea typeface="Cambria"/>
                          <a:cs typeface="Times New Roman"/>
                        </a:rPr>
                        <a:t>Anmerkungen</a:t>
                      </a:r>
                      <a:endParaRPr lang="de-DE" sz="1100" dirty="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spcAft>
                          <a:spcPts val="0"/>
                        </a:spcAft>
                      </a:pPr>
                      <a:r>
                        <a:rPr lang="de-DE" sz="1000">
                          <a:solidFill>
                            <a:srgbClr val="C00000"/>
                          </a:solidFill>
                          <a:effectLst/>
                          <a:latin typeface="Calibri"/>
                          <a:ea typeface="Cambria"/>
                          <a:cs typeface="Times New Roman"/>
                        </a:rPr>
                        <a:t> </a:t>
                      </a:r>
                      <a:endParaRPr lang="de-DE" sz="110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spcAft>
                          <a:spcPts val="0"/>
                        </a:spcAft>
                      </a:pPr>
                      <a:r>
                        <a:rPr lang="de-DE" sz="1000" dirty="0">
                          <a:effectLst/>
                          <a:latin typeface="Calibri"/>
                          <a:ea typeface="Cambria"/>
                          <a:cs typeface="Times New Roman"/>
                        </a:rPr>
                        <a:t>LK Gütersloh</a:t>
                      </a:r>
                      <a:endParaRPr lang="de-DE" sz="1100" dirty="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de-DE" sz="1000" dirty="0">
                          <a:effectLst/>
                          <a:latin typeface="Calibri"/>
                          <a:ea typeface="Cambria"/>
                          <a:cs typeface="Times New Roman"/>
                        </a:rPr>
                        <a:t>NW</a:t>
                      </a:r>
                      <a:endParaRPr lang="de-DE" sz="1100" dirty="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de-DE" sz="1000" dirty="0">
                          <a:effectLst/>
                          <a:latin typeface="Calibri"/>
                          <a:ea typeface="Cambria"/>
                          <a:cs typeface="Times New Roman"/>
                        </a:rPr>
                        <a:t>Ausbruch in Zusammenhang mit einem fleischverarbeitenden Betrieb, viele Fälle mit Wohnsitz in umliegenden Landkreisen. Weitere Fallfindung und Kontaktpersonennachverfolgung. Sicherheits- und Schutzpaket: Kontaktbeschränkungen. Absonderungsmaßnahmen, Reihentestungen in Einrichtungen und Betrieben, Sicherstellung der Versorgungskapazitäten. Offizielle Informationen des Landkreises: </a:t>
                      </a:r>
                      <a:r>
                        <a:rPr lang="de-DE" sz="1000" u="sng" dirty="0">
                          <a:solidFill>
                            <a:srgbClr val="0000FF"/>
                          </a:solidFill>
                          <a:effectLst/>
                          <a:latin typeface="Calibri"/>
                          <a:ea typeface="Cambria"/>
                          <a:cs typeface="Times New Roman"/>
                          <a:hlinkClick r:id="rId3"/>
                        </a:rPr>
                        <a:t>Link</a:t>
                      </a:r>
                      <a:endParaRPr lang="de-DE" sz="1100" dirty="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spcAft>
                          <a:spcPts val="0"/>
                        </a:spcAft>
                      </a:pPr>
                      <a:r>
                        <a:rPr lang="de-DE" sz="1000">
                          <a:solidFill>
                            <a:srgbClr val="C00000"/>
                          </a:solidFill>
                          <a:effectLst/>
                          <a:latin typeface="Calibri"/>
                          <a:ea typeface="Cambria"/>
                          <a:cs typeface="Times New Roman"/>
                        </a:rPr>
                        <a:t> </a:t>
                      </a:r>
                      <a:endParaRPr lang="de-DE" sz="110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spcAft>
                          <a:spcPts val="0"/>
                        </a:spcAft>
                      </a:pPr>
                      <a:r>
                        <a:rPr lang="de-DE" sz="1000">
                          <a:effectLst/>
                          <a:latin typeface="Calibri"/>
                          <a:ea typeface="Cambria"/>
                          <a:cs typeface="Times New Roman"/>
                        </a:rPr>
                        <a:t>LK Warendorf</a:t>
                      </a:r>
                      <a:endParaRPr lang="de-DE" sz="110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de-DE" sz="1000">
                          <a:effectLst/>
                          <a:latin typeface="Calibri"/>
                          <a:ea typeface="Cambria"/>
                          <a:cs typeface="Times New Roman"/>
                        </a:rPr>
                        <a:t>NW</a:t>
                      </a:r>
                      <a:endParaRPr lang="de-DE" sz="110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de-DE" sz="1000" dirty="0">
                          <a:effectLst/>
                          <a:latin typeface="Calibri"/>
                          <a:ea typeface="Cambria"/>
                          <a:cs typeface="Times New Roman"/>
                        </a:rPr>
                        <a:t>In Zusammenhang mit Ausbruchsgeschehen in Gütersloh, da Mitarbeiter der fleischverarbeitenden Firma teilweise ihren Wohnsitz im benachbarten Landkreis haben. </a:t>
                      </a:r>
                      <a:r>
                        <a:rPr lang="de-DE" sz="1000" u="sng" dirty="0">
                          <a:solidFill>
                            <a:srgbClr val="0000FF"/>
                          </a:solidFill>
                          <a:effectLst/>
                          <a:latin typeface="Calibri"/>
                          <a:ea typeface="Cambria"/>
                          <a:cs typeface="Times New Roman"/>
                          <a:hlinkClick r:id="rId4"/>
                        </a:rPr>
                        <a:t>Allgemeinverfügung</a:t>
                      </a:r>
                      <a:r>
                        <a:rPr lang="de-DE" sz="1000" dirty="0">
                          <a:effectLst/>
                          <a:latin typeface="Calibri"/>
                          <a:ea typeface="Cambria"/>
                          <a:cs typeface="Times New Roman"/>
                        </a:rPr>
                        <a:t>: Quarantäne für alle Mitarbeiter des Betriebs und Angehörige bis 03.07.2020. Offizielle Informationen des Landkreises: </a:t>
                      </a:r>
                      <a:r>
                        <a:rPr lang="de-DE" sz="1000" u="sng" dirty="0">
                          <a:solidFill>
                            <a:srgbClr val="0000FF"/>
                          </a:solidFill>
                          <a:effectLst/>
                          <a:latin typeface="Calibri"/>
                          <a:ea typeface="Cambria"/>
                          <a:cs typeface="Times New Roman"/>
                          <a:hlinkClick r:id="rId5"/>
                        </a:rPr>
                        <a:t>Link</a:t>
                      </a:r>
                      <a:endParaRPr lang="de-DE" sz="1100" dirty="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spcAft>
                          <a:spcPts val="0"/>
                        </a:spcAft>
                      </a:pPr>
                      <a:r>
                        <a:rPr lang="de-DE" sz="1000">
                          <a:solidFill>
                            <a:srgbClr val="C00000"/>
                          </a:solidFill>
                          <a:effectLst/>
                          <a:latin typeface="Calibri"/>
                          <a:ea typeface="Cambria"/>
                          <a:cs typeface="Times New Roman"/>
                        </a:rPr>
                        <a:t> </a:t>
                      </a:r>
                      <a:endParaRPr lang="de-DE" sz="110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de-DE" sz="1000">
                          <a:effectLst/>
                          <a:latin typeface="Calibri"/>
                          <a:ea typeface="Cambria"/>
                          <a:cs typeface="Times New Roman"/>
                        </a:rPr>
                        <a:t>LK Göttingen</a:t>
                      </a:r>
                      <a:endParaRPr lang="de-DE" sz="110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de-DE" sz="1000">
                          <a:effectLst/>
                          <a:latin typeface="Calibri"/>
                          <a:ea typeface="Cambria"/>
                          <a:cs typeface="Times New Roman"/>
                        </a:rPr>
                        <a:t>NI</a:t>
                      </a:r>
                      <a:endParaRPr lang="de-DE" sz="110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de-DE" sz="1000" dirty="0">
                          <a:effectLst/>
                          <a:latin typeface="Calibri"/>
                          <a:ea typeface="Cambria"/>
                          <a:cs typeface="Times New Roman"/>
                        </a:rPr>
                        <a:t>Ausbruch in einem Wohnkomplex (ca. 700 Bewohner) mit beengten Wohnverhältnissen. &gt;100 Fälle nach Reihentestungen identifiziert, Ergebnisse weiterer Testungen vom Wochenende noch ausstehend. Quarantäne für den gesamten Komplex. Versorgung der Bewohner durch Hilfsdienste sichergestellt. </a:t>
                      </a:r>
                      <a:r>
                        <a:rPr lang="de-DE" sz="1000" u="sng" dirty="0">
                          <a:solidFill>
                            <a:srgbClr val="0000FF"/>
                          </a:solidFill>
                          <a:effectLst/>
                          <a:latin typeface="Calibri"/>
                          <a:ea typeface="Cambria"/>
                          <a:cs typeface="Times New Roman"/>
                          <a:hlinkClick r:id="rId6"/>
                        </a:rPr>
                        <a:t>Allgemeinverfügung</a:t>
                      </a:r>
                      <a:r>
                        <a:rPr lang="de-DE" sz="1000" dirty="0">
                          <a:effectLst/>
                          <a:latin typeface="Calibri"/>
                          <a:ea typeface="Cambria"/>
                          <a:cs typeface="Times New Roman"/>
                        </a:rPr>
                        <a:t> zum Tragen von MNB in Schulen. Grenzwert &gt;50 Fälle/100.000 EW auf Kreisebene schon überschritten. Offizielle Informationen des Kreises: </a:t>
                      </a:r>
                      <a:r>
                        <a:rPr lang="de-DE" sz="1000" u="sng" dirty="0">
                          <a:solidFill>
                            <a:srgbClr val="0000FF"/>
                          </a:solidFill>
                          <a:effectLst/>
                          <a:latin typeface="Calibri"/>
                          <a:ea typeface="Cambria"/>
                          <a:cs typeface="Times New Roman"/>
                          <a:hlinkClick r:id="rId7"/>
                        </a:rPr>
                        <a:t>Link</a:t>
                      </a:r>
                      <a:endParaRPr lang="de-DE" sz="1100" dirty="0">
                        <a:effectLst/>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37040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2350</Words>
  <Application>Microsoft Office PowerPoint</Application>
  <PresentationFormat>Bildschirmpräsentation (4:3)</PresentationFormat>
  <Paragraphs>860</Paragraphs>
  <Slides>22</Slides>
  <Notes>16</Notes>
  <HiddenSlides>5</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Office-Design</vt:lpstr>
      <vt:lpstr>COVID-19:   Lage National, 24.06.2020  Informationen für den Krisenstab</vt:lpstr>
      <vt:lpstr>PowerPoint-Präsentation</vt:lpstr>
      <vt:lpstr>Vergleich KW25/KW24 pro Bundesland (Stand 23.06.2020)</vt:lpstr>
      <vt:lpstr>PowerPoint-Präsentation</vt:lpstr>
      <vt:lpstr>PowerPoint-Präsentation</vt:lpstr>
      <vt:lpstr>PowerPoint-Präsentation</vt:lpstr>
      <vt:lpstr>PowerPoint-Präsentation</vt:lpstr>
      <vt:lpstr>Wochenvergleich Aktuelle/Vorwoche (Stand 23.06.2020)</vt:lpstr>
      <vt:lpstr>PowerPoint-Präsentation</vt:lpstr>
      <vt:lpstr>Altersverteilung nach Meldewoche: Gesamtfälle  (Datenstand: 23.06.2020. 00:00)</vt:lpstr>
      <vt:lpstr>PowerPoint-Präsentation</vt:lpstr>
      <vt:lpstr>Übermittelte COVID-19-Fälle nach Expositionsort  (Datenstand: 23.06.2020, 0:00 Uhr)</vt:lpstr>
      <vt:lpstr>Aktuelle Ausbrüche - Tönnies</vt:lpstr>
      <vt:lpstr>Aktuelle Ausbrüche</vt:lpstr>
      <vt:lpstr>Aktuelle Ausbrüche</vt:lpstr>
      <vt:lpstr>PowerPoint-Präsentation</vt:lpstr>
      <vt:lpstr>PowerPoint-Präsentation</vt:lpstr>
      <vt:lpstr>PowerPoint-Präsentation</vt:lpstr>
      <vt:lpstr>Anzahl Labortestungen (Datenstand 16.06.2020) (aktuelle Zahlen noch nicht vorhanden)</vt:lpstr>
      <vt:lpstr>Wöchentliche Sterbefallzahlen in Deutschland (Pressemitteilung destatis 05.06.2020)</vt:lpstr>
      <vt:lpstr>Subnational level of transmission</vt:lpstr>
      <vt:lpstr>Epidemiologische Situation Bundesländer (MW 24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Sievers, Claudia</cp:lastModifiedBy>
  <cp:revision>2046</cp:revision>
  <cp:lastPrinted>2020-06-12T06:06:55Z</cp:lastPrinted>
  <dcterms:created xsi:type="dcterms:W3CDTF">2015-11-02T12:29:13Z</dcterms:created>
  <dcterms:modified xsi:type="dcterms:W3CDTF">2020-06-24T07:55:56Z</dcterms:modified>
</cp:coreProperties>
</file>