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290" r:id="rId3"/>
    <p:sldId id="291" r:id="rId4"/>
    <p:sldId id="256" r:id="rId5"/>
    <p:sldId id="259" r:id="rId6"/>
    <p:sldId id="258" r:id="rId7"/>
    <p:sldId id="294" r:id="rId8"/>
    <p:sldId id="295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72" autoAdjust="0"/>
  </p:normalViewPr>
  <p:slideViewPr>
    <p:cSldViewPr>
      <p:cViewPr varScale="1">
        <p:scale>
          <a:sx n="77" d="100"/>
          <a:sy n="77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NCP-bj\&#20854;&#20182;&#24037;&#20316;\&#26032;&#24314;%20Microsoft%20Excel%20&#24037;&#20316;&#34920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确诊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Sheet1!$A$2:$A$14</c:f>
              <c:numCache>
                <c:formatCode>yyyy/m/d;@</c:formatCode>
                <c:ptCount val="13"/>
                <c:pt idx="0">
                  <c:v>43993</c:v>
                </c:pt>
                <c:pt idx="1">
                  <c:v>43994</c:v>
                </c:pt>
                <c:pt idx="2">
                  <c:v>43995</c:v>
                </c:pt>
                <c:pt idx="3">
                  <c:v>43996</c:v>
                </c:pt>
                <c:pt idx="4">
                  <c:v>43997</c:v>
                </c:pt>
                <c:pt idx="5">
                  <c:v>43998</c:v>
                </c:pt>
                <c:pt idx="6">
                  <c:v>43999</c:v>
                </c:pt>
                <c:pt idx="7">
                  <c:v>44000</c:v>
                </c:pt>
                <c:pt idx="8">
                  <c:v>44001</c:v>
                </c:pt>
                <c:pt idx="9">
                  <c:v>44002</c:v>
                </c:pt>
                <c:pt idx="10">
                  <c:v>44003</c:v>
                </c:pt>
                <c:pt idx="11">
                  <c:v>44004</c:v>
                </c:pt>
                <c:pt idx="12">
                  <c:v>44005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6</c:v>
                </c:pt>
                <c:pt idx="2">
                  <c:v>36</c:v>
                </c:pt>
                <c:pt idx="3">
                  <c:v>36</c:v>
                </c:pt>
                <c:pt idx="4">
                  <c:v>27</c:v>
                </c:pt>
                <c:pt idx="5">
                  <c:v>31</c:v>
                </c:pt>
                <c:pt idx="6">
                  <c:v>21</c:v>
                </c:pt>
                <c:pt idx="7">
                  <c:v>25</c:v>
                </c:pt>
                <c:pt idx="8">
                  <c:v>22</c:v>
                </c:pt>
                <c:pt idx="9">
                  <c:v>22</c:v>
                </c:pt>
                <c:pt idx="10">
                  <c:v>9</c:v>
                </c:pt>
                <c:pt idx="11">
                  <c:v>13</c:v>
                </c:pt>
                <c:pt idx="1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F0-4DE7-BAF0-F4F7E3B19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"/>
        <c:axId val="124489728"/>
        <c:axId val="124492032"/>
      </c:barChart>
      <c:dateAx>
        <c:axId val="124489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reported date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m/d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4492032"/>
        <c:crosses val="autoZero"/>
        <c:auto val="1"/>
        <c:lblOffset val="100"/>
        <c:baseTimeUnit val="days"/>
      </c:dateAx>
      <c:valAx>
        <c:axId val="12449203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case number</a:t>
                </a:r>
                <a:endParaRPr lang="zh-CN" alt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24489728"/>
        <c:crossesAt val="43993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Trend: Anzahl</a:t>
            </a:r>
            <a:r>
              <a:rPr lang="de-DE" baseline="0" dirty="0" smtClean="0"/>
              <a:t> </a:t>
            </a:r>
            <a:r>
              <a:rPr lang="de-DE" dirty="0" smtClean="0"/>
              <a:t>neue Fälle der letzten 7d im</a:t>
            </a:r>
            <a:r>
              <a:rPr lang="de-DE" baseline="0" dirty="0" smtClean="0"/>
              <a:t> Vergleich zur Anzahl neuer Fälle der Vorwoche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World_incidence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World_change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daily_7dmovingaverage_above70000</a:t>
            </a:r>
          </a:p>
          <a:p>
            <a:r>
              <a:rPr lang="de-DE" smtClean="0"/>
              <a:t>U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970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daily_7dmovingaverage_above700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39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June 23, all districts have arranged that all the staff who carry out sampling and testing should live in the designated hotels and he/she can only travel between workplace and the designated hotel during this outbreak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622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29.06.2020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050024"/>
              </p:ext>
            </p:extLst>
          </p:nvPr>
        </p:nvGraphicFramePr>
        <p:xfrm>
          <a:off x="395536" y="2204864"/>
          <a:ext cx="8208911" cy="3452244"/>
        </p:xfrm>
        <a:graphic>
          <a:graphicData uri="http://schemas.openxmlformats.org/drawingml/2006/table">
            <a:tbl>
              <a:tblPr/>
              <a:tblGrid>
                <a:gridCol w="2684224"/>
                <a:gridCol w="1165440"/>
                <a:gridCol w="1165440"/>
                <a:gridCol w="753930"/>
                <a:gridCol w="1575782"/>
                <a:gridCol w="864095"/>
              </a:tblGrid>
              <a:tr h="3670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</a:rPr>
                        <a:t>Fälle kumulativ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Neue Fälle in den </a:t>
                      </a:r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letzten </a:t>
                      </a:r>
                      <a:r>
                        <a:rPr lang="de-DE" sz="1800" b="1" i="0" u="none" strike="noStrike" dirty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7d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R (7T)</a:t>
                      </a:r>
                      <a:endParaRPr lang="de-DE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Verdopplungszeit/Halbierungszeit 7d</a:t>
                      </a:r>
                      <a:endParaRPr lang="de-DE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366092"/>
                          </a:solidFill>
                          <a:effectLst/>
                          <a:latin typeface="Calibri"/>
                        </a:rPr>
                        <a:t>Trend</a:t>
                      </a:r>
                      <a:endParaRPr lang="de-DE" sz="1800" b="1" i="0" u="none" strike="noStrike" dirty="0">
                        <a:solidFill>
                          <a:srgbClr val="36609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07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2.510.323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255.204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3670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1.313.667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246.088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528.859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118.398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627.646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50.694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-44,9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Südafrika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131.800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39.119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212.802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37.600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267.766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31.018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-4,3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Pakistan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202.955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26.338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-11,8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00B050"/>
                          </a:solidFill>
                        </a:rPr>
                        <a:t>▼</a:t>
                      </a:r>
                      <a:endParaRPr lang="de-DE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42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Bangladesch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133.978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25.203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1.225,7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 smtClean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4639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275.989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24.651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▲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3182799" y="1052735"/>
            <a:ext cx="41587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366092"/>
                </a:solidFill>
              </a:rPr>
              <a:t>9.952.507  </a:t>
            </a:r>
            <a:r>
              <a:rPr lang="en-US" sz="2400" dirty="0">
                <a:solidFill>
                  <a:srgbClr val="366092"/>
                </a:solidFill>
                <a:latin typeface="Calibri"/>
              </a:rPr>
              <a:t>Fälle</a:t>
            </a:r>
          </a:p>
          <a:p>
            <a:r>
              <a:rPr lang="en-US" sz="2400" dirty="0">
                <a:solidFill>
                  <a:srgbClr val="366092"/>
                </a:solidFill>
                <a:latin typeface="Calibri"/>
              </a:rPr>
              <a:t>    </a:t>
            </a:r>
            <a:r>
              <a:rPr lang="en-US" sz="2400" dirty="0">
                <a:solidFill>
                  <a:srgbClr val="366092"/>
                </a:solidFill>
              </a:rPr>
              <a:t>498.519 </a:t>
            </a:r>
            <a:r>
              <a:rPr lang="en-US" sz="2400" dirty="0" err="1" smtClean="0">
                <a:solidFill>
                  <a:srgbClr val="366092"/>
                </a:solidFill>
                <a:latin typeface="Calibri"/>
              </a:rPr>
              <a:t>Verstorbene</a:t>
            </a:r>
            <a:r>
              <a:rPr lang="en-US" sz="2400" dirty="0" smtClean="0">
                <a:solidFill>
                  <a:srgbClr val="366092"/>
                </a:solidFill>
                <a:latin typeface="Calibri"/>
              </a:rPr>
              <a:t> (</a:t>
            </a:r>
            <a:r>
              <a:rPr lang="en-US" sz="2400" dirty="0" smtClean="0">
                <a:solidFill>
                  <a:srgbClr val="366092"/>
                </a:solidFill>
                <a:latin typeface="Calibri"/>
              </a:rPr>
              <a:t>5,01 </a:t>
            </a:r>
            <a:r>
              <a:rPr lang="en-US" sz="2400" dirty="0" smtClean="0">
                <a:solidFill>
                  <a:srgbClr val="366092"/>
                </a:solidFill>
                <a:latin typeface="Calibri"/>
              </a:rPr>
              <a:t>%)</a:t>
            </a:r>
            <a:endParaRPr lang="en-US" sz="2400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</a:t>
            </a:r>
            <a:r>
              <a:rPr lang="de-DE" sz="1400" i="1" dirty="0">
                <a:solidFill>
                  <a:prstClr val="black"/>
                </a:solidFill>
              </a:rPr>
              <a:t>Stand </a:t>
            </a:r>
            <a:r>
              <a:rPr lang="de-DE" sz="1400" i="1" dirty="0" smtClean="0">
                <a:solidFill>
                  <a:prstClr val="black"/>
                </a:solidFill>
              </a:rPr>
              <a:t>28.06.2020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06" y="701988"/>
            <a:ext cx="8768989" cy="385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61186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25.06.2020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816850"/>
              </p:ext>
            </p:extLst>
          </p:nvPr>
        </p:nvGraphicFramePr>
        <p:xfrm>
          <a:off x="179512" y="5396999"/>
          <a:ext cx="1600200" cy="1344369"/>
        </p:xfrm>
        <a:graphic>
          <a:graphicData uri="http://schemas.openxmlformats.org/drawingml/2006/table">
            <a:tbl>
              <a:tblPr/>
              <a:tblGrid>
                <a:gridCol w="864096"/>
                <a:gridCol w="73610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Inzidenz7T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Bolivien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700842"/>
              </p:ext>
            </p:extLst>
          </p:nvPr>
        </p:nvGraphicFramePr>
        <p:xfrm>
          <a:off x="4289884" y="5404773"/>
          <a:ext cx="2082316" cy="571500"/>
        </p:xfrm>
        <a:graphic>
          <a:graphicData uri="http://schemas.openxmlformats.org/drawingml/2006/table">
            <a:tbl>
              <a:tblPr/>
              <a:tblGrid>
                <a:gridCol w="1041158"/>
                <a:gridCol w="104115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Inzidenz7T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Südafrika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de-DE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088730"/>
              </p:ext>
            </p:extLst>
          </p:nvPr>
        </p:nvGraphicFramePr>
        <p:xfrm>
          <a:off x="1979712" y="5396999"/>
          <a:ext cx="2016224" cy="762000"/>
        </p:xfrm>
        <a:graphic>
          <a:graphicData uri="http://schemas.openxmlformats.org/drawingml/2006/table">
            <a:tbl>
              <a:tblPr/>
              <a:tblGrid>
                <a:gridCol w="1008112"/>
                <a:gridCol w="10081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Inzidenz7T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Schweden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1547664" y="4750668"/>
            <a:ext cx="522007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15 </a:t>
            </a:r>
            <a:r>
              <a:rPr lang="de-DE" sz="1400" b="1" dirty="0" smtClean="0"/>
              <a:t>Länder mit der 7-Tages-Inzidenz &gt; 50 Fälle / 100.000 </a:t>
            </a:r>
            <a:r>
              <a:rPr lang="de-DE" sz="1400" b="1" dirty="0" err="1" smtClean="0"/>
              <a:t>Ew</a:t>
            </a:r>
            <a:r>
              <a:rPr lang="de-DE" sz="1400" b="1" dirty="0" smtClean="0"/>
              <a:t>.</a:t>
            </a:r>
            <a:endParaRPr lang="de-DE" sz="1400" b="1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511541"/>
              </p:ext>
            </p:extLst>
          </p:nvPr>
        </p:nvGraphicFramePr>
        <p:xfrm>
          <a:off x="6732240" y="5408062"/>
          <a:ext cx="1992560" cy="1143000"/>
        </p:xfrm>
        <a:graphic>
          <a:graphicData uri="http://schemas.openxmlformats.org/drawingml/2006/table">
            <a:tbl>
              <a:tblPr/>
              <a:tblGrid>
                <a:gridCol w="996280"/>
                <a:gridCol w="9962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Inzidenz7T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124,69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Saudi Arabien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403548" y="5058445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2411760" y="507469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7152456" y="5058445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4754978" y="507469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2651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400" dirty="0" smtClean="0">
                <a:latin typeface="Calibri"/>
              </a:rPr>
              <a:t>Veränderung der 7-Tages-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Inzidenz zur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vorherigen 7-Tages-Inzidenz,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10713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28.06.2020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5" y="1988840"/>
            <a:ext cx="8969530" cy="3754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über 70.000 neuen COVID-19 Fällen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03640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28.06.2020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191036" cy="4966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84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9512" y="332656"/>
            <a:ext cx="8856984" cy="35394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7.000 – 70.000 neuen COVID-19 Fällen in den letzten 7 Tagen</a:t>
            </a:r>
            <a:endParaRPr kumimoji="0" lang="de-DE" sz="23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268244" y="6525344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28.06.2020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51" y="908720"/>
            <a:ext cx="8235305" cy="560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6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4"/>
          <p:cNvSpPr txBox="1">
            <a:spLocks/>
          </p:cNvSpPr>
          <p:nvPr/>
        </p:nvSpPr>
        <p:spPr>
          <a:xfrm>
            <a:off x="147010" y="332656"/>
            <a:ext cx="8849980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700-7.000 neuen COVID-19 Fällen in den letzten 7 Tagen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ScalaSansPro-Bold" pitchFamily="50" charset="0"/>
              <a:ea typeface="+mj-ea"/>
              <a:cs typeface="+mj-cs"/>
            </a:endParaRPr>
          </a:p>
        </p:txBody>
      </p:sp>
      <p:cxnSp>
        <p:nvCxnSpPr>
          <p:cNvPr id="11" name="Gerade Verbindung 10"/>
          <p:cNvCxnSpPr/>
          <p:nvPr/>
        </p:nvCxnSpPr>
        <p:spPr>
          <a:xfrm>
            <a:off x="0" y="90720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2" name="Textfeld 11"/>
          <p:cNvSpPr txBox="1"/>
          <p:nvPr/>
        </p:nvSpPr>
        <p:spPr>
          <a:xfrm>
            <a:off x="5508104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28.06.2020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18" y="907200"/>
            <a:ext cx="8350746" cy="574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0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Peking-Cluster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616624"/>
          </a:xfrm>
        </p:spPr>
        <p:txBody>
          <a:bodyPr>
            <a:normAutofit/>
          </a:bodyPr>
          <a:lstStyle/>
          <a:p>
            <a:r>
              <a:rPr lang="de-DE" sz="1600" dirty="0" smtClean="0"/>
              <a:t>Frühster Symptombeginn: 04.06.2020</a:t>
            </a:r>
          </a:p>
          <a:p>
            <a:r>
              <a:rPr lang="de-DE" sz="1600" dirty="0" smtClean="0"/>
              <a:t>256 </a:t>
            </a:r>
            <a:r>
              <a:rPr lang="de-DE" sz="1600" dirty="0"/>
              <a:t>bestätigte Fälle, 22 </a:t>
            </a:r>
            <a:r>
              <a:rPr lang="de-DE" sz="1600" dirty="0" smtClean="0"/>
              <a:t>asymptomatische (zw</a:t>
            </a:r>
            <a:r>
              <a:rPr lang="de-DE" sz="1600" dirty="0"/>
              <a:t>. 11.-23.06</a:t>
            </a:r>
            <a:r>
              <a:rPr lang="de-DE" sz="1600" dirty="0" smtClean="0"/>
              <a:t>. gemeldet)</a:t>
            </a:r>
          </a:p>
          <a:p>
            <a:r>
              <a:rPr lang="de-DE" sz="1600" dirty="0" smtClean="0"/>
              <a:t>1 bis 86 Jahre alt</a:t>
            </a:r>
            <a:endParaRPr lang="de-DE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Export </a:t>
            </a:r>
            <a:r>
              <a:rPr lang="en-US" sz="1600" dirty="0"/>
              <a:t>in 5 </a:t>
            </a:r>
            <a:r>
              <a:rPr lang="en-US" sz="1600" dirty="0" err="1"/>
              <a:t>andere</a:t>
            </a:r>
            <a:r>
              <a:rPr lang="en-US" sz="1600" dirty="0"/>
              <a:t> </a:t>
            </a:r>
            <a:r>
              <a:rPr lang="en-US" sz="1600" dirty="0" err="1"/>
              <a:t>Provinzen</a:t>
            </a:r>
            <a:r>
              <a:rPr lang="en-US" sz="1600" dirty="0"/>
              <a:t> (Hebei, Liaoning, Sichuan, Zhejiang, Henan)</a:t>
            </a:r>
          </a:p>
          <a:p>
            <a:r>
              <a:rPr lang="de-DE" sz="1600" dirty="0" smtClean="0"/>
              <a:t>253 Fälle mit Link </a:t>
            </a:r>
            <a:r>
              <a:rPr lang="de-DE" sz="1600" dirty="0"/>
              <a:t>zum </a:t>
            </a:r>
            <a:r>
              <a:rPr lang="en-US" sz="1600" dirty="0" err="1"/>
              <a:t>Xinfadi</a:t>
            </a:r>
            <a:r>
              <a:rPr lang="en-US" sz="1600" dirty="0"/>
              <a:t> Wholesale </a:t>
            </a:r>
            <a:r>
              <a:rPr lang="en-US" sz="1600" dirty="0" smtClean="0"/>
              <a:t>Market</a:t>
            </a:r>
          </a:p>
          <a:p>
            <a:pPr lvl="1"/>
            <a:r>
              <a:rPr lang="en-US" sz="1200" dirty="0" smtClean="0"/>
              <a:t>9 </a:t>
            </a:r>
            <a:r>
              <a:rPr lang="en-US" sz="1200" dirty="0" err="1" smtClean="0"/>
              <a:t>Subcluster</a:t>
            </a:r>
            <a:r>
              <a:rPr lang="en-US" sz="1200" dirty="0" smtClean="0"/>
              <a:t> </a:t>
            </a:r>
            <a:r>
              <a:rPr lang="en-US" sz="1200" dirty="0" err="1" smtClean="0"/>
              <a:t>im</a:t>
            </a:r>
            <a:r>
              <a:rPr lang="en-US" sz="1200" dirty="0" smtClean="0"/>
              <a:t> </a:t>
            </a:r>
            <a:r>
              <a:rPr lang="en-US" sz="1200" dirty="0" err="1" smtClean="0"/>
              <a:t>Arbeitsumfeld</a:t>
            </a:r>
            <a:endParaRPr lang="en-US" sz="1200" dirty="0" smtClean="0"/>
          </a:p>
          <a:p>
            <a:pPr lvl="1"/>
            <a:r>
              <a:rPr lang="en-US" sz="1200" dirty="0" smtClean="0"/>
              <a:t>6 </a:t>
            </a:r>
            <a:r>
              <a:rPr lang="en-US" sz="1200" dirty="0" err="1" smtClean="0"/>
              <a:t>Subcluster</a:t>
            </a:r>
            <a:r>
              <a:rPr lang="en-US" sz="1200" dirty="0" smtClean="0"/>
              <a:t> in </a:t>
            </a:r>
            <a:r>
              <a:rPr lang="en-US" sz="1200" dirty="0" err="1" smtClean="0"/>
              <a:t>Familien</a:t>
            </a:r>
            <a:r>
              <a:rPr lang="en-US" sz="1200" dirty="0" smtClean="0"/>
              <a:t> </a:t>
            </a:r>
            <a:endParaRPr lang="en-US" sz="1200" dirty="0"/>
          </a:p>
          <a:p>
            <a:r>
              <a:rPr lang="en-US" sz="1600" dirty="0" smtClean="0"/>
              <a:t>45/517 </a:t>
            </a:r>
            <a:r>
              <a:rPr lang="en-US" sz="1600" dirty="0" err="1" smtClean="0"/>
              <a:t>Mitarbeitenden</a:t>
            </a:r>
            <a:r>
              <a:rPr lang="en-US" sz="1600" dirty="0" smtClean="0"/>
              <a:t> </a:t>
            </a:r>
            <a:r>
              <a:rPr lang="en-US" sz="1600" dirty="0" err="1" smtClean="0"/>
              <a:t>positiv</a:t>
            </a:r>
            <a:r>
              <a:rPr lang="en-US" sz="1600" dirty="0" smtClean="0"/>
              <a:t> </a:t>
            </a:r>
            <a:r>
              <a:rPr lang="en-US" sz="1600" dirty="0" err="1" smtClean="0"/>
              <a:t>getestet</a:t>
            </a:r>
            <a:endParaRPr lang="en-US" sz="1600" dirty="0" smtClean="0"/>
          </a:p>
          <a:p>
            <a:r>
              <a:rPr lang="en-US" sz="1600" dirty="0" err="1"/>
              <a:t>Umweltproben</a:t>
            </a:r>
            <a:r>
              <a:rPr lang="en-US" sz="1600" dirty="0"/>
              <a:t>: 40/5.424 </a:t>
            </a:r>
            <a:r>
              <a:rPr lang="en-US" sz="1600" dirty="0" err="1"/>
              <a:t>positiv</a:t>
            </a:r>
            <a:r>
              <a:rPr lang="en-US" sz="1600" dirty="0"/>
              <a:t> auf </a:t>
            </a:r>
            <a:r>
              <a:rPr lang="en-US" sz="1600" dirty="0" smtClean="0"/>
              <a:t>SARS-CoV-2</a:t>
            </a:r>
          </a:p>
          <a:p>
            <a:endParaRPr lang="en-US" sz="1600" dirty="0"/>
          </a:p>
          <a:p>
            <a:r>
              <a:rPr lang="en-US" sz="1600" dirty="0" smtClean="0"/>
              <a:t>Virus </a:t>
            </a:r>
            <a:r>
              <a:rPr lang="en-US" sz="1600" dirty="0" err="1" smtClean="0"/>
              <a:t>gehört</a:t>
            </a:r>
            <a:r>
              <a:rPr lang="en-US" sz="1600" dirty="0" smtClean="0"/>
              <a:t> </a:t>
            </a:r>
            <a:r>
              <a:rPr lang="en-US" sz="1600" dirty="0" err="1" smtClean="0"/>
              <a:t>zu</a:t>
            </a:r>
            <a:r>
              <a:rPr lang="en-US" sz="1600" dirty="0" smtClean="0"/>
              <a:t> Branch 1 der L-</a:t>
            </a:r>
            <a:r>
              <a:rPr lang="en-US" sz="1600" dirty="0" err="1" smtClean="0"/>
              <a:t>Linie</a:t>
            </a:r>
            <a:r>
              <a:rPr lang="en-US" sz="1600" dirty="0" smtClean="0"/>
              <a:t>, Europa-</a:t>
            </a:r>
            <a:r>
              <a:rPr lang="en-US" sz="1600" dirty="0" err="1" smtClean="0"/>
              <a:t>Typ</a:t>
            </a:r>
            <a:endParaRPr lang="en-US" sz="1600" dirty="0" smtClean="0"/>
          </a:p>
          <a:p>
            <a:pPr lvl="1"/>
            <a:r>
              <a:rPr lang="en-US" sz="1200" dirty="0" smtClean="0"/>
              <a:t>“</a:t>
            </a:r>
            <a:r>
              <a:rPr lang="en-US" sz="1200" dirty="0" err="1" smtClean="0"/>
              <a:t>älter</a:t>
            </a:r>
            <a:r>
              <a:rPr lang="en-US" sz="1200" dirty="0" smtClean="0"/>
              <a:t>” </a:t>
            </a:r>
            <a:r>
              <a:rPr lang="en-US" sz="1200" dirty="0" err="1" smtClean="0"/>
              <a:t>als</a:t>
            </a:r>
            <a:r>
              <a:rPr lang="en-US" sz="1200" dirty="0"/>
              <a:t> </a:t>
            </a:r>
            <a:r>
              <a:rPr lang="en-US" sz="1200" dirty="0" smtClean="0"/>
              <a:t>das </a:t>
            </a:r>
            <a:r>
              <a:rPr lang="en-US" sz="1200" dirty="0" err="1" smtClean="0"/>
              <a:t>gegenwärtig</a:t>
            </a:r>
            <a:r>
              <a:rPr lang="en-US" sz="1200" dirty="0" smtClean="0"/>
              <a:t> </a:t>
            </a:r>
            <a:r>
              <a:rPr lang="en-US" sz="1200" dirty="0" err="1" smtClean="0"/>
              <a:t>zirkulierende</a:t>
            </a:r>
            <a:r>
              <a:rPr lang="en-US" sz="1200" dirty="0" smtClean="0"/>
              <a:t> Virus in Europa</a:t>
            </a:r>
          </a:p>
          <a:p>
            <a:pPr lvl="1"/>
            <a:r>
              <a:rPr lang="en-US" sz="1200" dirty="0" err="1" smtClean="0"/>
              <a:t>Kein</a:t>
            </a:r>
            <a:r>
              <a:rPr lang="en-US" sz="1200" dirty="0" smtClean="0"/>
              <a:t> </a:t>
            </a:r>
            <a:r>
              <a:rPr lang="en-US" sz="1200" dirty="0" err="1" smtClean="0"/>
              <a:t>neues</a:t>
            </a:r>
            <a:r>
              <a:rPr lang="en-US" sz="1200" dirty="0" smtClean="0"/>
              <a:t> Spill-Over</a:t>
            </a:r>
          </a:p>
          <a:p>
            <a:pPr lvl="1"/>
            <a:r>
              <a:rPr lang="en-US" sz="1200" dirty="0" err="1" smtClean="0"/>
              <a:t>Nicht</a:t>
            </a:r>
            <a:r>
              <a:rPr lang="en-US" sz="1200" dirty="0" smtClean="0"/>
              <a:t> </a:t>
            </a:r>
            <a:r>
              <a:rPr lang="en-US" sz="1200" dirty="0" err="1" smtClean="0"/>
              <a:t>verlinkt</a:t>
            </a:r>
            <a:r>
              <a:rPr lang="en-US" sz="1200" dirty="0" smtClean="0"/>
              <a:t> </a:t>
            </a:r>
            <a:r>
              <a:rPr lang="en-US" sz="1200" dirty="0" err="1" smtClean="0"/>
              <a:t>mit</a:t>
            </a:r>
            <a:r>
              <a:rPr lang="en-US" sz="1200" dirty="0" smtClean="0"/>
              <a:t> </a:t>
            </a:r>
            <a:r>
              <a:rPr lang="en-US" sz="1200" dirty="0" err="1" smtClean="0"/>
              <a:t>früherem</a:t>
            </a:r>
            <a:r>
              <a:rPr lang="en-US" sz="1200" dirty="0" smtClean="0"/>
              <a:t> Virus in Peking </a:t>
            </a:r>
            <a:r>
              <a:rPr lang="en-US" sz="1200" dirty="0" err="1" smtClean="0"/>
              <a:t>oder</a:t>
            </a:r>
            <a:r>
              <a:rPr lang="en-US" sz="1200" dirty="0" smtClean="0"/>
              <a:t> Wuhan</a:t>
            </a:r>
          </a:p>
          <a:p>
            <a:endParaRPr lang="en-US" sz="1600" dirty="0"/>
          </a:p>
          <a:p>
            <a:r>
              <a:rPr lang="en-US" sz="1600" dirty="0" err="1" smtClean="0"/>
              <a:t>Markt</a:t>
            </a:r>
            <a:r>
              <a:rPr lang="en-US" sz="1600" dirty="0" smtClean="0"/>
              <a:t> </a:t>
            </a:r>
            <a:r>
              <a:rPr lang="en-US" sz="1600" dirty="0" err="1" smtClean="0"/>
              <a:t>seit</a:t>
            </a:r>
            <a:r>
              <a:rPr lang="en-US" sz="1600" dirty="0" smtClean="0"/>
              <a:t> </a:t>
            </a:r>
            <a:r>
              <a:rPr lang="en-US" sz="1600" dirty="0" err="1" smtClean="0"/>
              <a:t>dem</a:t>
            </a:r>
            <a:r>
              <a:rPr lang="en-US" sz="1600" dirty="0" smtClean="0"/>
              <a:t> 13.06. </a:t>
            </a:r>
            <a:r>
              <a:rPr lang="en-US" sz="1600" dirty="0" err="1" smtClean="0"/>
              <a:t>geschlossen</a:t>
            </a:r>
            <a:r>
              <a:rPr lang="en-US" sz="1600" dirty="0" smtClean="0"/>
              <a:t>.</a:t>
            </a:r>
          </a:p>
          <a:p>
            <a:r>
              <a:rPr lang="en-US" sz="1600" dirty="0" err="1" smtClean="0"/>
              <a:t>Alle</a:t>
            </a:r>
            <a:r>
              <a:rPr lang="en-US" sz="1600" dirty="0" smtClean="0"/>
              <a:t> </a:t>
            </a:r>
            <a:r>
              <a:rPr lang="en-US" sz="1600" dirty="0" err="1" smtClean="0"/>
              <a:t>Fälle</a:t>
            </a:r>
            <a:r>
              <a:rPr lang="en-US" sz="1600" dirty="0" smtClean="0"/>
              <a:t> </a:t>
            </a:r>
            <a:r>
              <a:rPr lang="en-US" sz="1600" dirty="0" err="1" smtClean="0"/>
              <a:t>werden</a:t>
            </a:r>
            <a:r>
              <a:rPr lang="en-US" sz="1600" dirty="0" smtClean="0"/>
              <a:t> in </a:t>
            </a:r>
            <a:r>
              <a:rPr lang="en-US" sz="1600" dirty="0" err="1" smtClean="0"/>
              <a:t>einem</a:t>
            </a:r>
            <a:r>
              <a:rPr lang="en-US" sz="1600" dirty="0" smtClean="0"/>
              <a:t> </a:t>
            </a:r>
            <a:r>
              <a:rPr lang="en-US" sz="1600" dirty="0" err="1" smtClean="0"/>
              <a:t>Krankenhaus</a:t>
            </a:r>
            <a:r>
              <a:rPr lang="en-US" sz="1600" dirty="0" smtClean="0"/>
              <a:t> </a:t>
            </a:r>
            <a:r>
              <a:rPr lang="en-US" sz="1600" dirty="0" err="1" smtClean="0"/>
              <a:t>behandelt</a:t>
            </a:r>
            <a:r>
              <a:rPr lang="en-US" sz="1600" dirty="0" smtClean="0"/>
              <a:t> + </a:t>
            </a:r>
            <a:r>
              <a:rPr lang="en-US" sz="1600" dirty="0" err="1" smtClean="0"/>
              <a:t>Quarantäne</a:t>
            </a:r>
            <a:r>
              <a:rPr lang="en-US" sz="1600" dirty="0" smtClean="0"/>
              <a:t> </a:t>
            </a:r>
            <a:r>
              <a:rPr lang="en-US" sz="1600" dirty="0" err="1" smtClean="0"/>
              <a:t>für</a:t>
            </a:r>
            <a:r>
              <a:rPr lang="en-US" sz="1600" dirty="0" smtClean="0"/>
              <a:t> </a:t>
            </a:r>
            <a:r>
              <a:rPr lang="en-US" sz="1600" dirty="0" err="1" smtClean="0"/>
              <a:t>alle</a:t>
            </a:r>
            <a:r>
              <a:rPr lang="en-US" sz="1600" dirty="0" smtClean="0"/>
              <a:t> </a:t>
            </a:r>
            <a:r>
              <a:rPr lang="en-US" sz="1600" dirty="0" err="1" smtClean="0"/>
              <a:t>Kontakte</a:t>
            </a:r>
            <a:r>
              <a:rPr lang="en-US" sz="1600" dirty="0" smtClean="0"/>
              <a:t> in </a:t>
            </a:r>
            <a:r>
              <a:rPr lang="en-US" sz="1600" dirty="0" err="1" smtClean="0"/>
              <a:t>einer</a:t>
            </a:r>
            <a:r>
              <a:rPr lang="en-US" sz="1600" dirty="0" smtClean="0"/>
              <a:t> </a:t>
            </a:r>
            <a:r>
              <a:rPr lang="en-US" sz="1600" dirty="0" err="1" smtClean="0"/>
              <a:t>gesonderten</a:t>
            </a:r>
            <a:r>
              <a:rPr lang="en-US" sz="1600" dirty="0" smtClean="0"/>
              <a:t> </a:t>
            </a:r>
            <a:r>
              <a:rPr lang="en-US" sz="1600" dirty="0" err="1" smtClean="0"/>
              <a:t>Einrichtung</a:t>
            </a:r>
            <a:endParaRPr lang="en-US" sz="1600" dirty="0" smtClean="0"/>
          </a:p>
          <a:p>
            <a:r>
              <a:rPr lang="en-US" sz="1600" dirty="0" err="1" smtClean="0"/>
              <a:t>Aktive</a:t>
            </a:r>
            <a:r>
              <a:rPr lang="en-US" sz="1600" dirty="0" smtClean="0"/>
              <a:t> </a:t>
            </a:r>
            <a:r>
              <a:rPr lang="en-US" sz="1600" dirty="0" err="1" smtClean="0"/>
              <a:t>Fallfindung</a:t>
            </a:r>
            <a:r>
              <a:rPr lang="en-US" sz="1600" dirty="0" smtClean="0"/>
              <a:t> in der </a:t>
            </a:r>
            <a:r>
              <a:rPr lang="en-US" sz="1600" dirty="0" err="1" smtClean="0"/>
              <a:t>Bevölkerung</a:t>
            </a:r>
            <a:r>
              <a:rPr lang="en-US" sz="1600" dirty="0" smtClean="0"/>
              <a:t> + </a:t>
            </a:r>
            <a:r>
              <a:rPr lang="en-US" sz="1600" dirty="0" err="1" smtClean="0"/>
              <a:t>Fieber</a:t>
            </a:r>
            <a:r>
              <a:rPr lang="en-US" sz="1600" dirty="0" smtClean="0"/>
              <a:t>-Screening in </a:t>
            </a:r>
            <a:r>
              <a:rPr lang="en-US" sz="1600" dirty="0" err="1" smtClean="0"/>
              <a:t>Krankenhäuser</a:t>
            </a:r>
            <a:endParaRPr lang="en-US" sz="1600" dirty="0" smtClean="0"/>
          </a:p>
          <a:p>
            <a:r>
              <a:rPr lang="en-US" sz="1600" dirty="0" err="1" smtClean="0"/>
              <a:t>Risikoangepasste</a:t>
            </a:r>
            <a:r>
              <a:rPr lang="en-US" sz="1600" dirty="0" smtClean="0"/>
              <a:t> </a:t>
            </a:r>
            <a:r>
              <a:rPr lang="en-US" sz="1600" dirty="0" err="1" smtClean="0"/>
              <a:t>Maßnahme</a:t>
            </a:r>
            <a:r>
              <a:rPr lang="en-US" sz="1600" dirty="0" smtClean="0"/>
              <a:t> in </a:t>
            </a:r>
            <a:r>
              <a:rPr lang="en-US" sz="1600" smtClean="0"/>
              <a:t>Wohngebiete</a:t>
            </a:r>
            <a:endParaRPr lang="en-US" sz="1600" dirty="0"/>
          </a:p>
          <a:p>
            <a:endParaRPr lang="de-DE" sz="1600" dirty="0" smtClean="0"/>
          </a:p>
          <a:p>
            <a:pPr lvl="0"/>
            <a:endParaRPr lang="de-DE" sz="1600" dirty="0"/>
          </a:p>
          <a:p>
            <a:endParaRPr lang="de-DE" sz="1600" dirty="0" smtClean="0"/>
          </a:p>
          <a:p>
            <a:endParaRPr lang="de-DE" sz="1600" dirty="0" smtClean="0"/>
          </a:p>
          <a:p>
            <a:endParaRPr lang="de-DE" sz="1600" dirty="0"/>
          </a:p>
        </p:txBody>
      </p:sp>
      <p:graphicFrame>
        <p:nvGraphicFramePr>
          <p:cNvPr id="4" name="图表 2">
            <a:extLst>
              <a:ext uri="{FF2B5EF4-FFF2-40B4-BE49-F238E27FC236}">
                <a16:creationId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:lc="http://schemas.openxmlformats.org/drawingml/2006/lockedCanvas" id="{A655813A-B4B5-41DB-B9A0-FC1C40EAC8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7001783"/>
              </p:ext>
            </p:extLst>
          </p:nvPr>
        </p:nvGraphicFramePr>
        <p:xfrm>
          <a:off x="5004048" y="2780928"/>
          <a:ext cx="3949700" cy="214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8359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Zusammenfassung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de-DE" sz="2000" dirty="0" smtClean="0"/>
              <a:t>Amerika: weiterhin &gt; 50% der neuen Fälle (Brasilien, USA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PAHO&gt;SEARO&gt;EMRO/EURO&gt;AFRO&gt;WPRO</a:t>
            </a:r>
            <a:endParaRPr lang="de-DE" sz="2000" dirty="0" smtClean="0"/>
          </a:p>
          <a:p>
            <a:r>
              <a:rPr lang="de-DE" sz="2000" dirty="0" smtClean="0"/>
              <a:t>Asien: Anstieg und hohe Fallzahlen vor allem in Südasien (Indien</a:t>
            </a:r>
            <a:r>
              <a:rPr lang="de-DE" sz="2000" dirty="0" smtClean="0"/>
              <a:t>)</a:t>
            </a:r>
          </a:p>
          <a:p>
            <a:pPr lvl="1"/>
            <a:r>
              <a:rPr lang="de-DE" sz="1600" dirty="0" err="1" smtClean="0"/>
              <a:t>EpiZentrum</a:t>
            </a:r>
            <a:r>
              <a:rPr lang="de-DE" sz="1600" dirty="0" smtClean="0"/>
              <a:t> ist Staat Maharadscha, danach Neu Delhi </a:t>
            </a:r>
          </a:p>
          <a:p>
            <a:pPr lvl="1"/>
            <a:r>
              <a:rPr lang="de-DE" sz="1600" dirty="0" smtClean="0"/>
              <a:t>Alle Bewohner von Neu Delhi sollen getestet werden (</a:t>
            </a:r>
            <a:r>
              <a:rPr lang="de-DE" sz="1600" dirty="0" err="1" smtClean="0"/>
              <a:t>Sero</a:t>
            </a:r>
            <a:r>
              <a:rPr lang="de-DE" sz="1600" dirty="0" smtClean="0"/>
              <a:t>) bis 06.07.2020</a:t>
            </a:r>
          </a:p>
          <a:p>
            <a:pPr lvl="2"/>
            <a:r>
              <a:rPr lang="de-DE" sz="1200" dirty="0" err="1" smtClean="0"/>
              <a:t>Door-to-door</a:t>
            </a:r>
            <a:r>
              <a:rPr lang="de-DE" sz="1200" dirty="0" smtClean="0"/>
              <a:t> Screening</a:t>
            </a:r>
          </a:p>
          <a:p>
            <a:pPr lvl="1"/>
            <a:r>
              <a:rPr lang="de-DE" sz="1600" dirty="0" err="1" smtClean="0"/>
              <a:t>Serosurveillance</a:t>
            </a:r>
            <a:r>
              <a:rPr lang="de-DE" sz="1600" dirty="0" smtClean="0"/>
              <a:t> von 20.000 Personen in Neu Delhi</a:t>
            </a:r>
          </a:p>
          <a:p>
            <a:r>
              <a:rPr lang="de-DE" sz="2000" dirty="0" smtClean="0"/>
              <a:t>EURO: in Westbalkan und Osteuropa starker Anstieg der Fallzahlen</a:t>
            </a:r>
          </a:p>
          <a:p>
            <a:r>
              <a:rPr lang="de-DE" sz="2000" dirty="0" smtClean="0"/>
              <a:t>US CDC: Neue Definition von Risikogruppen</a:t>
            </a:r>
          </a:p>
          <a:p>
            <a:pPr lvl="1"/>
            <a:r>
              <a:rPr lang="de-DE" sz="1600" dirty="0" smtClean="0"/>
              <a:t>Schwangere hinzugefügt</a:t>
            </a:r>
            <a:endParaRPr lang="de-DE" sz="1600" dirty="0" smtClean="0"/>
          </a:p>
          <a:p>
            <a:pPr lvl="0"/>
            <a:endParaRPr lang="de-DE" sz="2000" dirty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7479090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等线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等线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</Words>
  <Application>Microsoft Office PowerPoint</Application>
  <PresentationFormat>Bildschirmpräsentation (4:3)</PresentationFormat>
  <Paragraphs>176</Paragraphs>
  <Slides>8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Peking-Cluster</vt:lpstr>
      <vt:lpstr>Zusammenfassung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Esquevin, Sarah</cp:lastModifiedBy>
  <cp:revision>295</cp:revision>
  <dcterms:created xsi:type="dcterms:W3CDTF">2020-04-16T05:25:18Z</dcterms:created>
  <dcterms:modified xsi:type="dcterms:W3CDTF">2020-06-29T10:25:13Z</dcterms:modified>
</cp:coreProperties>
</file>