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7" r:id="rId2"/>
    <p:sldId id="642" r:id="rId3"/>
    <p:sldId id="671" r:id="rId4"/>
    <p:sldId id="643" r:id="rId5"/>
    <p:sldId id="657" r:id="rId6"/>
    <p:sldId id="684" r:id="rId7"/>
    <p:sldId id="570" r:id="rId8"/>
    <p:sldId id="665" r:id="rId9"/>
    <p:sldId id="568" r:id="rId10"/>
    <p:sldId id="677" r:id="rId11"/>
    <p:sldId id="678" r:id="rId12"/>
    <p:sldId id="679" r:id="rId13"/>
    <p:sldId id="691" r:id="rId14"/>
    <p:sldId id="689" r:id="rId15"/>
    <p:sldId id="680" r:id="rId16"/>
    <p:sldId id="681" r:id="rId17"/>
    <p:sldId id="682" r:id="rId18"/>
    <p:sldId id="658" r:id="rId19"/>
    <p:sldId id="659" r:id="rId20"/>
    <p:sldId id="686" r:id="rId21"/>
    <p:sldId id="687" r:id="rId22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85510" autoAdjust="0"/>
  </p:normalViewPr>
  <p:slideViewPr>
    <p:cSldViewPr snapToGrid="0" snapToObjects="1">
      <p:cViewPr>
        <p:scale>
          <a:sx n="100" d="100"/>
          <a:sy n="100" d="100"/>
        </p:scale>
        <p:origin x="-201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Wissdaten\RKI_nCoV-Lage\3.Kommunikation\3.7.Lageberichte\2020-06-26\Zahlen_kumulativ_2020-06-2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Anzahl</a:t>
            </a:r>
            <a:r>
              <a:rPr lang="de-DE" baseline="0"/>
              <a:t> Fälle in den letzten 7 Tagen</a:t>
            </a:r>
            <a:endParaRPr lang="de-DE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'7-Tage-Fallzahlen-Inzidenzen'!$R$2</c:f>
              <c:strCache>
                <c:ptCount val="1"/>
                <c:pt idx="0">
                  <c:v>Gesamt</c:v>
                </c:pt>
              </c:strCache>
            </c:strRef>
          </c:tx>
          <c:spPr>
            <a:ln>
              <a:solidFill>
                <a:srgbClr val="045AA6"/>
              </a:solidFill>
            </a:ln>
          </c:spPr>
          <c:marker>
            <c:symbol val="none"/>
          </c:marker>
          <c:cat>
            <c:numRef>
              <c:f>'7-Tage-Fallzahlen-Inzidenzen'!$A$74:$A$125</c:f>
              <c:numCache>
                <c:formatCode>m/d/yyyy</c:formatCode>
                <c:ptCount val="52"/>
                <c:pt idx="0">
                  <c:v>43957</c:v>
                </c:pt>
                <c:pt idx="1">
                  <c:v>43958</c:v>
                </c:pt>
                <c:pt idx="2">
                  <c:v>43959</c:v>
                </c:pt>
                <c:pt idx="3">
                  <c:v>43960</c:v>
                </c:pt>
                <c:pt idx="4">
                  <c:v>43961</c:v>
                </c:pt>
                <c:pt idx="5">
                  <c:v>43962</c:v>
                </c:pt>
                <c:pt idx="6">
                  <c:v>43963</c:v>
                </c:pt>
                <c:pt idx="7">
                  <c:v>43964</c:v>
                </c:pt>
                <c:pt idx="8">
                  <c:v>43965</c:v>
                </c:pt>
                <c:pt idx="9">
                  <c:v>43966</c:v>
                </c:pt>
                <c:pt idx="10">
                  <c:v>43967</c:v>
                </c:pt>
                <c:pt idx="11">
                  <c:v>43968</c:v>
                </c:pt>
                <c:pt idx="12">
                  <c:v>43969</c:v>
                </c:pt>
                <c:pt idx="13">
                  <c:v>43970</c:v>
                </c:pt>
                <c:pt idx="14">
                  <c:v>43971</c:v>
                </c:pt>
                <c:pt idx="15">
                  <c:v>43972</c:v>
                </c:pt>
                <c:pt idx="16">
                  <c:v>43973</c:v>
                </c:pt>
                <c:pt idx="17">
                  <c:v>43974</c:v>
                </c:pt>
                <c:pt idx="18">
                  <c:v>43975</c:v>
                </c:pt>
                <c:pt idx="19">
                  <c:v>43976</c:v>
                </c:pt>
                <c:pt idx="20">
                  <c:v>43977</c:v>
                </c:pt>
                <c:pt idx="21">
                  <c:v>43978</c:v>
                </c:pt>
                <c:pt idx="22">
                  <c:v>43979</c:v>
                </c:pt>
                <c:pt idx="23">
                  <c:v>43980</c:v>
                </c:pt>
                <c:pt idx="24">
                  <c:v>43981</c:v>
                </c:pt>
                <c:pt idx="25">
                  <c:v>43982</c:v>
                </c:pt>
                <c:pt idx="26">
                  <c:v>43983</c:v>
                </c:pt>
                <c:pt idx="27">
                  <c:v>43984</c:v>
                </c:pt>
                <c:pt idx="28">
                  <c:v>43985</c:v>
                </c:pt>
                <c:pt idx="29">
                  <c:v>43986</c:v>
                </c:pt>
                <c:pt idx="30">
                  <c:v>43987</c:v>
                </c:pt>
                <c:pt idx="31">
                  <c:v>43988</c:v>
                </c:pt>
                <c:pt idx="32">
                  <c:v>43989</c:v>
                </c:pt>
                <c:pt idx="33">
                  <c:v>43990</c:v>
                </c:pt>
                <c:pt idx="34">
                  <c:v>43991</c:v>
                </c:pt>
                <c:pt idx="35">
                  <c:v>43992</c:v>
                </c:pt>
                <c:pt idx="36">
                  <c:v>43993</c:v>
                </c:pt>
                <c:pt idx="37">
                  <c:v>43994</c:v>
                </c:pt>
                <c:pt idx="38">
                  <c:v>43995</c:v>
                </c:pt>
                <c:pt idx="39">
                  <c:v>43996</c:v>
                </c:pt>
                <c:pt idx="40">
                  <c:v>43997</c:v>
                </c:pt>
                <c:pt idx="41">
                  <c:v>43998</c:v>
                </c:pt>
                <c:pt idx="42">
                  <c:v>43999</c:v>
                </c:pt>
                <c:pt idx="43">
                  <c:v>44000</c:v>
                </c:pt>
                <c:pt idx="44">
                  <c:v>44001</c:v>
                </c:pt>
                <c:pt idx="45">
                  <c:v>44002</c:v>
                </c:pt>
                <c:pt idx="46">
                  <c:v>44003</c:v>
                </c:pt>
                <c:pt idx="47">
                  <c:v>44004</c:v>
                </c:pt>
                <c:pt idx="48">
                  <c:v>44005</c:v>
                </c:pt>
                <c:pt idx="49">
                  <c:v>44006</c:v>
                </c:pt>
                <c:pt idx="50">
                  <c:v>44007</c:v>
                </c:pt>
                <c:pt idx="51">
                  <c:v>44008</c:v>
                </c:pt>
              </c:numCache>
            </c:numRef>
          </c:cat>
          <c:val>
            <c:numRef>
              <c:f>'7-Tage-Fallzahlen-Inzidenzen'!$R$74:$R$125</c:f>
              <c:numCache>
                <c:formatCode>General</c:formatCode>
                <c:ptCount val="52"/>
                <c:pt idx="0">
                  <c:v>5980</c:v>
                </c:pt>
                <c:pt idx="1">
                  <c:v>5705</c:v>
                </c:pt>
                <c:pt idx="2">
                  <c:v>5394</c:v>
                </c:pt>
                <c:pt idx="3">
                  <c:v>5703</c:v>
                </c:pt>
                <c:pt idx="4">
                  <c:v>5715</c:v>
                </c:pt>
                <c:pt idx="5">
                  <c:v>5769</c:v>
                </c:pt>
                <c:pt idx="6">
                  <c:v>5730</c:v>
                </c:pt>
                <c:pt idx="7">
                  <c:v>5374</c:v>
                </c:pt>
                <c:pt idx="8">
                  <c:v>5075</c:v>
                </c:pt>
                <c:pt idx="9">
                  <c:v>4727</c:v>
                </c:pt>
                <c:pt idx="10">
                  <c:v>4407</c:v>
                </c:pt>
                <c:pt idx="11">
                  <c:v>4327</c:v>
                </c:pt>
                <c:pt idx="12">
                  <c:v>4309</c:v>
                </c:pt>
                <c:pt idx="13">
                  <c:v>4075</c:v>
                </c:pt>
                <c:pt idx="14">
                  <c:v>4002</c:v>
                </c:pt>
                <c:pt idx="15">
                  <c:v>3830</c:v>
                </c:pt>
                <c:pt idx="16">
                  <c:v>3487</c:v>
                </c:pt>
                <c:pt idx="17">
                  <c:v>3441</c:v>
                </c:pt>
                <c:pt idx="18">
                  <c:v>3417</c:v>
                </c:pt>
                <c:pt idx="19">
                  <c:v>3395</c:v>
                </c:pt>
                <c:pt idx="20">
                  <c:v>3260</c:v>
                </c:pt>
                <c:pt idx="21">
                  <c:v>2887</c:v>
                </c:pt>
                <c:pt idx="22">
                  <c:v>2801</c:v>
                </c:pt>
                <c:pt idx="23">
                  <c:v>2967</c:v>
                </c:pt>
                <c:pt idx="24">
                  <c:v>2962</c:v>
                </c:pt>
                <c:pt idx="25" formatCode="#,##0">
                  <c:v>2872</c:v>
                </c:pt>
                <c:pt idx="26" formatCode="#,##0">
                  <c:v>2969</c:v>
                </c:pt>
                <c:pt idx="27">
                  <c:v>2775</c:v>
                </c:pt>
                <c:pt idx="28" formatCode="#,##0">
                  <c:v>2425</c:v>
                </c:pt>
                <c:pt idx="29" formatCode="#,##0">
                  <c:v>2162</c:v>
                </c:pt>
                <c:pt idx="30" formatCode="#,##0">
                  <c:v>2158</c:v>
                </c:pt>
                <c:pt idx="31" formatCode="#,##0">
                  <c:v>2160</c:v>
                </c:pt>
                <c:pt idx="32" formatCode="#,##0">
                  <c:v>2105</c:v>
                </c:pt>
                <c:pt idx="33" formatCode="#,##0">
                  <c:v>2130</c:v>
                </c:pt>
                <c:pt idx="34" formatCode="#,##0">
                  <c:v>2324</c:v>
                </c:pt>
                <c:pt idx="35" formatCode="#,##0">
                  <c:v>2349</c:v>
                </c:pt>
                <c:pt idx="36" formatCode="#,##0">
                  <c:v>2421</c:v>
                </c:pt>
                <c:pt idx="37" formatCode="#,##0">
                  <c:v>2181</c:v>
                </c:pt>
                <c:pt idx="38" formatCode="#,##0">
                  <c:v>2083</c:v>
                </c:pt>
                <c:pt idx="39" formatCode="#,##0">
                  <c:v>2053</c:v>
                </c:pt>
                <c:pt idx="40" formatCode="#,##0">
                  <c:v>2083</c:v>
                </c:pt>
                <c:pt idx="41" formatCode="#,##0">
                  <c:v>2142</c:v>
                </c:pt>
                <c:pt idx="42" formatCode="#,##0">
                  <c:v>2065</c:v>
                </c:pt>
                <c:pt idx="43" formatCode="#,##0">
                  <c:v>2137</c:v>
                </c:pt>
                <c:pt idx="44" formatCode="#,##0">
                  <c:v>2625</c:v>
                </c:pt>
                <c:pt idx="45" formatCode="#,##0">
                  <c:v>2876</c:v>
                </c:pt>
                <c:pt idx="46" formatCode="#,##0">
                  <c:v>3280</c:v>
                </c:pt>
                <c:pt idx="47" formatCode="#,##0">
                  <c:v>3645</c:v>
                </c:pt>
                <c:pt idx="48" formatCode="#,##0">
                  <c:v>3899</c:v>
                </c:pt>
                <c:pt idx="49" formatCode="#,##0">
                  <c:v>3862</c:v>
                </c:pt>
                <c:pt idx="50" formatCode="#,##0">
                  <c:v>3420</c:v>
                </c:pt>
                <c:pt idx="51" formatCode="#,##0">
                  <c:v>3277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71904"/>
        <c:axId val="19375616"/>
      </c:lineChart>
      <c:dateAx>
        <c:axId val="193719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9375616"/>
        <c:crosses val="autoZero"/>
        <c:auto val="1"/>
        <c:lblOffset val="100"/>
        <c:baseTimeUnit val="days"/>
      </c:dateAx>
      <c:valAx>
        <c:axId val="19375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9371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Quelle: Ausbruch Wiesenhof:</a:t>
            </a:r>
            <a:r>
              <a:rPr lang="de-DE" baseline="0" dirty="0" smtClean="0"/>
              <a:t> https://www.merkur.de/welt/corona-deutschland-schlachthof-wiesenhof-toennies-oldenburg-ausbruch-skandal-wildeshausen-zr-13808562.html (25.06.2020)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de-DE" sz="1200" dirty="0" smtClean="0">
                <a:solidFill>
                  <a:schemeClr val="bg1"/>
                </a:solidFill>
              </a:rPr>
              <a:t>Nur Mittwochs: aus dem </a:t>
            </a:r>
            <a:r>
              <a:rPr lang="de-DE" sz="1200" dirty="0" err="1" smtClean="0">
                <a:solidFill>
                  <a:schemeClr val="bg1"/>
                </a:solidFill>
              </a:rPr>
              <a:t>Wochenbericht_Kapazitätserfassung</a:t>
            </a:r>
            <a:r>
              <a:rPr lang="de-DE" sz="1200" dirty="0" smtClean="0">
                <a:solidFill>
                  <a:schemeClr val="bg1"/>
                </a:solidFill>
              </a:rPr>
              <a:t> von </a:t>
            </a:r>
            <a:r>
              <a:rPr lang="de-DE" sz="1200" dirty="0" err="1" smtClean="0">
                <a:solidFill>
                  <a:schemeClr val="bg1"/>
                </a:solidFill>
              </a:rPr>
              <a:t>Epialert</a:t>
            </a:r>
            <a:r>
              <a:rPr lang="de-DE" sz="1200" baseline="0" dirty="0" smtClean="0">
                <a:solidFill>
                  <a:schemeClr val="bg1"/>
                </a:solidFill>
              </a:rPr>
              <a:t> ans BMG (vom Dienstag)</a:t>
            </a:r>
            <a:endParaRPr lang="de-DE" sz="1200" dirty="0" smtClean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049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Daten</a:t>
            </a:r>
            <a:r>
              <a:rPr lang="de-DE" baseline="0" dirty="0" smtClean="0"/>
              <a:t> für Krisenstab 26.06 </a:t>
            </a:r>
            <a:r>
              <a:rPr lang="de-DE" baseline="0" smtClean="0"/>
              <a:t>schon eingetragen.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https://www.destatis.de/DE/Presse/Pressemitteilungen/2020/05/PD20_194_12621.html?nn=209016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Dienstags#</a:t>
            </a:r>
          </a:p>
          <a:p>
            <a:r>
              <a:rPr lang="de-DE" dirty="0" smtClean="0"/>
              <a:t>Datei </a:t>
            </a:r>
            <a:r>
              <a:rPr lang="de-DE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43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is-guetersloh.de/aktuelles/corona/pressemitteilungen-coronavirus/20-06-2020-coronazahlen-samsta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kreis-warendorf.de/aktuelles/presseinformationen/aktuelle-informationen-zum-coronavirus/" TargetMode="External"/><Relationship Id="rId4" Type="http://schemas.openxmlformats.org/officeDocument/2006/relationships/hyperlink" Target="https://www.kreis-warendorf.de/fileadmin/amtsblatt-ocr/2020/Amtsblatt-27-202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</a:t>
            </a:r>
            <a:r>
              <a:rPr lang="de-DE" sz="2800" dirty="0" smtClean="0">
                <a:solidFill>
                  <a:schemeClr val="bg1"/>
                </a:solidFill>
              </a:rPr>
              <a:t>26.06.2020</a:t>
            </a:r>
            <a:r>
              <a:rPr lang="de-DE" sz="2800" dirty="0" smtClean="0">
                <a:solidFill>
                  <a:schemeClr val="bg1"/>
                </a:solidFill>
              </a:rPr>
              <a:t/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51308"/>
              </p:ext>
            </p:extLst>
          </p:nvPr>
        </p:nvGraphicFramePr>
        <p:xfrm>
          <a:off x="217439" y="20047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26.06.2020</a:t>
                      </a:r>
                      <a:endParaRPr lang="de-DE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192.556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+477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8.948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+21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10,8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177.100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235380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25.06.2020</a:t>
                      </a:r>
                      <a:endParaRPr lang="de-DE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</a:t>
                      </a:r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Vortag*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  <a:endParaRPr lang="de-DE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885079" y="3985261"/>
            <a:ext cx="4782672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000" b="1" dirty="0"/>
              <a:t>(aus dem Lagebericht vom </a:t>
            </a:r>
            <a:r>
              <a:rPr lang="de-DE" sz="1000" b="1" dirty="0" smtClean="0">
                <a:solidFill>
                  <a:srgbClr val="045AA6"/>
                </a:solidFill>
              </a:rPr>
              <a:t>25.06.2020</a:t>
            </a:r>
            <a:r>
              <a:rPr lang="de-DE" sz="1000" b="1" dirty="0" smtClean="0"/>
              <a:t> </a:t>
            </a:r>
            <a:r>
              <a:rPr lang="de-DE" sz="1000" b="1" dirty="0" smtClean="0"/>
              <a:t>und gemäß der Berechnung vom </a:t>
            </a:r>
            <a:r>
              <a:rPr lang="de-DE" sz="1000" b="1" dirty="0" smtClean="0">
                <a:solidFill>
                  <a:srgbClr val="FF0000"/>
                </a:solidFill>
              </a:rPr>
              <a:t>26.06.2020</a:t>
            </a:r>
            <a:r>
              <a:rPr lang="de-DE" sz="1000" b="1" dirty="0" smtClean="0"/>
              <a:t>)</a:t>
            </a:r>
            <a:endParaRPr lang="de-DE" sz="1000" b="1" dirty="0"/>
          </a:p>
          <a:p>
            <a:r>
              <a:rPr lang="de-DE" sz="12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25.06.2020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0,59 </a:t>
            </a:r>
            <a:r>
              <a:rPr lang="de-DE" sz="1200" b="1" dirty="0" smtClean="0">
                <a:solidFill>
                  <a:srgbClr val="045AA6"/>
                </a:solidFill>
              </a:rPr>
              <a:t>(</a:t>
            </a:r>
            <a:r>
              <a:rPr lang="de-DE" sz="1200" b="1" dirty="0">
                <a:solidFill>
                  <a:srgbClr val="045AA6"/>
                </a:solidFill>
              </a:rPr>
              <a:t>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0,48 – 0,73) </a:t>
            </a:r>
            <a:endParaRPr lang="de-DE" sz="1200" b="1" dirty="0" smtClean="0">
              <a:solidFill>
                <a:srgbClr val="045AA6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26.06.2020</a:t>
            </a:r>
            <a:r>
              <a:rPr lang="de-DE" sz="1200" b="1" dirty="0">
                <a:solidFill>
                  <a:srgbClr val="FF0000"/>
                </a:solidFill>
              </a:rPr>
              <a:t>: 	</a:t>
            </a:r>
            <a:r>
              <a:rPr lang="de-DE" sz="1200" b="1" dirty="0" smtClean="0">
                <a:solidFill>
                  <a:srgbClr val="FF0000"/>
                </a:solidFill>
              </a:rPr>
              <a:t>0,57 </a:t>
            </a:r>
            <a:r>
              <a:rPr lang="de-DE" sz="1200" b="1" dirty="0" smtClean="0">
                <a:solidFill>
                  <a:srgbClr val="FF0000"/>
                </a:solidFill>
              </a:rPr>
              <a:t>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0,48 </a:t>
            </a:r>
            <a:r>
              <a:rPr lang="de-DE" sz="1200" b="1" dirty="0" smtClean="0">
                <a:solidFill>
                  <a:srgbClr val="FF0000"/>
                </a:solidFill>
              </a:rPr>
              <a:t>– </a:t>
            </a:r>
            <a:r>
              <a:rPr lang="de-DE" sz="1200" b="1" dirty="0" smtClean="0">
                <a:solidFill>
                  <a:srgbClr val="FF0000"/>
                </a:solidFill>
              </a:rPr>
              <a:t>0,70) </a:t>
            </a:r>
            <a:endParaRPr lang="de-DE" sz="12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25.06.2020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1,11 </a:t>
            </a:r>
            <a:r>
              <a:rPr lang="de-DE" sz="1200" b="1" dirty="0" smtClean="0">
                <a:solidFill>
                  <a:srgbClr val="045AA6"/>
                </a:solidFill>
              </a:rPr>
              <a:t>(</a:t>
            </a:r>
            <a:r>
              <a:rPr lang="de-DE" sz="1200" b="1" dirty="0">
                <a:solidFill>
                  <a:srgbClr val="045AA6"/>
                </a:solidFill>
              </a:rPr>
              <a:t>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1,03 </a:t>
            </a:r>
            <a:r>
              <a:rPr lang="de-DE" sz="1200" b="1" dirty="0" smtClean="0">
                <a:solidFill>
                  <a:srgbClr val="045AA6"/>
                </a:solidFill>
              </a:rPr>
              <a:t>–</a:t>
            </a:r>
            <a:r>
              <a:rPr lang="de-DE" sz="1200" b="1" dirty="0" smtClean="0">
                <a:solidFill>
                  <a:srgbClr val="045AA6"/>
                </a:solidFill>
              </a:rPr>
              <a:t>1,19)</a:t>
            </a:r>
            <a:endParaRPr lang="de-DE" sz="1200" b="1" dirty="0" smtClean="0">
              <a:solidFill>
                <a:srgbClr val="045AA6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26.06.2020</a:t>
            </a:r>
            <a:r>
              <a:rPr lang="de-DE" sz="1200" b="1" dirty="0">
                <a:solidFill>
                  <a:srgbClr val="FF0000"/>
                </a:solidFill>
              </a:rPr>
              <a:t>:   	</a:t>
            </a:r>
            <a:r>
              <a:rPr lang="de-DE" sz="1200" b="1" dirty="0" smtClean="0">
                <a:solidFill>
                  <a:srgbClr val="FF0000"/>
                </a:solidFill>
              </a:rPr>
              <a:t>1,02 </a:t>
            </a:r>
            <a:r>
              <a:rPr lang="de-DE" sz="1200" b="1" dirty="0" smtClean="0">
                <a:solidFill>
                  <a:srgbClr val="FF0000"/>
                </a:solidFill>
              </a:rPr>
              <a:t>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0,95 </a:t>
            </a:r>
            <a:r>
              <a:rPr lang="de-DE" sz="1200" b="1" dirty="0" smtClean="0">
                <a:solidFill>
                  <a:srgbClr val="FF0000"/>
                </a:solidFill>
              </a:rPr>
              <a:t>– </a:t>
            </a:r>
            <a:r>
              <a:rPr lang="de-DE" sz="1200" b="1" dirty="0" smtClean="0">
                <a:solidFill>
                  <a:srgbClr val="FF0000"/>
                </a:solidFill>
              </a:rPr>
              <a:t>1,10) </a:t>
            </a:r>
            <a:endParaRPr lang="de-DE" sz="1600" dirty="0" smtClean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>
            <a:off x="265066" y="6351269"/>
            <a:ext cx="62103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*Aufgrund </a:t>
            </a:r>
            <a:r>
              <a:rPr lang="de-DE" sz="1000" dirty="0"/>
              <a:t>von Anpassungen der Datenbank können derzeit Veränderungen zum Vortag nicht ausgewiesen werden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23.06.2020.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562178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190.378 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" y="3074655"/>
            <a:ext cx="4508642" cy="355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756" y="1531281"/>
            <a:ext cx="5614035" cy="4197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5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3267594"/>
            <a:ext cx="5681663" cy="333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23.06.2020.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4321"/>
            <a:ext cx="4328198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2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23.06.2020,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49" y="2815706"/>
            <a:ext cx="4695825" cy="38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" y="1034255"/>
            <a:ext cx="4665661" cy="379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3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1072" y="803391"/>
            <a:ext cx="8574303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/>
              <a:t>Gütersloh, </a:t>
            </a:r>
            <a:r>
              <a:rPr lang="de-DE" sz="1400" b="1" u="sng" dirty="0">
                <a:solidFill>
                  <a:srgbClr val="FF0000"/>
                </a:solidFill>
              </a:rPr>
              <a:t>Status 25. 06. 2020 (Bericht C. Frank, Ausbruchsteam)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Fleischverarbeitung : 1.307 Tönnies Mitarbeiter positiv getestet (stand 25.06.; Screening-Tests),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Asymptomatischen-Screening in der </a:t>
            </a:r>
            <a:r>
              <a:rPr lang="de-DE" sz="1400" dirty="0" err="1"/>
              <a:t>Abstrichstelle</a:t>
            </a:r>
            <a:r>
              <a:rPr lang="de-DE" sz="1400" dirty="0"/>
              <a:t>-Gütersloh: 2/1658 + (0,18%)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Am 25.6.2020 neue KV-</a:t>
            </a:r>
            <a:r>
              <a:rPr lang="de-DE" sz="1400" dirty="0" err="1"/>
              <a:t>Abstrichstelle</a:t>
            </a:r>
            <a:r>
              <a:rPr lang="de-DE" sz="1400" dirty="0"/>
              <a:t> in Rheda-Wiedenbrück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400" dirty="0"/>
              <a:t>Fälle in Allgemeinbevölkerung: 46 / 7 Tagen; 23 Fälle hatten nachvollziehbare Kontakte zu Tönnies-Mitarbeitern </a:t>
            </a:r>
          </a:p>
          <a:p>
            <a:r>
              <a:rPr lang="en-US" sz="1400" dirty="0"/>
              <a:t>die </a:t>
            </a:r>
            <a:r>
              <a:rPr lang="en-US" sz="1400" dirty="0" err="1"/>
              <a:t>anderen</a:t>
            </a:r>
            <a:r>
              <a:rPr lang="en-US" sz="1400" dirty="0"/>
              <a:t> 23 </a:t>
            </a:r>
            <a:r>
              <a:rPr lang="en-US" sz="1400" dirty="0" err="1"/>
              <a:t>sind</a:t>
            </a:r>
            <a:r>
              <a:rPr lang="en-US" sz="1400" dirty="0"/>
              <a:t> </a:t>
            </a:r>
            <a:r>
              <a:rPr lang="en-US" sz="1400" dirty="0" err="1"/>
              <a:t>scheinbar</a:t>
            </a:r>
            <a:r>
              <a:rPr lang="en-US" sz="1400" dirty="0"/>
              <a:t> </a:t>
            </a:r>
            <a:r>
              <a:rPr lang="en-US" sz="1400" dirty="0" err="1"/>
              <a:t>Einzelfälle</a:t>
            </a:r>
            <a:r>
              <a:rPr lang="en-US" sz="1400" dirty="0"/>
              <a:t>, </a:t>
            </a:r>
            <a:r>
              <a:rPr lang="en-US" sz="1400" dirty="0" err="1"/>
              <a:t>bezüglich</a:t>
            </a:r>
            <a:r>
              <a:rPr lang="en-US" sz="1400" dirty="0"/>
              <a:t> Alter, </a:t>
            </a:r>
            <a:r>
              <a:rPr lang="en-US" sz="1400" dirty="0" err="1"/>
              <a:t>Wohnort</a:t>
            </a:r>
            <a:r>
              <a:rPr lang="en-US" sz="1400" dirty="0"/>
              <a:t> und Diagnose-</a:t>
            </a:r>
            <a:r>
              <a:rPr lang="en-US" sz="1400" dirty="0" err="1"/>
              <a:t>Zeitpunkt</a:t>
            </a:r>
            <a:r>
              <a:rPr lang="en-US" sz="1400" dirty="0"/>
              <a:t> </a:t>
            </a:r>
            <a:r>
              <a:rPr lang="en-US" sz="1400" dirty="0" err="1"/>
              <a:t>breit</a:t>
            </a:r>
            <a:r>
              <a:rPr lang="en-US" sz="1400" dirty="0"/>
              <a:t> </a:t>
            </a:r>
            <a:r>
              <a:rPr lang="en-US" sz="1400" dirty="0" err="1"/>
              <a:t>verteilt</a:t>
            </a:r>
            <a:endParaRPr lang="de-DE" sz="1400" dirty="0"/>
          </a:p>
          <a:p>
            <a:endParaRPr lang="de-DE" sz="1400" b="1" u="sng" dirty="0"/>
          </a:p>
          <a:p>
            <a:r>
              <a:rPr lang="de-DE" sz="1400" b="1" u="sng" dirty="0" smtClean="0"/>
              <a:t>Moers/LK </a:t>
            </a:r>
            <a:r>
              <a:rPr lang="de-DE" sz="1400" b="1" u="sng" dirty="0" smtClean="0"/>
              <a:t>Wesel,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25.06.2020 (Presse, PM LK)</a:t>
            </a:r>
          </a:p>
          <a:p>
            <a:r>
              <a:rPr lang="de-DE" sz="1400" dirty="0" smtClean="0"/>
              <a:t>Im Rahmen einer Reihenuntersuchung detektierter Ausbruch bei einem Dönerfleischproduzenten; 67 von bisher 80 ausgewerteten Tests sind positiv; weitere Ergebnisse werden erwartet; insgesamt sind laut Presse 275 </a:t>
            </a:r>
            <a:r>
              <a:rPr lang="de-DE" sz="1400" dirty="0"/>
              <a:t>MA </a:t>
            </a:r>
            <a:r>
              <a:rPr lang="de-DE" sz="1400" dirty="0" smtClean="0"/>
              <a:t>direkt im </a:t>
            </a:r>
            <a:r>
              <a:rPr lang="de-DE" sz="1400" dirty="0"/>
              <a:t>Unternehmen tätig </a:t>
            </a:r>
            <a:r>
              <a:rPr lang="de-DE" sz="1400" dirty="0" smtClean="0"/>
              <a:t>(und laut PM LK nicht in Sammelunterkünften untergebracht); keine der bisher getesteten Personen ist momentan symptomatisch; weitere 43 KP sind unter Quarantäne gestellt worden</a:t>
            </a:r>
          </a:p>
          <a:p>
            <a:endParaRPr lang="de-DE" sz="1400" dirty="0"/>
          </a:p>
          <a:p>
            <a:r>
              <a:rPr lang="de-DE" sz="1400" b="1" u="sng" dirty="0" smtClean="0"/>
              <a:t>München</a:t>
            </a:r>
            <a:r>
              <a:rPr lang="de-DE" sz="1400" b="1" u="sng" dirty="0"/>
              <a:t>; </a:t>
            </a:r>
            <a:r>
              <a:rPr lang="de-DE" sz="1400" b="1" u="sng" dirty="0">
                <a:solidFill>
                  <a:srgbClr val="FF0000"/>
                </a:solidFill>
              </a:rPr>
              <a:t>Status 25.06.2020 (Bericht LGL)</a:t>
            </a:r>
          </a:p>
          <a:p>
            <a:r>
              <a:rPr lang="de-DE" sz="1400" dirty="0" smtClean="0"/>
              <a:t>Ausbruch in einer städtischen Asylunterkunft für unbegleitete Minderjährige; Apartmenthaus; 9 von 19 Fällen positiv getestet; Indexfall + Ehefrau und Bruder mussten stationär aufgenommen werden; 4 Kinder betroffen sowie heilpädagogische Tagesstätte und Kindergarten; Kinder der betroffenen Gruppen unter Quarantäne; Reihentestung von 270 Personen soll am 25.06.2020 erfolgen</a:t>
            </a:r>
          </a:p>
          <a:p>
            <a:endParaRPr lang="de-DE" sz="1400" b="1" u="sng" dirty="0" smtClean="0"/>
          </a:p>
          <a:p>
            <a:r>
              <a:rPr lang="de-DE" sz="1400" b="1" u="sng" dirty="0" smtClean="0"/>
              <a:t>Berlin-Neukölln,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25.06</a:t>
            </a:r>
            <a:r>
              <a:rPr lang="de-DE" sz="1400" b="1" u="sng" dirty="0">
                <a:solidFill>
                  <a:srgbClr val="FF0000"/>
                </a:solidFill>
              </a:rPr>
              <a:t>. </a:t>
            </a:r>
            <a:r>
              <a:rPr lang="de-DE" sz="1400" b="1" u="sng" dirty="0" smtClean="0">
                <a:solidFill>
                  <a:srgbClr val="FF0000"/>
                </a:solidFill>
              </a:rPr>
              <a:t>2020; (Ausbruchsteam)</a:t>
            </a:r>
            <a:endParaRPr lang="de-DE" sz="1400" dirty="0"/>
          </a:p>
          <a:p>
            <a:r>
              <a:rPr lang="de-DE" sz="1400" u="sng" dirty="0" smtClean="0"/>
              <a:t>Ariane Halm: </a:t>
            </a:r>
            <a:r>
              <a:rPr lang="de-DE" sz="1400" dirty="0"/>
              <a:t>Quarantäne von 13 gesamten Wohnhäuser </a:t>
            </a:r>
            <a:r>
              <a:rPr lang="de-DE" sz="1400" dirty="0" smtClean="0"/>
              <a:t>eher </a:t>
            </a:r>
            <a:r>
              <a:rPr lang="de-DE" sz="1400" dirty="0"/>
              <a:t>locker (keine Zäune und Personenkontrolle), </a:t>
            </a:r>
            <a:r>
              <a:rPr lang="de-DE" sz="1400" dirty="0" smtClean="0"/>
              <a:t>vermutlich nicht immer befolgt; </a:t>
            </a:r>
            <a:r>
              <a:rPr lang="de-DE" sz="1400" dirty="0"/>
              <a:t>Gesamt-Quarantäne endet </a:t>
            </a:r>
            <a:r>
              <a:rPr lang="de-DE" sz="1400" dirty="0" smtClean="0"/>
              <a:t>Freitag, bis </a:t>
            </a:r>
            <a:r>
              <a:rPr lang="de-DE" sz="1400" dirty="0"/>
              <a:t>auf Einzelhaushalte in denen später noch Personen positiv getestet </a:t>
            </a:r>
            <a:r>
              <a:rPr lang="de-DE" sz="1400" dirty="0" smtClean="0"/>
              <a:t>wurden; </a:t>
            </a:r>
            <a:r>
              <a:rPr lang="de-DE" sz="1400" dirty="0"/>
              <a:t>diese Woche Mi und Do (1, 2d vor Quarantäneablauf) werden den Bewohnern freiwillige Testungen angeboten, durchgeführt durch GA, RKI zusammen mit Sprachmittlern, die als sehr hilfreich empfunden </a:t>
            </a:r>
            <a:r>
              <a:rPr lang="de-DE" sz="1400" dirty="0" smtClean="0"/>
              <a:t>werden; </a:t>
            </a:r>
            <a:r>
              <a:rPr lang="de-DE" sz="1400" dirty="0"/>
              <a:t>es scheint, dass nicht alle Bewohner der </a:t>
            </a:r>
            <a:r>
              <a:rPr lang="de-DE" sz="1400" dirty="0" err="1"/>
              <a:t>quarantänisierten</a:t>
            </a:r>
            <a:r>
              <a:rPr lang="de-DE" sz="1400" dirty="0"/>
              <a:t> Wohnhäuser getestet </a:t>
            </a:r>
            <a:r>
              <a:rPr lang="de-DE" sz="1400" dirty="0" smtClean="0"/>
              <a:t>wurden</a:t>
            </a:r>
            <a:endParaRPr lang="de-DE" sz="1400" dirty="0"/>
          </a:p>
          <a:p>
            <a:r>
              <a:rPr lang="de-DE" sz="1400" u="sng" dirty="0" smtClean="0"/>
              <a:t>Presse (24.06.2020)</a:t>
            </a:r>
            <a:r>
              <a:rPr lang="de-DE" sz="1400" dirty="0" smtClean="0"/>
              <a:t>: Rund </a:t>
            </a:r>
            <a:r>
              <a:rPr lang="de-DE" sz="1400" dirty="0"/>
              <a:t>370 unter Quarantäne </a:t>
            </a:r>
            <a:r>
              <a:rPr lang="de-DE" sz="1400" dirty="0" smtClean="0"/>
              <a:t>stehende </a:t>
            </a:r>
            <a:r>
              <a:rPr lang="de-DE" sz="1400" dirty="0"/>
              <a:t>Haushalten in </a:t>
            </a:r>
            <a:r>
              <a:rPr lang="de-DE" sz="1400" dirty="0" smtClean="0"/>
              <a:t>Neukölln, 106 positive Tests (+ 8 zum Vortag). Insgesamt </a:t>
            </a:r>
            <a:r>
              <a:rPr lang="de-DE" sz="1400" dirty="0"/>
              <a:t>seien 798 Tests durchgeführt worden, noch lägen aber nicht alle Ergebnisse vor. </a:t>
            </a:r>
            <a:endParaRPr lang="de-DE" sz="1400" dirty="0" smtClean="0"/>
          </a:p>
          <a:p>
            <a:endParaRPr lang="de-DE" sz="1400" dirty="0" smtClean="0"/>
          </a:p>
          <a:p>
            <a:endParaRPr lang="de-DE" sz="1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580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1072" y="943917"/>
            <a:ext cx="857430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u="sng" dirty="0"/>
              <a:t>Oldenburg, </a:t>
            </a:r>
            <a:r>
              <a:rPr lang="de-DE" sz="1300" b="1" u="sng" dirty="0">
                <a:solidFill>
                  <a:srgbClr val="FF0000"/>
                </a:solidFill>
              </a:rPr>
              <a:t>Status 25.06.2020 (Presse)</a:t>
            </a:r>
          </a:p>
          <a:p>
            <a:r>
              <a:rPr lang="de-DE" sz="1300" dirty="0"/>
              <a:t>Presse: Ausbruch weitet sich auf Personen im Umkreis der Angestellten aus; in Cloppenburg erkrankten zwei Schüler und deren Mutter, deren Vater/Ehemann in dem betroffenen Betrieb arbeitet; </a:t>
            </a:r>
          </a:p>
          <a:p>
            <a:r>
              <a:rPr lang="de-DE" sz="1300" dirty="0"/>
              <a:t>Stand </a:t>
            </a:r>
            <a:r>
              <a:rPr lang="de-DE" sz="1300" dirty="0" smtClean="0"/>
              <a:t>24.06.2020 (NLGA):  </a:t>
            </a:r>
            <a:r>
              <a:rPr lang="de-DE" sz="1300" dirty="0"/>
              <a:t>Puten-Schlachtbetrieb (Wiesenhof), 23 Infizierte (50 getestet), 150 KP1, Testung aller 1.100 Mitarbeiter geplant. Reihentestung folge einer kranken </a:t>
            </a:r>
            <a:r>
              <a:rPr lang="de-DE" sz="1300" dirty="0" smtClean="0"/>
              <a:t>Mitarbeiterin</a:t>
            </a:r>
            <a:endParaRPr lang="de-DE" sz="1300" b="1" u="sng" dirty="0" smtClean="0"/>
          </a:p>
          <a:p>
            <a:endParaRPr lang="de-DE" sz="1300" dirty="0"/>
          </a:p>
          <a:p>
            <a:r>
              <a:rPr lang="de-DE" sz="1300" b="1" u="sng" dirty="0"/>
              <a:t>Berlin-Friedrichshain, </a:t>
            </a:r>
            <a:r>
              <a:rPr lang="de-DE" sz="1300" b="1" u="sng" dirty="0">
                <a:solidFill>
                  <a:srgbClr val="FF0000"/>
                </a:solidFill>
              </a:rPr>
              <a:t>Status </a:t>
            </a:r>
            <a:r>
              <a:rPr lang="de-DE" sz="1300" b="1" u="sng" dirty="0" smtClean="0">
                <a:solidFill>
                  <a:srgbClr val="FF0000"/>
                </a:solidFill>
              </a:rPr>
              <a:t>24.06.2020 (GA FH</a:t>
            </a:r>
            <a:r>
              <a:rPr lang="de-DE" sz="1300" b="1" u="sng" dirty="0" smtClean="0"/>
              <a:t>)</a:t>
            </a:r>
            <a:endParaRPr lang="de-DE" sz="1300" b="1" u="sng" dirty="0"/>
          </a:p>
          <a:p>
            <a:r>
              <a:rPr lang="de-DE" sz="1300" dirty="0"/>
              <a:t>Wohnblock nahe des Ostbahnhofs im Berliner Ortsteil Friedrichshain. </a:t>
            </a:r>
            <a:r>
              <a:rPr lang="de-DE" sz="1300" dirty="0"/>
              <a:t>Aufgrund vereinzelt positiver Fälle wurde den Bewohnern eine Testung angeboten am 16.06. und 18.06. Von den 171 getesteten Personen wurden 47 positiv getestet. Die Personen mit der laborbestätigten Covid-19 Infektion und deren Kontaktpersonen befinden sich in häuslicher Quarantäne laut der RKI Empfehlungen.</a:t>
            </a:r>
          </a:p>
          <a:p>
            <a:endParaRPr lang="de-DE" sz="1300" b="1" u="sng" dirty="0"/>
          </a:p>
          <a:p>
            <a:r>
              <a:rPr lang="de-DE" sz="1300" b="1" u="sng" dirty="0"/>
              <a:t>Göttingen, </a:t>
            </a:r>
            <a:r>
              <a:rPr lang="de-DE" sz="1300" b="1" u="sng" dirty="0">
                <a:solidFill>
                  <a:srgbClr val="FF0000"/>
                </a:solidFill>
              </a:rPr>
              <a:t>Status 26.06.2020 (Presse)</a:t>
            </a:r>
          </a:p>
          <a:p>
            <a:r>
              <a:rPr lang="de-DE" sz="1300" dirty="0"/>
              <a:t>Quarantäne für Wohnkomplex wurde aufgehoben, bleibt nur für Infizierte bestehen.</a:t>
            </a:r>
          </a:p>
          <a:p>
            <a:r>
              <a:rPr lang="de-DE" sz="1300" dirty="0">
                <a:solidFill>
                  <a:schemeClr val="bg1">
                    <a:lumMod val="65000"/>
                  </a:schemeClr>
                </a:solidFill>
              </a:rPr>
              <a:t>24.06. : Wohnkomplex </a:t>
            </a:r>
            <a:r>
              <a:rPr lang="de-DE" sz="1300" dirty="0" err="1">
                <a:solidFill>
                  <a:schemeClr val="bg1">
                    <a:lumMod val="65000"/>
                  </a:schemeClr>
                </a:solidFill>
              </a:rPr>
              <a:t>Groner</a:t>
            </a:r>
            <a:r>
              <a:rPr lang="de-DE" sz="1300" dirty="0">
                <a:solidFill>
                  <a:schemeClr val="bg1">
                    <a:lumMod val="65000"/>
                  </a:schemeClr>
                </a:solidFill>
              </a:rPr>
              <a:t> Str.: Die ersten 350 Menschen durften am 22.06. ihre Wohnungen verlassen. Sie waren zuvor zweimal negativ auf das Virus getestet worden. Demonstrationen gegen Wohnsituation am 23.06.</a:t>
            </a:r>
          </a:p>
          <a:p>
            <a:r>
              <a:rPr lang="de-DE" sz="1300" dirty="0">
                <a:solidFill>
                  <a:schemeClr val="bg1">
                    <a:lumMod val="65000"/>
                  </a:schemeClr>
                </a:solidFill>
              </a:rPr>
              <a:t>Stand 20.06. (email Zimmermann): 120 Personen positiv, Nicht-Haushaltskontakt Testungen abgebrochen aufgrund von Ausschreitungen; Betonung der Wichtigkeit von Sprachmittlern und einer aufgeschlossenen Zusammenarbeit der Behörden/Ausbruchsteams mit der Community; Quarantäne für den gesamten Wohnblock</a:t>
            </a:r>
          </a:p>
          <a:p>
            <a:r>
              <a:rPr lang="de-DE" sz="1300" dirty="0">
                <a:solidFill>
                  <a:schemeClr val="bg1">
                    <a:lumMod val="65000"/>
                  </a:schemeClr>
                </a:solidFill>
              </a:rPr>
              <a:t>Schultestungen: Testung von Schülern und Lehrern am 21.06. vorgenommen</a:t>
            </a:r>
          </a:p>
          <a:p>
            <a:endParaRPr lang="de-DE" sz="1300" b="1" u="sng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sz="1300" b="1" u="sng" dirty="0" smtClean="0">
                <a:solidFill>
                  <a:schemeClr val="bg1">
                    <a:lumMod val="65000"/>
                  </a:schemeClr>
                </a:solidFill>
              </a:rPr>
              <a:t>Grenzdurchgangslager </a:t>
            </a:r>
            <a:r>
              <a:rPr lang="de-DE" sz="1300" b="1" u="sng" dirty="0" smtClean="0">
                <a:solidFill>
                  <a:schemeClr val="bg1">
                    <a:lumMod val="65000"/>
                  </a:schemeClr>
                </a:solidFill>
              </a:rPr>
              <a:t>Friedland (LK Göttingen</a:t>
            </a:r>
            <a:r>
              <a:rPr lang="de-DE" sz="1300" b="1" dirty="0" smtClean="0">
                <a:solidFill>
                  <a:schemeClr val="bg1">
                    <a:lumMod val="65000"/>
                  </a:schemeClr>
                </a:solidFill>
              </a:rPr>
              <a:t>): Status 23.06.2020 (Presse)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 smtClean="0">
                <a:solidFill>
                  <a:schemeClr val="bg1">
                    <a:lumMod val="65000"/>
                  </a:schemeClr>
                </a:solidFill>
              </a:rPr>
              <a:t>19 Geflüchtete, 1 Mitarbeiterin infiziert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 smtClean="0">
                <a:solidFill>
                  <a:schemeClr val="bg1">
                    <a:lumMod val="65000"/>
                  </a:schemeClr>
                </a:solidFill>
              </a:rPr>
              <a:t>Reihentestung am 21.06.2020, Wiederholung am 25.06.2020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 smtClean="0">
                <a:solidFill>
                  <a:schemeClr val="bg1">
                    <a:lumMod val="65000"/>
                  </a:schemeClr>
                </a:solidFill>
              </a:rPr>
              <a:t>Alle </a:t>
            </a:r>
            <a:r>
              <a:rPr lang="de-DE" sz="1300" dirty="0">
                <a:solidFill>
                  <a:schemeClr val="bg1">
                    <a:lumMod val="65000"/>
                  </a:schemeClr>
                </a:solidFill>
              </a:rPr>
              <a:t>Bewohner befinden sich daher in häuslicher Quarantäne</a:t>
            </a:r>
            <a:endParaRPr lang="de-DE" sz="13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 smtClean="0">
                <a:solidFill>
                  <a:schemeClr val="bg1">
                    <a:lumMod val="65000"/>
                  </a:schemeClr>
                </a:solidFill>
              </a:rPr>
              <a:t>1 Familie aus </a:t>
            </a:r>
            <a:r>
              <a:rPr lang="de-DE" sz="1300" dirty="0" err="1" smtClean="0">
                <a:solidFill>
                  <a:schemeClr val="bg1">
                    <a:lumMod val="65000"/>
                  </a:schemeClr>
                </a:solidFill>
              </a:rPr>
              <a:t>Kazachstan</a:t>
            </a:r>
            <a:r>
              <a:rPr lang="de-DE" sz="13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300" dirty="0" smtClean="0">
                <a:solidFill>
                  <a:schemeClr val="bg1">
                    <a:lumMod val="65000"/>
                  </a:schemeClr>
                </a:solidFill>
              </a:rPr>
              <a:t>positiv getestet, die mit dem Flugzeug nach Friedberg gereist ist, in derselben Maschine waren insgesamt 35 andere Personen mit Ziel Friedberg, 4 symptomatische Fälle (negativ getestet) bereits vor Ort,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300" dirty="0" smtClean="0">
                <a:solidFill>
                  <a:schemeClr val="bg1">
                    <a:lumMod val="65000"/>
                  </a:schemeClr>
                </a:solidFill>
              </a:rPr>
              <a:t>alle räumlich getrennt und gesamtes Lager wird getestet (zwischen 200-300 Personen)</a:t>
            </a:r>
            <a:endParaRPr lang="de-DE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8" y="807396"/>
            <a:ext cx="8221212" cy="581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75318" y="1764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Überlastungsanzeigen 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vom </a:t>
            </a:r>
            <a:r>
              <a:rPr lang="de-DE" sz="1600" i="1" dirty="0" smtClean="0">
                <a:solidFill>
                  <a:schemeClr val="bg1"/>
                </a:solidFill>
              </a:rPr>
              <a:t>16.06.2020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526423"/>
              </p:ext>
            </p:extLst>
          </p:nvPr>
        </p:nvGraphicFramePr>
        <p:xfrm>
          <a:off x="342898" y="3732589"/>
          <a:ext cx="36261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094"/>
                <a:gridCol w="177910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Stadt- oder Landkreis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Bundesland</a:t>
                      </a:r>
                      <a:endParaRPr lang="de-DE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LK </a:t>
                      </a:r>
                      <a:r>
                        <a:rPr lang="de-DE" sz="1400" dirty="0" err="1" smtClean="0"/>
                        <a:t>Enzkreis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Baden-Württemberg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SK Salzgitter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Niedersachsen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itel 1"/>
          <p:cNvSpPr txBox="1">
            <a:spLocks/>
          </p:cNvSpPr>
          <p:nvPr/>
        </p:nvSpPr>
        <p:spPr>
          <a:xfrm>
            <a:off x="342899" y="3421612"/>
            <a:ext cx="3626197" cy="296256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1400" dirty="0" smtClean="0">
                <a:solidFill>
                  <a:schemeClr val="bg1"/>
                </a:solidFill>
              </a:rPr>
              <a:t>Kreise mit derzeitigen Kapazitätsengpässen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23.06.2020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" y="809625"/>
            <a:ext cx="7213271" cy="561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7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22.06.2020)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12" y="1145116"/>
            <a:ext cx="6652808" cy="51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FF0000"/>
                </a:solidFill>
              </a:rPr>
              <a:t>(Datenstand 23.06.2020)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1521" y="5948793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25  gaben 46 Labore einen Rückstau von insgesamt 553 abzuarbeitenden Proben an. 29 Labore nannten Lieferschwierigkeiten für Reagenzien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463866"/>
              </p:ext>
            </p:extLst>
          </p:nvPr>
        </p:nvGraphicFramePr>
        <p:xfrm>
          <a:off x="45307" y="1390602"/>
          <a:ext cx="4574318" cy="4314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127.457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348.619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361.515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408.348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380.197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331.902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363.890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326.788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403.875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432.666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353.467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405.269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325.416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377.544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5.412.655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225.640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28908"/>
              </p:ext>
            </p:extLst>
          </p:nvPr>
        </p:nvGraphicFramePr>
        <p:xfrm>
          <a:off x="4724400" y="1390602"/>
          <a:ext cx="4129889" cy="4292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730.156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818.426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860.494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964.962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1.038.223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1.050.676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1.017.179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1.083.345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1.092.448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1.099.355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1.112.075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677108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(Pressemitteilung </a:t>
            </a:r>
            <a:r>
              <a:rPr lang="de-DE" dirty="0" err="1" smtClean="0"/>
              <a:t>destatis</a:t>
            </a:r>
            <a:r>
              <a:rPr lang="de-DE" dirty="0" smtClean="0"/>
              <a:t> 05.06.2020)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49333"/>
            <a:ext cx="840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KW19: 17.014 Todesfälle (-501 zur Vorwoche), damit ca. 2%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1" y="1204518"/>
            <a:ext cx="8550458" cy="38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26.06.2020</a:t>
            </a:r>
            <a:r>
              <a:rPr lang="de-DE" sz="1400" dirty="0" smtClean="0">
                <a:solidFill>
                  <a:schemeClr val="bg1"/>
                </a:solidFill>
              </a:rPr>
              <a:t>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11465"/>
              </p:ext>
            </p:extLst>
          </p:nvPr>
        </p:nvGraphicFramePr>
        <p:xfrm>
          <a:off x="146049" y="868620"/>
          <a:ext cx="8482084" cy="5118966"/>
        </p:xfrm>
        <a:graphic>
          <a:graphicData uri="http://schemas.openxmlformats.org/drawingml/2006/table">
            <a:tbl>
              <a:tblPr/>
              <a:tblGrid>
                <a:gridCol w="1850391"/>
                <a:gridCol w="1011928"/>
                <a:gridCol w="826618"/>
                <a:gridCol w="1270770"/>
                <a:gridCol w="953077"/>
                <a:gridCol w="888306"/>
                <a:gridCol w="805026"/>
                <a:gridCol w="875968"/>
              </a:tblGrid>
              <a:tr h="51574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35.476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48.202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42.150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192.556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Subnational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533525"/>
            <a:ext cx="78295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8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Epidemiologische Situation Bundesländer (MW 24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324584"/>
              </p:ext>
            </p:extLst>
          </p:nvPr>
        </p:nvGraphicFramePr>
        <p:xfrm>
          <a:off x="457198" y="2001245"/>
          <a:ext cx="8093079" cy="3611159"/>
        </p:xfrm>
        <a:graphic>
          <a:graphicData uri="http://schemas.openxmlformats.org/drawingml/2006/table">
            <a:tbl>
              <a:tblPr/>
              <a:tblGrid>
                <a:gridCol w="1226898"/>
                <a:gridCol w="667700"/>
                <a:gridCol w="856881"/>
                <a:gridCol w="667700"/>
                <a:gridCol w="667700"/>
                <a:gridCol w="667700"/>
                <a:gridCol w="667700"/>
                <a:gridCol w="667700"/>
                <a:gridCol w="667700"/>
                <a:gridCol w="667700"/>
                <a:gridCol w="667700"/>
              </a:tblGrid>
              <a:tr h="4491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Inzidenz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Status Hospitalisierung bekannt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 Hospitalisierte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Anteil Hospitalisierte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Kontakt bestätigter Fall bekannt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Kontakt ja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Anteil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 mit Ausbruchs-ID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Anteil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533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698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2310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1931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885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904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8349" marR="8349" marT="83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45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KW25/KW24 pro Bundesland (</a:t>
            </a:r>
            <a:r>
              <a:rPr lang="de-DE" i="1" dirty="0" smtClean="0">
                <a:solidFill>
                  <a:schemeClr val="tx1"/>
                </a:solidFill>
              </a:rPr>
              <a:t>Stand 23.06.2020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266159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24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25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164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1,5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260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-12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-5%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334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508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13,6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52%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65%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8,2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-7%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25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25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148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95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64%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364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367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690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1.950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10,9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1.260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183%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72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33%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-13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-57%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0,5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1,5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41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216%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58%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0,6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89%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84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3,9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42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-42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-50%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2.333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2,8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3.930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4,7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1.597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68%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25.06.2020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9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013460" y="1310640"/>
            <a:ext cx="7170420" cy="451866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2" y="502246"/>
            <a:ext cx="7816157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bundesweit </a:t>
            </a:r>
            <a:r>
              <a:rPr lang="de-DE" sz="1400" dirty="0" smtClean="0">
                <a:solidFill>
                  <a:schemeClr val="bg1"/>
                </a:solidFill>
              </a:rPr>
              <a:t>(Datenstand </a:t>
            </a:r>
            <a:r>
              <a:rPr lang="de-DE" sz="1400" dirty="0" smtClean="0">
                <a:solidFill>
                  <a:schemeClr val="bg1"/>
                </a:solidFill>
              </a:rPr>
              <a:t>26.06.2020 </a:t>
            </a:r>
            <a:r>
              <a:rPr lang="de-DE" sz="1400" dirty="0" smtClean="0">
                <a:solidFill>
                  <a:schemeClr val="bg1"/>
                </a:solidFill>
              </a:rPr>
              <a:t>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84807"/>
              </p:ext>
            </p:extLst>
          </p:nvPr>
        </p:nvGraphicFramePr>
        <p:xfrm>
          <a:off x="387023" y="1407403"/>
          <a:ext cx="8065154" cy="4637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177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6762" y="502246"/>
            <a:ext cx="8192863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400" dirty="0" smtClean="0">
                <a:solidFill>
                  <a:schemeClr val="bg1"/>
                </a:solidFill>
              </a:rPr>
              <a:t>(Datenstand </a:t>
            </a:r>
            <a:r>
              <a:rPr lang="de-DE" sz="1400" dirty="0" smtClean="0">
                <a:solidFill>
                  <a:schemeClr val="bg1"/>
                </a:solidFill>
              </a:rPr>
              <a:t>26.06.2020 </a:t>
            </a:r>
            <a:r>
              <a:rPr lang="de-DE" sz="1400" dirty="0" smtClean="0">
                <a:solidFill>
                  <a:schemeClr val="bg1"/>
                </a:solidFill>
              </a:rPr>
              <a:t>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2" y="1473625"/>
            <a:ext cx="8368665" cy="416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19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021227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3.277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4" y="1851364"/>
            <a:ext cx="6575515" cy="46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23.06.2020)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\\rki.local\daten\Wissdaten\RKI_nCoV-Lage\3.Kommunikation\3.7.Lageberichte\2020-06-23\Karten\A-Wochenverglei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63905"/>
            <a:ext cx="8001000" cy="565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2" y="952239"/>
            <a:ext cx="7589520" cy="5366982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33042" y="100062"/>
            <a:ext cx="674400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Landkreise mit 7-Tage-Inzidenzen </a:t>
            </a:r>
            <a:r>
              <a:rPr lang="de-DE" sz="2000" dirty="0" smtClean="0">
                <a:solidFill>
                  <a:schemeClr val="bg1"/>
                </a:solidFill>
              </a:rPr>
              <a:t>mit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2000" dirty="0" smtClean="0">
                <a:solidFill>
                  <a:schemeClr val="bg1"/>
                </a:solidFill>
              </a:rPr>
              <a:t>&gt;50 bzw. &gt;35 Fälle </a:t>
            </a:r>
            <a:r>
              <a:rPr lang="de-DE" sz="2000" dirty="0">
                <a:solidFill>
                  <a:schemeClr val="bg1"/>
                </a:solidFill>
              </a:rPr>
              <a:t>pro 100.000 </a:t>
            </a:r>
            <a:r>
              <a:rPr lang="de-DE" sz="2000" dirty="0" smtClean="0">
                <a:solidFill>
                  <a:schemeClr val="bg1"/>
                </a:solidFill>
              </a:rPr>
              <a:t>Einwohner </a:t>
            </a:r>
            <a:r>
              <a:rPr lang="de-DE" sz="1400" dirty="0" smtClean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26.06.2020</a:t>
            </a:r>
            <a:r>
              <a:rPr lang="de-DE" sz="1400" dirty="0" smtClean="0">
                <a:solidFill>
                  <a:schemeClr val="bg1"/>
                </a:solidFill>
              </a:rPr>
              <a:t>)</a:t>
            </a:r>
            <a:endParaRPr lang="de-DE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300049"/>
              </p:ext>
            </p:extLst>
          </p:nvPr>
        </p:nvGraphicFramePr>
        <p:xfrm>
          <a:off x="3142924" y="4511040"/>
          <a:ext cx="6001076" cy="1694814"/>
        </p:xfrm>
        <a:graphic>
          <a:graphicData uri="http://schemas.openxmlformats.org/drawingml/2006/table">
            <a:tbl>
              <a:tblPr firstRow="1" firstCol="1" bandRow="1"/>
              <a:tblGrid>
                <a:gridCol w="162560"/>
                <a:gridCol w="907495"/>
                <a:gridCol w="361224"/>
                <a:gridCol w="4569797"/>
              </a:tblGrid>
              <a:tr h="170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Landkreis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Calibri"/>
                          <a:ea typeface="Cambria"/>
                          <a:cs typeface="Times New Roman"/>
                        </a:rPr>
                        <a:t>BL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Anmerkungen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LK Gütersloh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NW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Ausbruch in Zusammenhang mit einem fleischverarbeitenden Betrieb, viele Fälle mit Wohnsitz in umliegenden Landkreisen. Weitere Fallfindung und Kontaktpersonennachverfolgung. Sicherheits- und Schutzpaket: Kontaktbeschränkungen. Absonderungsmaßnahmen, Reihentestungen in Einrichtungen und Betrieben, Sicherstellung der Versorgungskapazitäten. Offizielle Informationen des Landkreises: </a:t>
                      </a:r>
                      <a:r>
                        <a:rPr lang="de-DE" sz="10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  <a:hlinkClick r:id="rId3"/>
                        </a:rPr>
                        <a:t>Link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LK Warendorf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/>
                          <a:ea typeface="Cambria"/>
                          <a:cs typeface="Times New Roman"/>
                        </a:rPr>
                        <a:t>NW</a:t>
                      </a:r>
                      <a:endParaRPr lang="de-DE" sz="110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In Zusammenhang mit Ausbruchsgeschehen in Gütersloh, da Mitarbeiter der fleischverarbeitenden Firma teilweise ihren Wohnsitz im benachbarten Landkreis haben. </a:t>
                      </a:r>
                      <a:r>
                        <a:rPr lang="de-DE" sz="10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  <a:hlinkClick r:id="rId4"/>
                        </a:rPr>
                        <a:t>Allgemeinverfügung</a:t>
                      </a:r>
                      <a:r>
                        <a:rPr lang="de-DE" sz="10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: Quarantäne für alle Mitarbeiter des Betriebs und Angehörige bis 03.07.2020. Offizielle Informationen des Landkreises: </a:t>
                      </a:r>
                      <a:r>
                        <a:rPr lang="de-DE" sz="10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  <a:hlinkClick r:id="rId5"/>
                        </a:rPr>
                        <a:t>Link</a:t>
                      </a:r>
                      <a:endParaRPr lang="de-DE" sz="1100" dirty="0">
                        <a:effectLst/>
                        <a:latin typeface="Calibri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0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2090</Words>
  <Application>Microsoft Office PowerPoint</Application>
  <PresentationFormat>Bildschirmpräsentation (4:3)</PresentationFormat>
  <Paragraphs>857</Paragraphs>
  <Slides>21</Slides>
  <Notes>15</Notes>
  <HiddenSlides>11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Office-Design</vt:lpstr>
      <vt:lpstr>COVID-19:   Lage National, 26.06.2020  Informationen für den Krisenstab</vt:lpstr>
      <vt:lpstr>PowerPoint-Präsentation</vt:lpstr>
      <vt:lpstr>Vergleich KW25/KW24 pro Bundesland (Stand 23.06.2020)</vt:lpstr>
      <vt:lpstr>PowerPoint-Präsentation</vt:lpstr>
      <vt:lpstr>PowerPoint-Präsentation</vt:lpstr>
      <vt:lpstr>PowerPoint-Präsentation</vt:lpstr>
      <vt:lpstr>PowerPoint-Präsentation</vt:lpstr>
      <vt:lpstr>Wochenvergleich Aktuelle/Vorwoche (Stand 23.06.2020)</vt:lpstr>
      <vt:lpstr>PowerPoint-Präsentation</vt:lpstr>
      <vt:lpstr>Altersverteilung nach Meldewoche: Gesamtfälle  (Datenstand: 23.06.2020. 00:00)</vt:lpstr>
      <vt:lpstr>PowerPoint-Präsentation</vt:lpstr>
      <vt:lpstr>Übermittelte COVID-19-Fälle nach Expositionsort  (Datenstand: 23.06.2020, 0:00 Uhr)</vt:lpstr>
      <vt:lpstr>Aktuelle Ausbrüche</vt:lpstr>
      <vt:lpstr>Aktuelle Ausbrüche</vt:lpstr>
      <vt:lpstr>PowerPoint-Präsentation</vt:lpstr>
      <vt:lpstr>PowerPoint-Präsentation</vt:lpstr>
      <vt:lpstr>PowerPoint-Präsentation</vt:lpstr>
      <vt:lpstr>Anzahl Labortestungen (Datenstand 23.06.2020)</vt:lpstr>
      <vt:lpstr>Wöchentliche Sterbefallzahlen in Deutschland (Pressemitteilung destatis 05.06.2020)</vt:lpstr>
      <vt:lpstr>Subnational level of transmission</vt:lpstr>
      <vt:lpstr>Epidemiologische Situation Bundesländer (MW 24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Sievers, Claudia</cp:lastModifiedBy>
  <cp:revision>2061</cp:revision>
  <cp:lastPrinted>2020-06-12T06:06:55Z</cp:lastPrinted>
  <dcterms:created xsi:type="dcterms:W3CDTF">2015-11-02T12:29:13Z</dcterms:created>
  <dcterms:modified xsi:type="dcterms:W3CDTF">2020-06-26T06:44:04Z</dcterms:modified>
</cp:coreProperties>
</file>