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27" r:id="rId2"/>
    <p:sldId id="642" r:id="rId3"/>
    <p:sldId id="671" r:id="rId4"/>
    <p:sldId id="643" r:id="rId5"/>
    <p:sldId id="684" r:id="rId6"/>
    <p:sldId id="570" r:id="rId7"/>
    <p:sldId id="665" r:id="rId8"/>
    <p:sldId id="677" r:id="rId9"/>
    <p:sldId id="678" r:id="rId10"/>
    <p:sldId id="679" r:id="rId11"/>
    <p:sldId id="693" r:id="rId12"/>
    <p:sldId id="691" r:id="rId13"/>
    <p:sldId id="689" r:id="rId14"/>
    <p:sldId id="680" r:id="rId15"/>
    <p:sldId id="681" r:id="rId16"/>
    <p:sldId id="682" r:id="rId17"/>
    <p:sldId id="658" r:id="rId18"/>
    <p:sldId id="659" r:id="rId19"/>
    <p:sldId id="686" r:id="rId20"/>
    <p:sldId id="687" r:id="rId2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85510" autoAdjust="0"/>
  </p:normalViewPr>
  <p:slideViewPr>
    <p:cSldViewPr snapToGrid="0" snapToObjects="1">
      <p:cViewPr varScale="1">
        <p:scale>
          <a:sx n="85" d="100"/>
          <a:sy n="8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Quelle: Ausbruch Wiesenhof:</a:t>
            </a:r>
            <a:r>
              <a:rPr lang="de-DE" baseline="0" dirty="0" smtClean="0"/>
              <a:t> https://www.merkur.de/welt/corona-deutschland-schlachthof-wiesenhof-toennies-oldenburg-ausbruch-skandal-wildeshausen-zr-13808562.html (25.06.2020)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1200" dirty="0" smtClean="0">
                <a:solidFill>
                  <a:schemeClr val="bg1"/>
                </a:solidFill>
              </a:rPr>
              <a:t>Nur Mittwochs: aus dem </a:t>
            </a:r>
            <a:r>
              <a:rPr lang="de-DE" sz="1200" dirty="0" err="1" smtClean="0">
                <a:solidFill>
                  <a:schemeClr val="bg1"/>
                </a:solidFill>
              </a:rPr>
              <a:t>Wochenbericht_Kapazitätserfassung</a:t>
            </a:r>
            <a:r>
              <a:rPr lang="de-DE" sz="1200" dirty="0" smtClean="0">
                <a:solidFill>
                  <a:schemeClr val="bg1"/>
                </a:solidFill>
              </a:rPr>
              <a:t> von </a:t>
            </a:r>
            <a:r>
              <a:rPr lang="de-DE" sz="1200" dirty="0" err="1" smtClean="0">
                <a:solidFill>
                  <a:schemeClr val="bg1"/>
                </a:solidFill>
              </a:rPr>
              <a:t>Epialert</a:t>
            </a:r>
            <a:r>
              <a:rPr lang="de-DE" sz="1200" baseline="0" dirty="0" smtClean="0">
                <a:solidFill>
                  <a:schemeClr val="bg1"/>
                </a:solidFill>
              </a:rPr>
              <a:t> ans BMG (vom Dienstag)</a:t>
            </a:r>
            <a:endParaRPr lang="de-DE" sz="1200" dirty="0" smtClean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049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https://www.destatis.de/DE/Presse/Pressemitteilungen/2020/05/PD20_194_12621.html?nn=209016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Dienstags#</a:t>
            </a:r>
          </a:p>
          <a:p>
            <a:r>
              <a:rPr lang="de-DE" dirty="0" smtClean="0"/>
              <a:t>Datei </a:t>
            </a:r>
            <a:r>
              <a:rPr lang="de-DE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29.06.2020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684832"/>
              </p:ext>
            </p:extLst>
          </p:nvPr>
        </p:nvGraphicFramePr>
        <p:xfrm>
          <a:off x="217439" y="20047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29.06.2020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193.761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+262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+0,1%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8.961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10,8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178.100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795990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28.06.2020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Vortag*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´-7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885079" y="3985261"/>
            <a:ext cx="4782672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000" b="1" dirty="0"/>
              <a:t>(aus dem Lagebericht vom </a:t>
            </a:r>
            <a:r>
              <a:rPr lang="de-DE" sz="1000" b="1" dirty="0" smtClean="0">
                <a:solidFill>
                  <a:srgbClr val="045AA6"/>
                </a:solidFill>
              </a:rPr>
              <a:t>28.06.2020</a:t>
            </a:r>
            <a:r>
              <a:rPr lang="de-DE" sz="1000" b="1" dirty="0" smtClean="0"/>
              <a:t> und gemäß der Berechnung vom </a:t>
            </a:r>
            <a:r>
              <a:rPr lang="de-DE" sz="1000" b="1" dirty="0" smtClean="0">
                <a:solidFill>
                  <a:srgbClr val="FF0000"/>
                </a:solidFill>
              </a:rPr>
              <a:t>29.06.2020</a:t>
            </a:r>
            <a:r>
              <a:rPr lang="de-DE" sz="1000" b="1" dirty="0" smtClean="0"/>
              <a:t>)</a:t>
            </a:r>
            <a:endParaRPr lang="de-DE" sz="1000" b="1" dirty="0"/>
          </a:p>
          <a:p>
            <a:r>
              <a:rPr lang="de-DE" sz="12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29.06.2020</a:t>
            </a:r>
            <a:r>
              <a:rPr lang="de-DE" sz="1200" b="1" dirty="0">
                <a:solidFill>
                  <a:srgbClr val="FF0000"/>
                </a:solidFill>
              </a:rPr>
              <a:t>: 	</a:t>
            </a:r>
            <a:r>
              <a:rPr lang="de-DE" sz="1200" b="1" dirty="0" smtClean="0">
                <a:solidFill>
                  <a:srgbClr val="FF0000"/>
                </a:solidFill>
              </a:rPr>
              <a:t>0,74 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0,61 – 0,85)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28.06.2020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0,71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0,59 </a:t>
            </a:r>
            <a:r>
              <a:rPr lang="de-DE" sz="1200" b="1" dirty="0">
                <a:solidFill>
                  <a:srgbClr val="045AA6"/>
                </a:solidFill>
              </a:rPr>
              <a:t>– </a:t>
            </a:r>
            <a:r>
              <a:rPr lang="de-DE" sz="1200" b="1" dirty="0" smtClean="0">
                <a:solidFill>
                  <a:srgbClr val="045AA6"/>
                </a:solidFill>
              </a:rPr>
              <a:t>0,84) </a:t>
            </a:r>
            <a:endParaRPr lang="de-DE" sz="12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29.06.2020</a:t>
            </a:r>
            <a:r>
              <a:rPr lang="de-DE" sz="1200" b="1" dirty="0">
                <a:solidFill>
                  <a:srgbClr val="FF0000"/>
                </a:solidFill>
              </a:rPr>
              <a:t>:   	</a:t>
            </a:r>
            <a:r>
              <a:rPr lang="de-DE" sz="1200" b="1" dirty="0" smtClean="0">
                <a:solidFill>
                  <a:srgbClr val="FF0000"/>
                </a:solidFill>
              </a:rPr>
              <a:t>0,63 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0,58 – 0,69)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28.06.2020</a:t>
            </a:r>
            <a:r>
              <a:rPr lang="de-DE" sz="1200" b="1" dirty="0">
                <a:solidFill>
                  <a:srgbClr val="045AA6"/>
                </a:solidFill>
              </a:rPr>
              <a:t>: 	 0,71 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0,65 </a:t>
            </a:r>
            <a:r>
              <a:rPr lang="de-DE" sz="1200" b="1" dirty="0">
                <a:solidFill>
                  <a:srgbClr val="045AA6"/>
                </a:solidFill>
              </a:rPr>
              <a:t>– </a:t>
            </a:r>
            <a:r>
              <a:rPr lang="de-DE" sz="1200" b="1" dirty="0" smtClean="0">
                <a:solidFill>
                  <a:srgbClr val="045AA6"/>
                </a:solidFill>
              </a:rPr>
              <a:t>0,77)</a:t>
            </a: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23.06.2020,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29.06.2020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49" y="2815706"/>
            <a:ext cx="4695825" cy="38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" y="1034255"/>
            <a:ext cx="4665661" cy="379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3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Häufigsten Expositionsorte im Ausland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538319"/>
              </p:ext>
            </p:extLst>
          </p:nvPr>
        </p:nvGraphicFramePr>
        <p:xfrm>
          <a:off x="890120" y="1237384"/>
          <a:ext cx="7162800" cy="5123741"/>
        </p:xfrm>
        <a:graphic>
          <a:graphicData uri="http://schemas.openxmlformats.org/drawingml/2006/table">
            <a:tbl>
              <a:tblPr/>
              <a:tblGrid>
                <a:gridCol w="3635402"/>
                <a:gridCol w="1941465"/>
                <a:gridCol w="1585933"/>
              </a:tblGrid>
              <a:tr h="5157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Land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MW 25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MW 26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Serbien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12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+mj-lt"/>
                        </a:rPr>
                        <a:t>25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Bosnien und Herzegowina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Pakistan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Kosovo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Schweden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+mj-lt"/>
                        </a:rPr>
                        <a:t>Mexiko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Polen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Kroatien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Niederlande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Rumänien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Russische Föderation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+mj-lt"/>
                        </a:rPr>
                        <a:t>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Vereinigte Staaten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+mj-lt"/>
                        </a:rPr>
                        <a:t>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Österreich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+mj-lt"/>
                        </a:rPr>
                        <a:t>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Westafrika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Mazedonien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+mj-lt"/>
                        </a:rPr>
                        <a:t>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Gesamt (inkl. nicht genannte Länder)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86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29.06.2020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1072" y="803391"/>
            <a:ext cx="857430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/>
              <a:t>Gütersloh,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28. </a:t>
            </a:r>
            <a:r>
              <a:rPr lang="de-DE" sz="1400" b="1" u="sng" dirty="0">
                <a:solidFill>
                  <a:srgbClr val="FF0000"/>
                </a:solidFill>
              </a:rPr>
              <a:t>06. 2020 (Bericht C. Frank, Ausbruchsteam)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Zwischen 21.06. und 27.06. 107 Fälle in Allgemeinbevölkerung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25 </a:t>
            </a:r>
            <a:r>
              <a:rPr lang="de-DE" sz="1400" dirty="0"/>
              <a:t>Fälle hatten nachvollziehbare Kontakte zu Tönnies-Mitarbeitern </a:t>
            </a:r>
            <a:endParaRPr lang="de-DE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die </a:t>
            </a:r>
            <a:r>
              <a:rPr lang="de-DE" sz="1400" dirty="0"/>
              <a:t>anderen sind oft Einzelfälle, bezüglich Alter, Wohnort und Diagnose-Zeitpunkt breit </a:t>
            </a:r>
            <a:r>
              <a:rPr lang="de-DE" sz="1400" dirty="0" smtClean="0"/>
              <a:t>verteilt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und </a:t>
            </a:r>
            <a:r>
              <a:rPr lang="de-DE" sz="1400" dirty="0"/>
              <a:t>einige kleinen Cluster </a:t>
            </a:r>
            <a:r>
              <a:rPr lang="de-DE" sz="1400" dirty="0" smtClean="0"/>
              <a:t>(</a:t>
            </a:r>
            <a:r>
              <a:rPr lang="de-DE" sz="1400" dirty="0"/>
              <a:t>K</a:t>
            </a:r>
            <a:r>
              <a:rPr lang="de-DE" sz="1400" dirty="0" smtClean="0"/>
              <a:t>linikum Gütersloh, Hochzeitscluster)</a:t>
            </a:r>
            <a:endParaRPr lang="de-D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Probleme</a:t>
            </a:r>
            <a:r>
              <a:rPr lang="en-US" sz="1400" dirty="0"/>
              <a:t> </a:t>
            </a:r>
            <a:r>
              <a:rPr lang="en-US" sz="1400" dirty="0" err="1"/>
              <a:t>bei</a:t>
            </a:r>
            <a:r>
              <a:rPr lang="en-US" sz="1400" dirty="0"/>
              <a:t> der </a:t>
            </a:r>
            <a:r>
              <a:rPr lang="en-US" sz="1400" dirty="0" err="1"/>
              <a:t>Datenermittlung</a:t>
            </a:r>
            <a:r>
              <a:rPr lang="en-US" sz="1400" dirty="0"/>
              <a:t> und </a:t>
            </a:r>
            <a:r>
              <a:rPr lang="en-US" sz="1400" dirty="0" err="1" smtClean="0"/>
              <a:t>erfassung</a:t>
            </a:r>
            <a:r>
              <a:rPr lang="en-US" sz="1400" dirty="0" smtClean="0"/>
              <a:t>, </a:t>
            </a:r>
            <a:r>
              <a:rPr lang="en-US" sz="1400" dirty="0" err="1" smtClean="0"/>
              <a:t>wird</a:t>
            </a:r>
            <a:r>
              <a:rPr lang="en-US" sz="1400" dirty="0" smtClean="0"/>
              <a:t> </a:t>
            </a:r>
            <a:r>
              <a:rPr lang="en-US" sz="1400" dirty="0" err="1" smtClean="0"/>
              <a:t>versucht</a:t>
            </a:r>
            <a:r>
              <a:rPr lang="en-US" sz="1400" dirty="0" smtClean="0"/>
              <a:t> </a:t>
            </a:r>
            <a:r>
              <a:rPr lang="en-US" sz="1400" dirty="0" err="1" smtClean="0"/>
              <a:t>bis</a:t>
            </a:r>
            <a:r>
              <a:rPr lang="en-US" sz="1400" dirty="0" smtClean="0"/>
              <a:t> 29.06. </a:t>
            </a:r>
            <a:r>
              <a:rPr lang="en-US" sz="1400" dirty="0" err="1" smtClean="0"/>
              <a:t>zu</a:t>
            </a:r>
            <a:r>
              <a:rPr lang="en-US" sz="1400" dirty="0" smtClean="0"/>
              <a:t> </a:t>
            </a:r>
            <a:r>
              <a:rPr lang="en-US" sz="1400" dirty="0" err="1" smtClean="0"/>
              <a:t>beheben</a:t>
            </a:r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Mehr­zahl der betroffenen Personen ist offenbar </a:t>
            </a:r>
            <a:r>
              <a:rPr lang="de-DE" sz="1400" dirty="0" smtClean="0"/>
              <a:t>asymptomatisch</a:t>
            </a:r>
            <a:endParaRPr lang="de-D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Die </a:t>
            </a:r>
            <a:r>
              <a:rPr lang="de-DE" sz="1400" b="1" dirty="0"/>
              <a:t>erste Runde der Abstriche</a:t>
            </a:r>
            <a:r>
              <a:rPr lang="de-DE" sz="1400" dirty="0"/>
              <a:t> bei Tönnies-Mitarbeitern wird in den nächsten Tagen beendet werden. </a:t>
            </a:r>
            <a:endParaRPr lang="de-DE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Die </a:t>
            </a:r>
            <a:r>
              <a:rPr lang="de-DE" sz="1400" b="1" dirty="0"/>
              <a:t>Priorisierung für die folgenden Abstriche</a:t>
            </a:r>
            <a:r>
              <a:rPr lang="de-DE" sz="1400" dirty="0"/>
              <a:t> ist </a:t>
            </a:r>
            <a:r>
              <a:rPr lang="de-DE" sz="1400" dirty="0" smtClean="0"/>
              <a:t>geplant (4 </a:t>
            </a:r>
            <a:r>
              <a:rPr lang="de-DE" sz="1400" dirty="0" err="1" smtClean="0"/>
              <a:t>Prios</a:t>
            </a:r>
            <a:r>
              <a:rPr lang="de-DE" sz="14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Presse: </a:t>
            </a:r>
            <a:r>
              <a:rPr lang="de-DE" sz="1400" dirty="0"/>
              <a:t>Klimaanlage bei Tönnies eine ursächliche </a:t>
            </a:r>
            <a:r>
              <a:rPr lang="de-DE" sz="1400" dirty="0" smtClean="0"/>
              <a:t>Rolle: Luft </a:t>
            </a:r>
            <a:r>
              <a:rPr lang="de-DE" sz="1400" dirty="0"/>
              <a:t>auf 6-10° gekühlt sowie </a:t>
            </a:r>
            <a:r>
              <a:rPr lang="de-DE" sz="1400" dirty="0" smtClean="0"/>
              <a:t>getrocknet. Die </a:t>
            </a:r>
            <a:r>
              <a:rPr lang="de-DE" sz="1400" dirty="0"/>
              <a:t>Luft zirkuliere dabei, ohne aufbereitet und ohne mit ausreichend Frischluft angereichert zu werden</a:t>
            </a:r>
          </a:p>
          <a:p>
            <a:r>
              <a:rPr lang="de-DE" sz="1400" b="1" u="sng" dirty="0" smtClean="0"/>
              <a:t>Delmenhorst</a:t>
            </a:r>
            <a:r>
              <a:rPr lang="de-DE" sz="1400" b="1" u="sng" dirty="0"/>
              <a:t>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29.06.2020 (</a:t>
            </a:r>
            <a:r>
              <a:rPr lang="de-DE" sz="1400" b="1" u="sng" dirty="0" err="1" smtClean="0">
                <a:solidFill>
                  <a:srgbClr val="FF0000"/>
                </a:solidFill>
              </a:rPr>
              <a:t>linelist</a:t>
            </a:r>
            <a:r>
              <a:rPr lang="de-DE" sz="1400" b="1" u="sng" dirty="0" smtClean="0">
                <a:solidFill>
                  <a:srgbClr val="FF0000"/>
                </a:solidFill>
              </a:rPr>
              <a:t>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Erhöhte 7 </a:t>
            </a:r>
            <a:r>
              <a:rPr lang="de-DE" sz="1400" dirty="0" smtClean="0"/>
              <a:t>Tage-Inzidenz, auf Ausbruchgeschehen im Fleischverarbeitenden Betrieb im LK Oldenburg (Wiesenhof) zurückzuführen</a:t>
            </a:r>
          </a:p>
          <a:p>
            <a:r>
              <a:rPr lang="de-DE" sz="1400" b="1" u="sng" dirty="0"/>
              <a:t>Oldenburg,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26.06.2020 </a:t>
            </a:r>
            <a:r>
              <a:rPr lang="de-DE" sz="1400" b="1" u="sng" dirty="0">
                <a:solidFill>
                  <a:srgbClr val="FF0000"/>
                </a:solidFill>
              </a:rPr>
              <a:t>(Presse)</a:t>
            </a:r>
          </a:p>
          <a:p>
            <a:r>
              <a:rPr lang="de-DE" sz="1400" dirty="0"/>
              <a:t>Presse: </a:t>
            </a:r>
            <a:r>
              <a:rPr lang="de-DE" sz="1400" dirty="0" smtClean="0"/>
              <a:t>Stand 26.06.2020 :  </a:t>
            </a:r>
            <a:r>
              <a:rPr lang="de-DE" sz="1400" dirty="0"/>
              <a:t>Puten-Schlachtbetrieb (Wiesenhof), </a:t>
            </a:r>
            <a:r>
              <a:rPr lang="de-DE" sz="1400" dirty="0" smtClean="0"/>
              <a:t>46 </a:t>
            </a:r>
            <a:r>
              <a:rPr lang="de-DE" sz="1400" dirty="0"/>
              <a:t>Infizierte </a:t>
            </a:r>
            <a:r>
              <a:rPr lang="de-DE" sz="1400" dirty="0" smtClean="0"/>
              <a:t>, 1.100 Mitarbeiter in Quarantäne, Betrieb wird für 2 Wochen geschlossen.</a:t>
            </a:r>
          </a:p>
          <a:p>
            <a:r>
              <a:rPr lang="de-DE" sz="1400" dirty="0"/>
              <a:t>Ausbruch weitet sich auf Personen im Umkreis der Angestellten aus; in Cloppenburg erkrankten zwei Schüler und deren Mutter, deren Vater/Ehemann in dem betroffenen Betrieb arbeitet, betroffene Schulklassen vom Präsenzunterricht ausgenommen; </a:t>
            </a:r>
          </a:p>
          <a:p>
            <a:r>
              <a:rPr lang="de-DE" sz="1400" b="1" u="sng" dirty="0" smtClean="0"/>
              <a:t>Coburg: </a:t>
            </a:r>
            <a:r>
              <a:rPr lang="de-DE" sz="1400" b="1" u="sng" dirty="0">
                <a:solidFill>
                  <a:srgbClr val="FF0000"/>
                </a:solidFill>
              </a:rPr>
              <a:t>Status 26.06.2020 (LGL Bericht)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Erhöhte 7-Tage Inzidenz; gemeinsamer Gottesdienstbesuch Anfang Juni und ggf. vorhandene spätere Kontakte; 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5 </a:t>
            </a:r>
            <a:r>
              <a:rPr lang="de-DE" sz="1400" dirty="0"/>
              <a:t>Gemeindemitglieder positiv auf Sars-Cov-2 getestet. Alle </a:t>
            </a:r>
            <a:r>
              <a:rPr lang="de-DE" sz="1400" dirty="0" smtClean="0"/>
              <a:t>recherchierten </a:t>
            </a:r>
            <a:r>
              <a:rPr lang="de-DE" sz="1400" dirty="0"/>
              <a:t>11 </a:t>
            </a:r>
            <a:r>
              <a:rPr lang="de-DE" sz="1400" dirty="0" smtClean="0"/>
              <a:t>Kontaktpersonen werden getestet.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Alle bisher ermittelten Kontaktpersonen wurden unter häusliche Quarantäne gestellt. 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Ordnungsamt </a:t>
            </a:r>
            <a:r>
              <a:rPr lang="de-DE" sz="1400" dirty="0"/>
              <a:t>der Stadt Coburg </a:t>
            </a:r>
            <a:r>
              <a:rPr lang="de-DE" sz="1400" dirty="0" smtClean="0"/>
              <a:t>eingeschaltet, ermittelt </a:t>
            </a:r>
            <a:r>
              <a:rPr lang="de-DE" sz="1400" dirty="0"/>
              <a:t>vor Ort die räumlichen Bedingungen und die Einhaltung der hygienischen Vorgaben </a:t>
            </a:r>
            <a:r>
              <a:rPr lang="de-DE" sz="1400" dirty="0" smtClean="0"/>
              <a:t>während </a:t>
            </a:r>
            <a:r>
              <a:rPr lang="de-DE" sz="1400" dirty="0"/>
              <a:t>der Gottesdienste</a:t>
            </a:r>
            <a:r>
              <a:rPr lang="de-DE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0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29.06.2020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64160" y="1112729"/>
            <a:ext cx="787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b="1" u="sng" dirty="0" smtClean="0">
                <a:solidFill>
                  <a:prstClr val="black"/>
                </a:solidFill>
              </a:rPr>
              <a:t>Grenzdurchgangslager </a:t>
            </a:r>
            <a:r>
              <a:rPr lang="de-DE" sz="1400" b="1" u="sng" dirty="0">
                <a:solidFill>
                  <a:prstClr val="black"/>
                </a:solidFill>
              </a:rPr>
              <a:t>Friedland (LK Göttingen</a:t>
            </a:r>
            <a:r>
              <a:rPr lang="de-DE" sz="1400" b="1" dirty="0">
                <a:solidFill>
                  <a:prstClr val="black"/>
                </a:solidFill>
              </a:rPr>
              <a:t>): </a:t>
            </a:r>
            <a:r>
              <a:rPr lang="de-DE" sz="1400" b="1" dirty="0">
                <a:solidFill>
                  <a:srgbClr val="FF0000"/>
                </a:solidFill>
              </a:rPr>
              <a:t>Status 28.06.2020 (Presse)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black"/>
                </a:solidFill>
              </a:rPr>
              <a:t>Zahl der infizierten Personen mehr als verdoppelt. Derzeit seien 49 Personen mit dem Covid-19-Virus infiziert, darunter mindestens 39 der insgesamt 243 Bewohner sowie sieben Mitarbeiter, </a:t>
            </a:r>
            <a:endParaRPr lang="de-DE" sz="1400" dirty="0">
              <a:solidFill>
                <a:prstClr val="white">
                  <a:lumMod val="65000"/>
                </a:prst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white">
                    <a:lumMod val="50000"/>
                  </a:prstClr>
                </a:solidFill>
              </a:rPr>
              <a:t>1 Familie aus </a:t>
            </a:r>
            <a:r>
              <a:rPr lang="de-DE" sz="1400" dirty="0" err="1">
                <a:solidFill>
                  <a:prstClr val="white">
                    <a:lumMod val="50000"/>
                  </a:prstClr>
                </a:solidFill>
              </a:rPr>
              <a:t>Kazachstan</a:t>
            </a:r>
            <a:r>
              <a:rPr lang="de-DE" sz="1400" dirty="0">
                <a:solidFill>
                  <a:prstClr val="white">
                    <a:lumMod val="50000"/>
                  </a:prstClr>
                </a:solidFill>
              </a:rPr>
              <a:t> positiv getestet, die mit dem Flugzeug nach Friedberg gereist ist, in derselben Maschine waren insgesamt 35 andere Personen mit Ziel Friedberg, 4 symptomatische Fälle (negativ getestet) bereits vor Ort,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white">
                    <a:lumMod val="50000"/>
                  </a:prstClr>
                </a:solidFill>
              </a:rPr>
              <a:t>alle räumlich getrennt und gesamtes Lager wird getestet (zwischen 200-300 Personen</a:t>
            </a:r>
            <a:r>
              <a:rPr lang="de-DE" sz="1400" dirty="0" smtClean="0">
                <a:solidFill>
                  <a:prstClr val="white">
                    <a:lumMod val="50000"/>
                  </a:prstClr>
                </a:solidFill>
              </a:rPr>
              <a:t>)</a:t>
            </a:r>
          </a:p>
          <a:p>
            <a:pPr lvl="0"/>
            <a:endParaRPr lang="de-DE" sz="1400" b="1" u="sng" dirty="0">
              <a:solidFill>
                <a:prstClr val="black"/>
              </a:solidFill>
            </a:endParaRPr>
          </a:p>
          <a:p>
            <a:pPr lvl="0"/>
            <a:r>
              <a:rPr lang="de-DE" sz="1400" b="1" u="sng" dirty="0">
                <a:solidFill>
                  <a:prstClr val="black"/>
                </a:solidFill>
              </a:rPr>
              <a:t>Moers/LK Wesel, </a:t>
            </a:r>
            <a:r>
              <a:rPr lang="de-DE" sz="1400" b="1" u="sng" dirty="0">
                <a:solidFill>
                  <a:srgbClr val="FF0000"/>
                </a:solidFill>
              </a:rPr>
              <a:t>Status 27.06.2020 (Presse, PM LK)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Im Rahmen einer Reihenuntersuchung detektierter Ausbruch bei einem Dönerfleischproduzenten; 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82 Mitarbeiter positiv, </a:t>
            </a:r>
            <a:r>
              <a:rPr lang="de-DE" sz="1400" dirty="0"/>
              <a:t>24 der 82 positiven Fälle nicht in Wesel sondern in Düsseldorf</a:t>
            </a:r>
          </a:p>
          <a:p>
            <a:pPr lvl="0"/>
            <a:endParaRPr lang="de-DE" sz="1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/>
            <a:r>
              <a:rPr lang="de-DE" sz="1400" b="1" u="sng" dirty="0">
                <a:solidFill>
                  <a:prstClr val="black"/>
                </a:solidFill>
              </a:rPr>
              <a:t>Flüchtlingsunterkunft </a:t>
            </a:r>
            <a:r>
              <a:rPr lang="de-DE" sz="1400" b="1" u="sng" dirty="0" smtClean="0">
                <a:solidFill>
                  <a:prstClr val="black"/>
                </a:solidFill>
              </a:rPr>
              <a:t>Starnberg</a:t>
            </a:r>
            <a:r>
              <a:rPr lang="de-DE" sz="1400" dirty="0" smtClean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de-DE" sz="1400" b="1" u="sng" dirty="0">
                <a:solidFill>
                  <a:srgbClr val="FF0000"/>
                </a:solidFill>
              </a:rPr>
              <a:t>Status 28.06.2020 (Presse</a:t>
            </a:r>
            <a:r>
              <a:rPr lang="de-DE" sz="1400" b="1" u="sng" dirty="0" smtClean="0">
                <a:solidFill>
                  <a:srgbClr val="FF0000"/>
                </a:solidFill>
              </a:rPr>
              <a:t>)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16 Fälle in </a:t>
            </a:r>
            <a:r>
              <a:rPr lang="de-DE" sz="1400" dirty="0" smtClean="0">
                <a:solidFill>
                  <a:prstClr val="black"/>
                </a:solidFill>
              </a:rPr>
              <a:t>Flüchtlingsunterkunft </a:t>
            </a:r>
            <a:r>
              <a:rPr lang="de-DE" sz="1400" dirty="0">
                <a:solidFill>
                  <a:prstClr val="black"/>
                </a:solidFill>
              </a:rPr>
              <a:t>in </a:t>
            </a:r>
            <a:r>
              <a:rPr lang="de-DE" sz="1400" dirty="0" err="1">
                <a:solidFill>
                  <a:prstClr val="black"/>
                </a:solidFill>
              </a:rPr>
              <a:t>Hechendorf</a:t>
            </a:r>
            <a:r>
              <a:rPr lang="de-DE" sz="1400" dirty="0">
                <a:solidFill>
                  <a:prstClr val="black"/>
                </a:solidFill>
              </a:rPr>
              <a:t>, darunter haben 10 bei einem </a:t>
            </a:r>
            <a:r>
              <a:rPr lang="de-DE" sz="1400" dirty="0" smtClean="0">
                <a:solidFill>
                  <a:prstClr val="black"/>
                </a:solidFill>
              </a:rPr>
              <a:t>Catering-Unternehmen gearbeitet</a:t>
            </a:r>
          </a:p>
          <a:p>
            <a:pPr lvl="0"/>
            <a:endParaRPr lang="de-DE" sz="1400" dirty="0">
              <a:solidFill>
                <a:prstClr val="black"/>
              </a:solidFill>
            </a:endParaRPr>
          </a:p>
          <a:p>
            <a:pPr lvl="0"/>
            <a:r>
              <a:rPr lang="de-DE" sz="1400" b="1" u="sng" dirty="0">
                <a:solidFill>
                  <a:prstClr val="black"/>
                </a:solidFill>
              </a:rPr>
              <a:t>Pflegeheim Köln-</a:t>
            </a:r>
            <a:r>
              <a:rPr lang="de-DE" sz="1400" b="1" u="sng" dirty="0" err="1">
                <a:solidFill>
                  <a:prstClr val="black"/>
                </a:solidFill>
              </a:rPr>
              <a:t>Rhiel</a:t>
            </a:r>
            <a:r>
              <a:rPr lang="de-DE" sz="1400" b="1" u="sng" dirty="0">
                <a:solidFill>
                  <a:prstClr val="black"/>
                </a:solidFill>
              </a:rPr>
              <a:t>, </a:t>
            </a:r>
            <a:r>
              <a:rPr lang="de-DE" sz="1400" b="1" u="sng" dirty="0">
                <a:solidFill>
                  <a:srgbClr val="FF0000"/>
                </a:solidFill>
              </a:rPr>
              <a:t>Status 28.06. </a:t>
            </a:r>
            <a:r>
              <a:rPr lang="de-DE" sz="1400" b="1" u="sng" dirty="0" smtClean="0">
                <a:solidFill>
                  <a:srgbClr val="FF0000"/>
                </a:solidFill>
              </a:rPr>
              <a:t>(Presse</a:t>
            </a:r>
            <a:r>
              <a:rPr lang="de-DE" sz="1400" b="1" u="sng" dirty="0">
                <a:solidFill>
                  <a:srgbClr val="FF0000"/>
                </a:solidFill>
              </a:rPr>
              <a:t>)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12 Bewohner und 4 Pfleger infiziert, Indexfall eine leicht symptomatische </a:t>
            </a:r>
            <a:r>
              <a:rPr lang="de-DE" sz="1400" dirty="0" smtClean="0">
                <a:solidFill>
                  <a:prstClr val="black"/>
                </a:solidFill>
              </a:rPr>
              <a:t>Pflegerin</a:t>
            </a:r>
          </a:p>
          <a:p>
            <a:pPr lvl="0"/>
            <a:endParaRPr lang="de-DE" sz="1400" b="1" u="sng" dirty="0" smtClean="0">
              <a:solidFill>
                <a:prstClr val="black"/>
              </a:solidFill>
            </a:endParaRPr>
          </a:p>
          <a:p>
            <a:pPr lvl="0"/>
            <a:r>
              <a:rPr lang="de-DE" sz="1400" b="1" u="sng" dirty="0" smtClean="0">
                <a:solidFill>
                  <a:prstClr val="black"/>
                </a:solidFill>
              </a:rPr>
              <a:t>München</a:t>
            </a:r>
            <a:r>
              <a:rPr lang="de-DE" sz="1400" b="1" u="sng" dirty="0">
                <a:solidFill>
                  <a:prstClr val="black"/>
                </a:solidFill>
              </a:rPr>
              <a:t>; </a:t>
            </a:r>
            <a:r>
              <a:rPr lang="de-DE" sz="1400" b="1" u="sng" dirty="0">
                <a:solidFill>
                  <a:srgbClr val="FF0000"/>
                </a:solidFill>
              </a:rPr>
              <a:t>Status 25.06.2020 (Bericht LGL)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Ausbruch in einer städtischen Asylunterkunft für unbegleitete Minderjährige; Apartmenthaus; 9 von 19 Fällen positiv getestet; Indexfall + Ehefrau und Bruder mussten stationär aufgenommen werden; 4 Kinder betroffen sowie heilpädagogische Tagesstätte und Kindergarten; Kinder der betroffenen Gruppen unter Quarantäne; Reihentestung von 270 Personen soll am 25.06.2020 </a:t>
            </a:r>
            <a:r>
              <a:rPr lang="de-DE" sz="1400" dirty="0" smtClean="0">
                <a:solidFill>
                  <a:prstClr val="black"/>
                </a:solidFill>
              </a:rPr>
              <a:t>erfolgen</a:t>
            </a:r>
            <a:endParaRPr lang="de-D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8" y="807396"/>
            <a:ext cx="8221212" cy="581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75318" y="1764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Überlastungsanzeigen 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vom </a:t>
            </a:r>
            <a:r>
              <a:rPr lang="de-DE" sz="1600" i="1" dirty="0" smtClean="0">
                <a:solidFill>
                  <a:schemeClr val="bg1"/>
                </a:solidFill>
              </a:rPr>
              <a:t>16.06.2020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526423"/>
              </p:ext>
            </p:extLst>
          </p:nvPr>
        </p:nvGraphicFramePr>
        <p:xfrm>
          <a:off x="342898" y="3732589"/>
          <a:ext cx="36261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94"/>
                <a:gridCol w="177910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Stadt- oder Landkreis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Bundesland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LK </a:t>
                      </a:r>
                      <a:r>
                        <a:rPr lang="de-DE" sz="1400" dirty="0" err="1" smtClean="0"/>
                        <a:t>Enzkreis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Baden-Württemberg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SK Salzgitter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Niedersachsen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itel 1"/>
          <p:cNvSpPr txBox="1">
            <a:spLocks/>
          </p:cNvSpPr>
          <p:nvPr/>
        </p:nvSpPr>
        <p:spPr>
          <a:xfrm>
            <a:off x="342899" y="3421612"/>
            <a:ext cx="3626197" cy="296256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Kreise mit derzeitigen Kapazitätsengpässen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23.06.2020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" y="809625"/>
            <a:ext cx="7213271" cy="561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22.06.2020)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12" y="1145116"/>
            <a:ext cx="6652808" cy="51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FF0000"/>
                </a:solidFill>
              </a:rPr>
              <a:t>(Datenstand 23.06.2020)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1521" y="5948793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25  gaben 46 Labore einen Rückstau von insgesamt 553 abzuarbeitenden Proben an. 29 Labore nannten Lieferschwierigkeiten für Reagenzien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463866"/>
              </p:ext>
            </p:extLst>
          </p:nvPr>
        </p:nvGraphicFramePr>
        <p:xfrm>
          <a:off x="45307" y="1390602"/>
          <a:ext cx="4574318" cy="4314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127.457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348.619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361.515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408.348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380.197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331.902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363.890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326.788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403.875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432.666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353.467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405.269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325.416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377.544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5.412.655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225.640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28908"/>
              </p:ext>
            </p:extLst>
          </p:nvPr>
        </p:nvGraphicFramePr>
        <p:xfrm>
          <a:off x="4724400" y="1390602"/>
          <a:ext cx="4129889" cy="4292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730.156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818.426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860.494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964.962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1.038.223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1.050.676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1.017.179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1.083.345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1.092.448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1.099.355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1.112.075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677108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(Pressemitteilung </a:t>
            </a:r>
            <a:r>
              <a:rPr lang="de-DE" dirty="0" err="1" smtClean="0"/>
              <a:t>destatis</a:t>
            </a:r>
            <a:r>
              <a:rPr lang="de-DE" dirty="0" smtClean="0"/>
              <a:t> 05.06.2020)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KW19: 17.014 Todesfälle (-501 zur Vorwoche), damit ca. 2%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1" y="1204518"/>
            <a:ext cx="8550458" cy="38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Subnational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533525"/>
            <a:ext cx="78295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8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29.06.2020.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29.06.2020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163293"/>
              </p:ext>
            </p:extLst>
          </p:nvPr>
        </p:nvGraphicFramePr>
        <p:xfrm>
          <a:off x="146049" y="868620"/>
          <a:ext cx="8482084" cy="5118966"/>
        </p:xfrm>
        <a:graphic>
          <a:graphicData uri="http://schemas.openxmlformats.org/drawingml/2006/table">
            <a:tbl>
              <a:tblPr/>
              <a:tblGrid>
                <a:gridCol w="1850391"/>
                <a:gridCol w="1011928"/>
                <a:gridCol w="826618"/>
                <a:gridCol w="1270770"/>
                <a:gridCol w="953077"/>
                <a:gridCol w="888306"/>
                <a:gridCol w="805026"/>
                <a:gridCol w="875968"/>
              </a:tblGrid>
              <a:tr h="51574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35.530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321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167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1,5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1.829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16,5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48.344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50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370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318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2,4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2.592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19,8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8.176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218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305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8,1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213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5,7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3.419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136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31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1,2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165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6,6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1.661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243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14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2,0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50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7,3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5.194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</a:t>
                      </a:r>
                      <a:endParaRPr lang="de-DE" sz="13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282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36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2,0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259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14,1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10.762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172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163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2,6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506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8,1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801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50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0,5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20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1,2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13.502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169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204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2,6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628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7,9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42.869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146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239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1.516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8,5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1.678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9,4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6.987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13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171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68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1,7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235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5,8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2.806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283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0,7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173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17,5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5.444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133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0,4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222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5,4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1.869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85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19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0,9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58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2,6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3.147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109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11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0,4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152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5,2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3.250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152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19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0,9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181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8,4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193.761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262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233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2.904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3,5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8.961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10,8</a:t>
                      </a:r>
                      <a:endParaRPr lang="de-DE" sz="13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46049" y="5995206"/>
            <a:ext cx="5394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*</a:t>
            </a:r>
            <a:r>
              <a:rPr lang="de-DE" sz="1100" i="1" dirty="0"/>
              <a:t>Aus Baden-Württemberg, Bremen, Sachsen und Thüringen wurden keine </a:t>
            </a:r>
            <a:r>
              <a:rPr lang="de-DE" sz="1100" i="1" dirty="0" smtClean="0"/>
              <a:t>Datenübermittelt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Epidemiologische Situation Bundesländer (MW 24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24584"/>
              </p:ext>
            </p:extLst>
          </p:nvPr>
        </p:nvGraphicFramePr>
        <p:xfrm>
          <a:off x="457198" y="2001245"/>
          <a:ext cx="8093079" cy="3611159"/>
        </p:xfrm>
        <a:graphic>
          <a:graphicData uri="http://schemas.openxmlformats.org/drawingml/2006/table">
            <a:tbl>
              <a:tblPr/>
              <a:tblGrid>
                <a:gridCol w="1226898"/>
                <a:gridCol w="667700"/>
                <a:gridCol w="856881"/>
                <a:gridCol w="667700"/>
                <a:gridCol w="667700"/>
                <a:gridCol w="667700"/>
                <a:gridCol w="667700"/>
                <a:gridCol w="667700"/>
                <a:gridCol w="667700"/>
                <a:gridCol w="667700"/>
                <a:gridCol w="667700"/>
              </a:tblGrid>
              <a:tr h="449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 Hospitalisierung bekannt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 Hospitalisierte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Anteil Hospitalisierte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Kontakt bestätigter Fall bekannt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Kontakt ja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Anteil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 mit Ausbruchs-ID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Anteil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533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4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KW25/KW24 pro Bundesland (</a:t>
            </a:r>
            <a:r>
              <a:rPr lang="de-DE" i="1" dirty="0" smtClean="0">
                <a:solidFill>
                  <a:schemeClr val="tx1"/>
                </a:solidFill>
              </a:rPr>
              <a:t>Stand 23.06.2020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29.06.2020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66159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24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25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1,5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260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-12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-5%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334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508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13,6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52%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65%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8,2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-7%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25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25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148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95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64%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364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367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690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1.950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10,9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1.260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183%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72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33%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-13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-57%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0,5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1,5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41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216%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58%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89%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42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-42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-50%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2.333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3.930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4,7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1.597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68%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29.06.2020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28.06.2020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8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190625" y="1812607"/>
            <a:ext cx="6305550" cy="372141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29.06.2020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6762" y="502246"/>
            <a:ext cx="8192863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400" dirty="0" smtClean="0">
                <a:solidFill>
                  <a:schemeClr val="bg1"/>
                </a:solidFill>
              </a:rPr>
              <a:t>(Datenstand 29.06.2020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1" y="1483731"/>
            <a:ext cx="7715704" cy="38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29.06.2020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86595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2.904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6" y="1719692"/>
            <a:ext cx="6827520" cy="482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23.06.2020)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\\rki.local\daten\Wissdaten\RKI_nCoV-Lage\3.Kommunikation\3.7.Lageberichte\2020-06-23\Karten\A-Wochenverglei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63905"/>
            <a:ext cx="8001000" cy="565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29.06.2020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23.06.2020.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562178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190.378 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" y="3074655"/>
            <a:ext cx="4508642" cy="355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56" y="1531281"/>
            <a:ext cx="5614035" cy="4197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5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267594"/>
            <a:ext cx="5681663" cy="333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29.06.2020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23.06.2020.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4321"/>
            <a:ext cx="4328198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2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1902</Words>
  <Application>Microsoft Office PowerPoint</Application>
  <PresentationFormat>Bildschirmpräsentation (4:3)</PresentationFormat>
  <Paragraphs>892</Paragraphs>
  <Slides>20</Slides>
  <Notes>14</Notes>
  <HiddenSlides>12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Office-Design</vt:lpstr>
      <vt:lpstr>COVID-19:   Lage National, 29.06.2020  Informationen für den Krisenstab</vt:lpstr>
      <vt:lpstr>PowerPoint-Präsentation</vt:lpstr>
      <vt:lpstr>Vergleich KW25/KW24 pro Bundesland (Stand 23.06.2020)</vt:lpstr>
      <vt:lpstr>PowerPoint-Präsentation</vt:lpstr>
      <vt:lpstr>PowerPoint-Präsentation</vt:lpstr>
      <vt:lpstr>PowerPoint-Präsentation</vt:lpstr>
      <vt:lpstr>Wochenvergleich Aktuelle/Vorwoche (Stand 23.06.2020)</vt:lpstr>
      <vt:lpstr>Altersverteilung nach Meldewoche: Gesamtfälle  (Datenstand: 23.06.2020. 00:00)</vt:lpstr>
      <vt:lpstr>PowerPoint-Präsentation</vt:lpstr>
      <vt:lpstr>Übermittelte COVID-19-Fälle nach Expositionsort  (Datenstand: 23.06.2020, 0:00 Uhr)</vt:lpstr>
      <vt:lpstr>Häufigsten Expositionsorte im Ausland</vt:lpstr>
      <vt:lpstr>Aktuelle Ausbrüche</vt:lpstr>
      <vt:lpstr>Aktuelle Ausbrüche</vt:lpstr>
      <vt:lpstr>PowerPoint-Präsentation</vt:lpstr>
      <vt:lpstr>PowerPoint-Präsentation</vt:lpstr>
      <vt:lpstr>PowerPoint-Präsentation</vt:lpstr>
      <vt:lpstr>Anzahl Labortestungen (Datenstand 23.06.2020)</vt:lpstr>
      <vt:lpstr>Wöchentliche Sterbefallzahlen in Deutschland (Pressemitteilung destatis 05.06.2020)</vt:lpstr>
      <vt:lpstr>Subnational level of transmission</vt:lpstr>
      <vt:lpstr>Epidemiologische Situation Bundesländer (MW 24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2077</cp:revision>
  <cp:lastPrinted>2020-06-12T06:06:55Z</cp:lastPrinted>
  <dcterms:created xsi:type="dcterms:W3CDTF">2015-11-02T12:29:13Z</dcterms:created>
  <dcterms:modified xsi:type="dcterms:W3CDTF">2020-06-29T12:03:17Z</dcterms:modified>
</cp:coreProperties>
</file>