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90" r:id="rId3"/>
    <p:sldId id="256" r:id="rId4"/>
    <p:sldId id="259" r:id="rId5"/>
    <p:sldId id="258" r:id="rId6"/>
    <p:sldId id="294" r:id="rId7"/>
    <p:sldId id="295" r:id="rId8"/>
    <p:sldId id="296" r:id="rId9"/>
    <p:sldId id="300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 14T_above7000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73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smtClean="0"/>
              <a:t>u.a. zu Aspekten wie Tests, Überwachung, Ermittlung von Kontaktpersonen, Eindämmung, Behandlung und Berichterstattung, sowie der Zuverlässigkeit der Informationen und, falls erforderlich, der durchschnittlichen Gesamtpunktzahl für die Internationalen Gesundheitsvorschriften (IHR).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smtClean="0"/>
              <a:t>Einwohner</a:t>
            </a:r>
            <a:r>
              <a:rPr lang="de-DE" sz="1600" baseline="0" dirty="0" smtClean="0"/>
              <a:t> von Andorra, Monaco, San Marino und </a:t>
            </a:r>
            <a:r>
              <a:rPr lang="de-DE" sz="1600" baseline="0" dirty="0" err="1" smtClean="0"/>
              <a:t>Vatican</a:t>
            </a:r>
            <a:r>
              <a:rPr lang="de-DE" sz="1600" baseline="0" dirty="0" smtClean="0"/>
              <a:t> werden als EU-Einwohner betrachtet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smtClean="0"/>
              <a:t>https://www.consilium.europa.eu/en/press/press-releases/2020/06/30/council-agrees-to-start-lifting-travel-restrictions-for-residents-of-some-third-countries/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62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https://www.recoverytrial.net/news/no-clinical-benefit-from-use-of-lopinavir-ritonavir-in-hospitalised-covid-19-patients-studied-in-recovery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daily_7dmovingaverage_above70000</a:t>
            </a:r>
          </a:p>
          <a:p>
            <a:r>
              <a:rPr lang="de-DE" smtClean="0"/>
              <a:t>U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55987"/>
              </p:ext>
            </p:extLst>
          </p:nvPr>
        </p:nvGraphicFramePr>
        <p:xfrm>
          <a:off x="395536" y="2204864"/>
          <a:ext cx="7992888" cy="3697590"/>
        </p:xfrm>
        <a:graphic>
          <a:graphicData uri="http://schemas.openxmlformats.org/drawingml/2006/table">
            <a:tbl>
              <a:tblPr/>
              <a:tblGrid>
                <a:gridCol w="1872208"/>
                <a:gridCol w="1028844"/>
                <a:gridCol w="1275412"/>
                <a:gridCol w="1152128"/>
                <a:gridCol w="1512168"/>
                <a:gridCol w="1152128"/>
              </a:tblGrid>
              <a:tr h="3670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7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2.590.552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278.250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14,24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1.368.195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261.725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28,67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566.840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126.625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19,14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641.156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48.876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-38,62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144.264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42.674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220.657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35.535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-160,63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275.999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29.036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-6,4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282.365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27.429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Bangladesch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141.801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26.015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65,48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▲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6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186.436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25.431</a:t>
                      </a:r>
                      <a:endParaRPr lang="de-DE" sz="18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-51,03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</a:rPr>
                        <a:t>▼</a:t>
                      </a:r>
                      <a:endParaRPr lang="de-DE" sz="16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0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66092"/>
                </a:solidFill>
              </a:rPr>
              <a:t>10.273.001  </a:t>
            </a:r>
            <a:r>
              <a:rPr lang="en-US" sz="2400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srgbClr val="366092"/>
                </a:solidFill>
              </a:rPr>
              <a:t>505.295 </a:t>
            </a:r>
            <a:r>
              <a:rPr lang="en-US" sz="2400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dirty="0" smtClean="0">
                <a:solidFill>
                  <a:srgbClr val="366092"/>
                </a:solidFill>
                <a:latin typeface="Calibri"/>
              </a:rPr>
              <a:t> (4,9 %)</a:t>
            </a:r>
            <a:endParaRPr lang="en-US" sz="2400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052736"/>
            <a:ext cx="7956376" cy="55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6" y="1029815"/>
            <a:ext cx="8064388" cy="564941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979845"/>
            <a:ext cx="8172400" cy="5751650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508104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620688"/>
            <a:ext cx="9144000" cy="380700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1747" y="65374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1110"/>
              </p:ext>
            </p:extLst>
          </p:nvPr>
        </p:nvGraphicFramePr>
        <p:xfrm>
          <a:off x="2051720" y="4883124"/>
          <a:ext cx="2220882" cy="1725369"/>
        </p:xfrm>
        <a:graphic>
          <a:graphicData uri="http://schemas.openxmlformats.org/drawingml/2006/table">
            <a:tbl>
              <a:tblPr/>
              <a:tblGrid>
                <a:gridCol w="1433734"/>
                <a:gridCol w="7871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Turks-</a:t>
                      </a:r>
                      <a:r>
                        <a:rPr lang="de-DE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u</a:t>
                      </a:r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nd </a:t>
                      </a:r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Inseln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56923"/>
              </p:ext>
            </p:extLst>
          </p:nvPr>
        </p:nvGraphicFramePr>
        <p:xfrm>
          <a:off x="158455" y="4920691"/>
          <a:ext cx="1605233" cy="381000"/>
        </p:xfrm>
        <a:graphic>
          <a:graphicData uri="http://schemas.openxmlformats.org/drawingml/2006/table">
            <a:tbl>
              <a:tblPr/>
              <a:tblGrid>
                <a:gridCol w="957161"/>
                <a:gridCol w="64807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04747"/>
              </p:ext>
            </p:extLst>
          </p:nvPr>
        </p:nvGraphicFramePr>
        <p:xfrm>
          <a:off x="6798279" y="4847674"/>
          <a:ext cx="2016224" cy="571500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186696" y="4211752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16 Länder mit der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70216"/>
              </p:ext>
            </p:extLst>
          </p:nvPr>
        </p:nvGraphicFramePr>
        <p:xfrm>
          <a:off x="4539160" y="4858737"/>
          <a:ext cx="1992560" cy="1143000"/>
        </p:xfrm>
        <a:graphic>
          <a:graphicData uri="http://schemas.openxmlformats.org/drawingml/2006/table">
            <a:tbl>
              <a:tblPr/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Inzidenz7T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55776" y="45530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230327" y="452536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959376" y="45091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95536" y="45530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65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6" y="1064600"/>
            <a:ext cx="8220213" cy="5760521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30</a:t>
            </a:r>
            <a:r>
              <a:rPr lang="de-DE" sz="1400" i="1" dirty="0" smtClean="0">
                <a:solidFill>
                  <a:prstClr val="black"/>
                </a:solidFill>
              </a:rPr>
              <a:t>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2" y="1007706"/>
            <a:ext cx="8100392" cy="5671526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7.000 – 70.000 neuen COVID-19 Fällen in den letzten 7 Tagen</a:t>
            </a: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7968"/>
            <a:ext cx="8173204" cy="5783527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700-7.000 neuen COVID-19 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508104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125760"/>
            <a:ext cx="7534094" cy="1431032"/>
          </a:xfrm>
        </p:spPr>
        <p:txBody>
          <a:bodyPr>
            <a:normAutofit/>
          </a:bodyPr>
          <a:lstStyle/>
          <a:p>
            <a:r>
              <a:rPr lang="de-DE" sz="3200" dirty="0" smtClean="0"/>
              <a:t>EU: Aufhebung der Reisebeschränkungen für 15 Drittstaaten</a:t>
            </a:r>
            <a:endParaRPr lang="de-DE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8208912" cy="4392488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 smtClean="0"/>
                  <a:t>Ab 01.07.2020 werden Reisebeschränkungen an den EU-Außengrenzen für die Einwohner von 15 Drittländern aufgehoben</a:t>
                </a:r>
              </a:p>
              <a:p>
                <a:r>
                  <a:rPr lang="de-DE" sz="2000" dirty="0" smtClean="0"/>
                  <a:t>Kriterien: </a:t>
                </a:r>
              </a:p>
              <a:p>
                <a:pPr lvl="1"/>
                <a:r>
                  <a:rPr lang="de-DE" sz="1800" dirty="0"/>
                  <a:t>Zahl der neuen COVID-19-Fälle in den letzten 14 Tagen und pro </a:t>
                </a:r>
                <a:r>
                  <a:rPr lang="de-DE" sz="1800" dirty="0" smtClean="0"/>
                  <a:t>100.000 </a:t>
                </a:r>
                <a:r>
                  <a:rPr lang="de-DE" sz="1800" dirty="0"/>
                  <a:t>Einwohner </a:t>
                </a:r>
                <a14:m>
                  <m:oMath xmlns:m="http://schemas.openxmlformats.org/officeDocument/2006/math">
                    <m:r>
                      <a:rPr lang="de-DE" sz="1800" i="1" smtClean="0">
                        <a:latin typeface="Cambria Math"/>
                      </a:rPr>
                      <m:t>≤</m:t>
                    </m:r>
                    <m:r>
                      <a:rPr lang="de-DE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1800" dirty="0" smtClean="0"/>
                  <a:t>EU-Durchschnitt </a:t>
                </a:r>
                <a:r>
                  <a:rPr lang="de-DE" sz="1800" dirty="0"/>
                  <a:t>(Stand: 15. Juni 2020</a:t>
                </a:r>
                <a:r>
                  <a:rPr lang="de-DE" sz="1800" dirty="0" smtClean="0"/>
                  <a:t>) </a:t>
                </a:r>
              </a:p>
              <a:p>
                <a:pPr lvl="1"/>
                <a:r>
                  <a:rPr lang="de-DE" sz="1800" dirty="0" smtClean="0"/>
                  <a:t>stabiler </a:t>
                </a:r>
                <a:r>
                  <a:rPr lang="de-DE" sz="1800" dirty="0"/>
                  <a:t>oder rückläufiger Trend bei neuen Fällen in diesem Zeitraum im Vergleich zu den vorangegangenen 14 </a:t>
                </a:r>
                <a:r>
                  <a:rPr lang="de-DE" sz="1800" dirty="0" smtClean="0"/>
                  <a:t>Tagen</a:t>
                </a:r>
              </a:p>
              <a:p>
                <a:pPr lvl="1"/>
                <a:r>
                  <a:rPr lang="de-DE" sz="1800" dirty="0" smtClean="0"/>
                  <a:t>Gesamtreaktion </a:t>
                </a:r>
                <a:r>
                  <a:rPr lang="de-DE" sz="1800" dirty="0"/>
                  <a:t>auf COVID-19 unter Berücksichtigung der verfügbaren </a:t>
                </a:r>
                <a:r>
                  <a:rPr lang="de-DE" sz="1800" dirty="0" smtClean="0"/>
                  <a:t>Informationen</a:t>
                </a:r>
              </a:p>
              <a:p>
                <a:r>
                  <a:rPr lang="de-DE" sz="2000" dirty="0" smtClean="0"/>
                  <a:t>Aktualisierung der Liste alle 2 Wochen</a:t>
                </a:r>
              </a:p>
              <a:p>
                <a:r>
                  <a:rPr lang="de-DE" sz="2000" dirty="0" smtClean="0"/>
                  <a:t>Algerien, Australien, Kanada, Georgien, Japan, Montenegro, Marokko, Neuseeland, Ruanda, Serbien, Südkorea, Thailand, Tunesien, Uruguay, China (vorbehaltlich der Bestätigung der Gegenseitigkeit)</a:t>
                </a:r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8208912" cy="4392488"/>
              </a:xfrm>
              <a:blipFill rotWithShape="1">
                <a:blip r:embed="rId3"/>
                <a:stretch>
                  <a:fillRect l="-594" t="-694" r="-13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11" y="5661"/>
            <a:ext cx="200158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Epidemiologie</a:t>
            </a:r>
          </a:p>
          <a:p>
            <a:r>
              <a:rPr lang="de-DE" sz="2000" dirty="0" smtClean="0"/>
              <a:t>Amerika</a:t>
            </a:r>
            <a:r>
              <a:rPr lang="de-DE" sz="2000" dirty="0" smtClean="0"/>
              <a:t>: </a:t>
            </a:r>
            <a:r>
              <a:rPr lang="de-DE" sz="2000" dirty="0" smtClean="0"/>
              <a:t>weiterhin </a:t>
            </a:r>
            <a:r>
              <a:rPr lang="de-DE" sz="2000" dirty="0" smtClean="0"/>
              <a:t>&gt; 50% der neuen </a:t>
            </a:r>
            <a:r>
              <a:rPr lang="de-DE" sz="2000" dirty="0" smtClean="0"/>
              <a:t>Fälle und mehr als 50 % der Todesfälle </a:t>
            </a:r>
            <a:r>
              <a:rPr lang="de-DE" sz="2000" dirty="0" smtClean="0"/>
              <a:t>(Brasilien, USA</a:t>
            </a:r>
            <a:r>
              <a:rPr lang="de-DE" sz="2000" dirty="0" smtClean="0"/>
              <a:t>)</a:t>
            </a:r>
          </a:p>
          <a:p>
            <a:r>
              <a:rPr lang="de-DE" sz="2000" dirty="0"/>
              <a:t>Asien: Anstieg und hohe Fallzahlen vor allem in Südasien (Indien</a:t>
            </a:r>
            <a:r>
              <a:rPr lang="de-DE" sz="2000" dirty="0" smtClean="0"/>
              <a:t>), hohe 7T-Inzidenzen in Katar, Bahrain, Oman, Kuwait, Saudi-Arabien</a:t>
            </a:r>
            <a:endParaRPr lang="de-DE" sz="2000" dirty="0" smtClean="0"/>
          </a:p>
          <a:p>
            <a:r>
              <a:rPr lang="de-DE" sz="2000" dirty="0" smtClean="0"/>
              <a:t>Afrika: 5 % der neuen globalen Fälle, weiterhin starke Zunahme in Südafrika</a:t>
            </a:r>
          </a:p>
          <a:p>
            <a:r>
              <a:rPr lang="de-DE" sz="2000" dirty="0"/>
              <a:t>Europa: </a:t>
            </a:r>
            <a:r>
              <a:rPr lang="de-DE" sz="2000" dirty="0" smtClean="0"/>
              <a:t>neues RRA des ECDC zu Wiederauftreten von der COVID-19-Fällen in EU/EWR und EU-Kandidatenländern (01.07.2020), Aufhebung der EU-Reisebeschränkungen für 15 Drittstaaten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Maßnahmen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Kein Vorteil durch </a:t>
            </a:r>
            <a:r>
              <a:rPr lang="de-DE" sz="2000" dirty="0" err="1" smtClean="0"/>
              <a:t>Lopinavir-Ritonavir</a:t>
            </a:r>
            <a:r>
              <a:rPr lang="de-DE" sz="2000" dirty="0"/>
              <a:t> </a:t>
            </a:r>
            <a:r>
              <a:rPr lang="de-DE" sz="2000" dirty="0" smtClean="0"/>
              <a:t>(HIV-Medikament) bei hospitalisierten COVID-19-Patienten (RECOVERY </a:t>
            </a:r>
            <a:r>
              <a:rPr lang="de-DE" sz="2000" dirty="0" err="1" smtClean="0"/>
              <a:t>trial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WHO-Team soll zur Untersuchung der Ausbruchsursache (</a:t>
            </a:r>
            <a:r>
              <a:rPr lang="de-DE" sz="2000" dirty="0" err="1" smtClean="0"/>
              <a:t>zoonotische</a:t>
            </a:r>
            <a:r>
              <a:rPr lang="de-DE" sz="2000" dirty="0" smtClean="0"/>
              <a:t> Quelle) nächste Woche nach China reisen</a:t>
            </a:r>
            <a:endParaRPr lang="de-DE" sz="2000" dirty="0" smtClean="0"/>
          </a:p>
          <a:p>
            <a:pPr lvl="0"/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30.06.2020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" y="1844824"/>
            <a:ext cx="9144000" cy="38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Bildschirmpräsentation (4:3)</PresentationFormat>
  <Paragraphs>177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EU: Aufhebung der Reisebeschränkungen für 15 Drittstaaten</vt:lpstr>
      <vt:lpstr>Zusammenfassung</vt:lpstr>
      <vt:lpstr>Hintergrund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325</cp:revision>
  <dcterms:created xsi:type="dcterms:W3CDTF">2020-04-16T05:25:18Z</dcterms:created>
  <dcterms:modified xsi:type="dcterms:W3CDTF">2020-07-01T08:00:48Z</dcterms:modified>
</cp:coreProperties>
</file>