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90" r:id="rId3"/>
    <p:sldId id="256" r:id="rId4"/>
    <p:sldId id="259" r:id="rId5"/>
    <p:sldId id="258" r:id="rId6"/>
    <p:sldId id="302" r:id="rId7"/>
    <p:sldId id="294" r:id="rId8"/>
    <p:sldId id="301" r:id="rId9"/>
    <p:sldId id="295" r:id="rId10"/>
    <p:sldId id="296" r:id="rId11"/>
    <p:sldId id="300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  <a:p>
            <a:r>
              <a:rPr lang="de-DE" smtClean="0"/>
              <a:t>U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 14T_above7000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62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62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62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keine Reisebeschränkungen innerhalb / in den Schengen-Raum, da dies keine geeignete Maßnahme sei die EU-weite Transmission zu reduzieren, Daten des europäischen </a:t>
            </a:r>
            <a:r>
              <a:rPr lang="de-DE" dirty="0" err="1" smtClean="0"/>
              <a:t>Surveillance</a:t>
            </a:r>
            <a:r>
              <a:rPr lang="de-DE" dirty="0" smtClean="0"/>
              <a:t>-Systems (</a:t>
            </a:r>
            <a:r>
              <a:rPr lang="de-DE" dirty="0" err="1" smtClean="0"/>
              <a:t>TESSy</a:t>
            </a:r>
            <a:r>
              <a:rPr lang="de-DE" dirty="0" smtClean="0"/>
              <a:t>)  zeigten, dass im Juni 2020 nur 3 % der bestätigten Fälle sich in einem anderen Land als dem berichtenden Land infiziert hätten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03653"/>
              </p:ext>
            </p:extLst>
          </p:nvPr>
        </p:nvGraphicFramePr>
        <p:xfrm>
          <a:off x="395536" y="2099399"/>
          <a:ext cx="8352928" cy="3697590"/>
        </p:xfrm>
        <a:graphic>
          <a:graphicData uri="http://schemas.openxmlformats.org/drawingml/2006/table">
            <a:tbl>
              <a:tblPr/>
              <a:tblGrid>
                <a:gridCol w="1948946"/>
                <a:gridCol w="1075390"/>
                <a:gridCol w="1440160"/>
                <a:gridCol w="1224136"/>
                <a:gridCol w="1656184"/>
                <a:gridCol w="1008112"/>
              </a:tblGrid>
              <a:tr h="3670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 smtClean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2.686.480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305.119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1.448.753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260.122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66,21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604.641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131.536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159.333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47.537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654.405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47.524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-38,57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231.770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34.923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-43,43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282.043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27.627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-21,21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194.225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26.958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38,17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Bangladesch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149.258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26.598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47,87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102.009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24.896</a:t>
                      </a:r>
                      <a:endParaRPr lang="de-DE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21,54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0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</a:rPr>
              <a:t>10.665.758 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srgbClr val="366092"/>
                </a:solidFill>
              </a:rPr>
              <a:t>515.973 </a:t>
            </a:r>
            <a:r>
              <a:rPr lang="en-US" sz="2400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 (4,8 %)</a:t>
            </a:r>
            <a:endParaRPr lang="en-US" sz="2400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r="1748"/>
          <a:stretch/>
        </p:blipFill>
        <p:spPr>
          <a:xfrm>
            <a:off x="179512" y="1787524"/>
            <a:ext cx="8802724" cy="41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09065"/>
            <a:ext cx="7985447" cy="56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0" y="1014104"/>
            <a:ext cx="8011914" cy="5665128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"/>
          <a:stretch/>
        </p:blipFill>
        <p:spPr>
          <a:xfrm>
            <a:off x="447941" y="1045052"/>
            <a:ext cx="8161803" cy="5778579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508104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" y="782006"/>
            <a:ext cx="8843968" cy="3768299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1747" y="65374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1110"/>
              </p:ext>
            </p:extLst>
          </p:nvPr>
        </p:nvGraphicFramePr>
        <p:xfrm>
          <a:off x="2051720" y="4883124"/>
          <a:ext cx="2220882" cy="1725369"/>
        </p:xfrm>
        <a:graphic>
          <a:graphicData uri="http://schemas.openxmlformats.org/drawingml/2006/table">
            <a:tbl>
              <a:tblPr/>
              <a:tblGrid>
                <a:gridCol w="1433734"/>
                <a:gridCol w="7871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76587"/>
              </p:ext>
            </p:extLst>
          </p:nvPr>
        </p:nvGraphicFramePr>
        <p:xfrm>
          <a:off x="158455" y="4920691"/>
          <a:ext cx="1605233" cy="571500"/>
        </p:xfrm>
        <a:graphic>
          <a:graphicData uri="http://schemas.openxmlformats.org/drawingml/2006/table">
            <a:tbl>
              <a:tblPr/>
              <a:tblGrid>
                <a:gridCol w="957161"/>
                <a:gridCol w="6480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Westsahara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70516"/>
              </p:ext>
            </p:extLst>
          </p:nvPr>
        </p:nvGraphicFramePr>
        <p:xfrm>
          <a:off x="6798279" y="4847674"/>
          <a:ext cx="2016224" cy="57150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20528" y="421175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18 Länder mit der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428"/>
              </p:ext>
            </p:extLst>
          </p:nvPr>
        </p:nvGraphicFramePr>
        <p:xfrm>
          <a:off x="4539160" y="4858737"/>
          <a:ext cx="1992560" cy="1333500"/>
        </p:xfrm>
        <a:graphic>
          <a:graphicData uri="http://schemas.openxmlformats.org/drawingml/2006/table">
            <a:tbl>
              <a:tblPr/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124,39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55776" y="45530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230327" y="452536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959376" y="45091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95536" y="45530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4904"/>
            <a:ext cx="8278991" cy="5839016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299958" cy="5882082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3" y="980728"/>
            <a:ext cx="8288511" cy="5859850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508104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02.07.2020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727200" cy="1504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/>
          <a:stretch/>
        </p:blipFill>
        <p:spPr>
          <a:xfrm>
            <a:off x="611560" y="1988840"/>
            <a:ext cx="7494799" cy="20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0"/>
            <a:ext cx="1727200" cy="1504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/>
          <a:stretch/>
        </p:blipFill>
        <p:spPr>
          <a:xfrm>
            <a:off x="4585" y="0"/>
            <a:ext cx="4999464" cy="13438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-6324"/>
            <a:ext cx="7307696" cy="68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300" b="1" dirty="0" smtClean="0"/>
              <a:t>Risiko </a:t>
            </a:r>
            <a:r>
              <a:rPr lang="de-DE" sz="3300" b="1" dirty="0"/>
              <a:t>für COVID-19 in </a:t>
            </a:r>
            <a:r>
              <a:rPr lang="de-DE" sz="3300" b="1" dirty="0" smtClean="0"/>
              <a:t>Ländern, die einen Anstieg neuer COVID-19-Fälle berichten:</a:t>
            </a:r>
          </a:p>
          <a:p>
            <a:endParaRPr lang="de-DE" sz="3300" dirty="0"/>
          </a:p>
          <a:p>
            <a:r>
              <a:rPr lang="en-US" sz="3300" b="1" dirty="0" err="1">
                <a:solidFill>
                  <a:srgbClr val="FFC000"/>
                </a:solidFill>
              </a:rPr>
              <a:t>m</a:t>
            </a:r>
            <a:r>
              <a:rPr lang="en-US" sz="3300" b="1" dirty="0" err="1" smtClean="0">
                <a:solidFill>
                  <a:srgbClr val="FFC000"/>
                </a:solidFill>
              </a:rPr>
              <a:t>oderat</a:t>
            </a:r>
            <a:r>
              <a:rPr lang="en-US" sz="3300" dirty="0" smtClean="0"/>
              <a:t> für die </a:t>
            </a:r>
            <a:r>
              <a:rPr lang="en-US" sz="3300" dirty="0" err="1" smtClean="0"/>
              <a:t>Allgemeinbevölkerung</a:t>
            </a:r>
            <a:r>
              <a:rPr lang="en-US" sz="3300" dirty="0" smtClean="0"/>
              <a:t> in </a:t>
            </a:r>
            <a:r>
              <a:rPr lang="en-US" sz="3300" dirty="0" err="1" smtClean="0"/>
              <a:t>Ländern</a:t>
            </a:r>
            <a:r>
              <a:rPr lang="en-US" sz="3300" dirty="0" smtClean="0"/>
              <a:t>, </a:t>
            </a:r>
            <a:r>
              <a:rPr lang="de-DE" sz="3300" dirty="0"/>
              <a:t>in denen eine erhebliche nationale Übertragung („</a:t>
            </a:r>
            <a:r>
              <a:rPr lang="de-DE" sz="3300" dirty="0" err="1"/>
              <a:t>community</a:t>
            </a:r>
            <a:r>
              <a:rPr lang="de-DE" sz="3300" dirty="0"/>
              <a:t> </a:t>
            </a:r>
            <a:r>
              <a:rPr lang="de-DE" sz="3300" dirty="0" err="1"/>
              <a:t>transmission</a:t>
            </a:r>
            <a:r>
              <a:rPr lang="de-DE" sz="3300" dirty="0"/>
              <a:t>“) stattfindet oder in Kürze stattfinden könnte und/oder wo keine angemessenen Maßnahmen zur physischen Distanzierung vorhanden </a:t>
            </a:r>
            <a:r>
              <a:rPr lang="de-DE" sz="3300" dirty="0" smtClean="0"/>
              <a:t>sind (</a:t>
            </a:r>
            <a:r>
              <a:rPr lang="de-DE" sz="3300" b="1" dirty="0">
                <a:solidFill>
                  <a:srgbClr val="FF0000"/>
                </a:solidFill>
              </a:rPr>
              <a:t>sehr hohe </a:t>
            </a:r>
            <a:r>
              <a:rPr lang="de-DE" sz="3300" dirty="0" smtClean="0"/>
              <a:t>Wahrscheinlichkeit einer </a:t>
            </a:r>
            <a:r>
              <a:rPr lang="de-DE" sz="3300" dirty="0"/>
              <a:t>Infektion und </a:t>
            </a:r>
            <a:r>
              <a:rPr lang="de-DE" sz="3300" b="1" dirty="0">
                <a:solidFill>
                  <a:srgbClr val="00B050"/>
                </a:solidFill>
              </a:rPr>
              <a:t>geringe</a:t>
            </a:r>
            <a:r>
              <a:rPr lang="de-DE" sz="3300" dirty="0"/>
              <a:t> Auswirkungen der Krankheit</a:t>
            </a:r>
            <a:r>
              <a:rPr lang="de-DE" sz="3300" dirty="0" smtClean="0"/>
              <a:t>) </a:t>
            </a:r>
          </a:p>
          <a:p>
            <a:r>
              <a:rPr lang="de-DE" sz="3300" b="1" dirty="0">
                <a:solidFill>
                  <a:srgbClr val="FF0000"/>
                </a:solidFill>
              </a:rPr>
              <a:t>sehr hoch </a:t>
            </a:r>
            <a:r>
              <a:rPr lang="de-DE" sz="3300" dirty="0"/>
              <a:t>für </a:t>
            </a:r>
            <a:r>
              <a:rPr lang="de-DE" sz="3300" dirty="0" smtClean="0"/>
              <a:t>Bevölkerungsgruppen </a:t>
            </a:r>
            <a:r>
              <a:rPr lang="de-DE" sz="3300" dirty="0"/>
              <a:t>mit definierten Risikofaktoren, die mit einem schweren Krankheitsverlauf assoziiert sind (</a:t>
            </a:r>
            <a:r>
              <a:rPr lang="de-DE" sz="3300" b="1" dirty="0">
                <a:solidFill>
                  <a:srgbClr val="FF0000"/>
                </a:solidFill>
              </a:rPr>
              <a:t>sehr hohe </a:t>
            </a:r>
            <a:r>
              <a:rPr lang="de-DE" sz="3300" dirty="0"/>
              <a:t>Wahrscheinlichkeit einer Infektion und </a:t>
            </a:r>
            <a:r>
              <a:rPr lang="de-DE" sz="3300" b="1" dirty="0">
                <a:solidFill>
                  <a:srgbClr val="FF0000"/>
                </a:solidFill>
              </a:rPr>
              <a:t>sehr große </a:t>
            </a:r>
            <a:r>
              <a:rPr lang="de-DE" sz="3300" dirty="0"/>
              <a:t>Auswirkungen der Krankheit)	</a:t>
            </a:r>
            <a:endParaRPr lang="de-DE" sz="3300" dirty="0" smtClean="0"/>
          </a:p>
          <a:p>
            <a:endParaRPr lang="de-DE" sz="3300" dirty="0" smtClean="0"/>
          </a:p>
          <a:p>
            <a:pPr marL="0" lvl="1" indent="0">
              <a:buNone/>
            </a:pPr>
            <a:r>
              <a:rPr lang="de-DE" sz="3300" b="1" dirty="0" smtClean="0"/>
              <a:t>Risiko für eine weitere Zunahme der COVID-19-Fälle in Ländern, </a:t>
            </a:r>
            <a:r>
              <a:rPr lang="de-DE" sz="3300" b="1" dirty="0"/>
              <a:t>die einen Anstieg neuer </a:t>
            </a:r>
            <a:r>
              <a:rPr lang="de-DE" sz="3300" b="1" dirty="0" smtClean="0"/>
              <a:t>Fälle berichten, welcher nicht auf eine veränderte Fallermittlung zurückzuführen ist:</a:t>
            </a:r>
          </a:p>
          <a:p>
            <a:pPr marL="0" lvl="1" indent="0">
              <a:buNone/>
            </a:pPr>
            <a:endParaRPr lang="de-DE" sz="3300" b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3300" b="1" dirty="0" smtClean="0">
                <a:solidFill>
                  <a:srgbClr val="FF0000"/>
                </a:solidFill>
              </a:rPr>
              <a:t>hoch</a:t>
            </a:r>
            <a:r>
              <a:rPr lang="de-DE" sz="3300" dirty="0" smtClean="0"/>
              <a:t>, wenn </a:t>
            </a:r>
            <a:r>
              <a:rPr lang="de-DE" sz="3300" dirty="0"/>
              <a:t>keine geeigneten Monitoring-Systeme sowie Kapazitäten für umfangreiche Testungen und Kontaktpersonennachverfolgung vorhanden sind und wenn die nicht-pharmakologischen Interventionen gelockert </a:t>
            </a:r>
            <a:r>
              <a:rPr lang="de-DE" sz="3300" dirty="0" smtClean="0"/>
              <a:t>werden, </a:t>
            </a:r>
            <a:r>
              <a:rPr lang="de-DE" sz="3300" dirty="0"/>
              <a:t>obwohl weiterhin nationale Übertragungen („</a:t>
            </a:r>
            <a:r>
              <a:rPr lang="de-DE" sz="3300" dirty="0" err="1"/>
              <a:t>community</a:t>
            </a:r>
            <a:r>
              <a:rPr lang="de-DE" sz="3300" dirty="0"/>
              <a:t> </a:t>
            </a:r>
            <a:r>
              <a:rPr lang="de-DE" sz="3300" dirty="0" err="1"/>
              <a:t>transmission</a:t>
            </a:r>
            <a:r>
              <a:rPr lang="de-DE" sz="3300" dirty="0" smtClean="0"/>
              <a:t>“) stattfinden (</a:t>
            </a:r>
            <a:r>
              <a:rPr lang="de-DE" sz="3300" b="1" dirty="0" smtClean="0">
                <a:solidFill>
                  <a:srgbClr val="FF0000"/>
                </a:solidFill>
              </a:rPr>
              <a:t>sehr hohe</a:t>
            </a:r>
            <a:r>
              <a:rPr lang="de-DE" sz="3300" dirty="0" smtClean="0"/>
              <a:t> Wahrscheinlichkeit eines weiteren Anstiegs, </a:t>
            </a:r>
            <a:r>
              <a:rPr lang="de-DE" sz="3300" b="1" dirty="0" smtClean="0">
                <a:solidFill>
                  <a:srgbClr val="FFC000"/>
                </a:solidFill>
              </a:rPr>
              <a:t>moderate</a:t>
            </a:r>
            <a:r>
              <a:rPr lang="de-DE" sz="3300" dirty="0" smtClean="0"/>
              <a:t> Auswirkungen eines weiteren Anstiegs)</a:t>
            </a:r>
            <a:endParaRPr lang="de-DE" sz="33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0"/>
            <a:ext cx="1727200" cy="1504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/>
          <a:stretch/>
        </p:blipFill>
        <p:spPr>
          <a:xfrm>
            <a:off x="4585" y="1"/>
            <a:ext cx="5143479" cy="13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Epidemiologie</a:t>
            </a:r>
          </a:p>
          <a:p>
            <a:r>
              <a:rPr lang="de-DE" sz="2100" dirty="0" smtClean="0"/>
              <a:t>Amerika: weiterhin </a:t>
            </a:r>
            <a:r>
              <a:rPr lang="de-DE" sz="2100" dirty="0" smtClean="0"/>
              <a:t>ca.  </a:t>
            </a:r>
            <a:r>
              <a:rPr lang="de-DE" sz="2100" dirty="0" smtClean="0"/>
              <a:t>50% der neuen Fälle und mehr als 50 % der Todesfälle </a:t>
            </a:r>
            <a:r>
              <a:rPr lang="de-DE" sz="2100" dirty="0" smtClean="0"/>
              <a:t>(</a:t>
            </a:r>
            <a:r>
              <a:rPr lang="de-DE" sz="2100" dirty="0" smtClean="0"/>
              <a:t>die meisten Fälle / Todesfälle in </a:t>
            </a:r>
            <a:r>
              <a:rPr lang="de-DE" sz="2100" dirty="0" smtClean="0"/>
              <a:t>Brasilien</a:t>
            </a:r>
            <a:r>
              <a:rPr lang="de-DE" sz="2100" dirty="0" smtClean="0"/>
              <a:t>, USA)</a:t>
            </a:r>
          </a:p>
          <a:p>
            <a:r>
              <a:rPr lang="de-DE" sz="2100" dirty="0"/>
              <a:t>Asien: Anstieg und hohe Fallzahlen vor allem in </a:t>
            </a:r>
            <a:r>
              <a:rPr lang="de-DE" sz="2100" dirty="0" smtClean="0"/>
              <a:t>Indien</a:t>
            </a:r>
            <a:r>
              <a:rPr lang="de-DE" sz="2100" dirty="0" smtClean="0"/>
              <a:t>, Bangladesch, Indonesien </a:t>
            </a:r>
            <a:endParaRPr lang="de-DE" sz="2100" dirty="0"/>
          </a:p>
          <a:p>
            <a:r>
              <a:rPr lang="de-DE" sz="2100" dirty="0" smtClean="0"/>
              <a:t>Afrika</a:t>
            </a:r>
            <a:r>
              <a:rPr lang="de-DE" sz="2100" dirty="0" smtClean="0"/>
              <a:t>: </a:t>
            </a:r>
            <a:r>
              <a:rPr lang="de-DE" sz="2100" dirty="0" smtClean="0"/>
              <a:t>6 </a:t>
            </a:r>
            <a:r>
              <a:rPr lang="de-DE" sz="2100" dirty="0" smtClean="0"/>
              <a:t>% der neuen globalen Fälle, </a:t>
            </a:r>
            <a:r>
              <a:rPr lang="de-DE" sz="2100" dirty="0" smtClean="0"/>
              <a:t>&gt; 70 % davon in </a:t>
            </a:r>
            <a:r>
              <a:rPr lang="de-DE" sz="2100" dirty="0" smtClean="0"/>
              <a:t>Südafrika</a:t>
            </a:r>
          </a:p>
          <a:p>
            <a:r>
              <a:rPr lang="de-DE" sz="2100" dirty="0"/>
              <a:t>Europa: </a:t>
            </a:r>
            <a:r>
              <a:rPr lang="de-DE" sz="2100" dirty="0" smtClean="0"/>
              <a:t>neues </a:t>
            </a:r>
            <a:r>
              <a:rPr lang="de-DE" sz="2100" dirty="0" smtClean="0"/>
              <a:t>RRA des ECDC zu Wiederauftreten von der COVID-19-Fällen in EU/EWR und </a:t>
            </a:r>
            <a:r>
              <a:rPr lang="de-DE" sz="2100" dirty="0" smtClean="0"/>
              <a:t>EU-Kandidatenländern, </a:t>
            </a:r>
            <a:r>
              <a:rPr lang="de-DE" sz="2100" dirty="0"/>
              <a:t>keine Reisebeschränkungen innerhalb / in den </a:t>
            </a:r>
            <a:r>
              <a:rPr lang="de-DE" sz="2100" dirty="0" smtClean="0"/>
              <a:t>Schengen-Raum</a:t>
            </a:r>
          </a:p>
          <a:p>
            <a:r>
              <a:rPr lang="de-DE" sz="2100" dirty="0" smtClean="0"/>
              <a:t>Ozeanien: 300.000 Personen in Melbourne für 1 Monat im </a:t>
            </a:r>
            <a:r>
              <a:rPr lang="de-DE" sz="2100" dirty="0" err="1" smtClean="0"/>
              <a:t>Lockdown</a:t>
            </a:r>
            <a:r>
              <a:rPr lang="de-DE" sz="2100" dirty="0" smtClean="0"/>
              <a:t> </a:t>
            </a:r>
            <a:endParaRPr lang="de-DE" sz="2100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Studien</a:t>
            </a:r>
            <a:endParaRPr lang="de-DE" sz="2000" dirty="0" smtClean="0"/>
          </a:p>
          <a:p>
            <a:r>
              <a:rPr lang="de-DE" sz="2100" dirty="0" smtClean="0"/>
              <a:t>Erhöhtes Schlaganfall-Risiko in COVID-19-Patienten </a:t>
            </a:r>
            <a:r>
              <a:rPr lang="pl-PL" sz="2100" dirty="0" smtClean="0"/>
              <a:t>(</a:t>
            </a:r>
            <a:r>
              <a:rPr lang="pl-PL" sz="2100" dirty="0"/>
              <a:t>odds ratio, 7.6; 95% CI, 2.3 </a:t>
            </a:r>
            <a:r>
              <a:rPr lang="de-DE" sz="2100" dirty="0" smtClean="0"/>
              <a:t>- </a:t>
            </a:r>
            <a:r>
              <a:rPr lang="pl-PL" sz="2100" dirty="0" smtClean="0"/>
              <a:t>25.2)</a:t>
            </a:r>
            <a:r>
              <a:rPr lang="de-DE" sz="2100" dirty="0" smtClean="0"/>
              <a:t> in JAMA </a:t>
            </a:r>
            <a:r>
              <a:rPr lang="de-DE" sz="2100" dirty="0" err="1" smtClean="0"/>
              <a:t>Neurology</a:t>
            </a:r>
            <a:endParaRPr lang="de-DE" sz="2100" dirty="0" smtClean="0"/>
          </a:p>
          <a:p>
            <a:r>
              <a:rPr lang="de-DE" sz="2100" dirty="0" smtClean="0"/>
              <a:t>Pfizer / </a:t>
            </a:r>
            <a:r>
              <a:rPr lang="de-DE" sz="2100" dirty="0" err="1" smtClean="0"/>
              <a:t>BioNTech</a:t>
            </a:r>
            <a:r>
              <a:rPr lang="de-DE" sz="2100" dirty="0" smtClean="0"/>
              <a:t> melden vielversprechende Ergebnisse für </a:t>
            </a:r>
            <a:r>
              <a:rPr lang="de-DE" sz="2100" dirty="0" err="1" smtClean="0"/>
              <a:t>mRNA-Impstoffkandidaten</a:t>
            </a:r>
            <a:r>
              <a:rPr lang="de-DE" sz="2100" dirty="0" smtClean="0"/>
              <a:t> in Phase 1/2 Studie mit </a:t>
            </a:r>
            <a:r>
              <a:rPr lang="de-DE" sz="2100" dirty="0"/>
              <a:t>45 Freiwilligen </a:t>
            </a:r>
            <a:r>
              <a:rPr lang="de-DE" sz="2100" dirty="0" smtClean="0"/>
              <a:t>(</a:t>
            </a:r>
            <a:r>
              <a:rPr lang="de-DE" sz="2100" dirty="0" err="1"/>
              <a:t>IgG</a:t>
            </a:r>
            <a:r>
              <a:rPr lang="de-DE" sz="2100" dirty="0"/>
              <a:t>- </a:t>
            </a:r>
            <a:r>
              <a:rPr lang="de-DE" sz="2100" dirty="0" smtClean="0"/>
              <a:t>Titer, SARS-CoV-2-neutralisierende Titer (</a:t>
            </a:r>
            <a:r>
              <a:rPr lang="de-DE" sz="2100" dirty="0" err="1" smtClean="0"/>
              <a:t>PrePrint</a:t>
            </a:r>
            <a:r>
              <a:rPr lang="de-DE" sz="2100" dirty="0" smtClean="0"/>
              <a:t>)</a:t>
            </a:r>
            <a:endParaRPr lang="de-DE" sz="2100" dirty="0" smtClean="0"/>
          </a:p>
          <a:p>
            <a:pPr lvl="0"/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Bildschirmpräsentation (4:3)</PresentationFormat>
  <Paragraphs>181</Paragraphs>
  <Slides>14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Hintergrund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348</cp:revision>
  <dcterms:created xsi:type="dcterms:W3CDTF">2020-04-16T05:25:18Z</dcterms:created>
  <dcterms:modified xsi:type="dcterms:W3CDTF">2020-07-03T08:10:49Z</dcterms:modified>
</cp:coreProperties>
</file>