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  <p:sldId id="263" r:id="rId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6" y="-10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ki.local\users\FrankC\2020%20G&#252;tersloh\Kopie%20von%2020200526_G&#252;tersloh_Meldedaten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COVID-19-Fälle nach Meldedatum im LK Gütersloh, 2020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14692174457847E-2"/>
          <c:y val="0.12308910121097653"/>
          <c:w val="0.91694319938950319"/>
          <c:h val="0.6576472440944881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Tabelle1!$E$1</c:f>
              <c:strCache>
                <c:ptCount val="1"/>
                <c:pt idx="0">
                  <c:v>"Fälle in der übrigen Bevölkerung" ab dem 16.6.</c:v>
                </c:pt>
              </c:strCache>
            </c:strRef>
          </c:tx>
          <c:invertIfNegative val="0"/>
          <c:cat>
            <c:multiLvlStrRef>
              <c:f>Tabelle1!$A$2:$B$113</c:f>
              <c:multiLvlStrCache>
                <c:ptCount val="112"/>
                <c:lvl>
                  <c:pt idx="0">
                    <c:v>11</c:v>
                  </c:pt>
                  <c:pt idx="1">
                    <c:v>12</c:v>
                  </c:pt>
                  <c:pt idx="2">
                    <c:v>13</c:v>
                  </c:pt>
                  <c:pt idx="3">
                    <c:v>14</c:v>
                  </c:pt>
                  <c:pt idx="4">
                    <c:v>15</c:v>
                  </c:pt>
                  <c:pt idx="5">
                    <c:v>16</c:v>
                  </c:pt>
                  <c:pt idx="6">
                    <c:v>17</c:v>
                  </c:pt>
                  <c:pt idx="7">
                    <c:v>18</c:v>
                  </c:pt>
                  <c:pt idx="8">
                    <c:v>19</c:v>
                  </c:pt>
                  <c:pt idx="9">
                    <c:v>20</c:v>
                  </c:pt>
                  <c:pt idx="10">
                    <c:v>21</c:v>
                  </c:pt>
                  <c:pt idx="11">
                    <c:v>22</c:v>
                  </c:pt>
                  <c:pt idx="12">
                    <c:v>23</c:v>
                  </c:pt>
                  <c:pt idx="13">
                    <c:v>24</c:v>
                  </c:pt>
                  <c:pt idx="14">
                    <c:v>25</c:v>
                  </c:pt>
                  <c:pt idx="15">
                    <c:v>26</c:v>
                  </c:pt>
                  <c:pt idx="16">
                    <c:v>27</c:v>
                  </c:pt>
                  <c:pt idx="17">
                    <c:v>28</c:v>
                  </c:pt>
                  <c:pt idx="18">
                    <c:v>29</c:v>
                  </c:pt>
                  <c:pt idx="19">
                    <c:v>30</c:v>
                  </c:pt>
                  <c:pt idx="20">
                    <c:v>31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7</c:v>
                  </c:pt>
                  <c:pt idx="28">
                    <c:v>8</c:v>
                  </c:pt>
                  <c:pt idx="29">
                    <c:v>9</c:v>
                  </c:pt>
                  <c:pt idx="30">
                    <c:v>10</c:v>
                  </c:pt>
                  <c:pt idx="31">
                    <c:v>11</c:v>
                  </c:pt>
                  <c:pt idx="32">
                    <c:v>12</c:v>
                  </c:pt>
                  <c:pt idx="33">
                    <c:v>13</c:v>
                  </c:pt>
                  <c:pt idx="34">
                    <c:v>14</c:v>
                  </c:pt>
                  <c:pt idx="35">
                    <c:v>15</c:v>
                  </c:pt>
                  <c:pt idx="36">
                    <c:v>16</c:v>
                  </c:pt>
                  <c:pt idx="37">
                    <c:v>17</c:v>
                  </c:pt>
                  <c:pt idx="38">
                    <c:v>18</c:v>
                  </c:pt>
                  <c:pt idx="39">
                    <c:v>19</c:v>
                  </c:pt>
                  <c:pt idx="40">
                    <c:v>20</c:v>
                  </c:pt>
                  <c:pt idx="41">
                    <c:v>21</c:v>
                  </c:pt>
                  <c:pt idx="42">
                    <c:v>22</c:v>
                  </c:pt>
                  <c:pt idx="43">
                    <c:v>23</c:v>
                  </c:pt>
                  <c:pt idx="44">
                    <c:v>24</c:v>
                  </c:pt>
                  <c:pt idx="45">
                    <c:v>25</c:v>
                  </c:pt>
                  <c:pt idx="46">
                    <c:v>26</c:v>
                  </c:pt>
                  <c:pt idx="47">
                    <c:v>27</c:v>
                  </c:pt>
                  <c:pt idx="48">
                    <c:v>28</c:v>
                  </c:pt>
                  <c:pt idx="49">
                    <c:v>29</c:v>
                  </c:pt>
                  <c:pt idx="50">
                    <c:v>30</c:v>
                  </c:pt>
                  <c:pt idx="51">
                    <c:v>1</c:v>
                  </c:pt>
                  <c:pt idx="52">
                    <c:v>2</c:v>
                  </c:pt>
                  <c:pt idx="53">
                    <c:v>3</c:v>
                  </c:pt>
                  <c:pt idx="54">
                    <c:v>4</c:v>
                  </c:pt>
                  <c:pt idx="55">
                    <c:v>5</c:v>
                  </c:pt>
                  <c:pt idx="56">
                    <c:v>6</c:v>
                  </c:pt>
                  <c:pt idx="57">
                    <c:v>7</c:v>
                  </c:pt>
                  <c:pt idx="58">
                    <c:v>8</c:v>
                  </c:pt>
                  <c:pt idx="59">
                    <c:v>9</c:v>
                  </c:pt>
                  <c:pt idx="60">
                    <c:v>10</c:v>
                  </c:pt>
                  <c:pt idx="61">
                    <c:v>11</c:v>
                  </c:pt>
                  <c:pt idx="62">
                    <c:v>12</c:v>
                  </c:pt>
                  <c:pt idx="63">
                    <c:v>13</c:v>
                  </c:pt>
                  <c:pt idx="64">
                    <c:v>14</c:v>
                  </c:pt>
                  <c:pt idx="65">
                    <c:v>15</c:v>
                  </c:pt>
                  <c:pt idx="66">
                    <c:v>16</c:v>
                  </c:pt>
                  <c:pt idx="67">
                    <c:v>17</c:v>
                  </c:pt>
                  <c:pt idx="68">
                    <c:v>18</c:v>
                  </c:pt>
                  <c:pt idx="69">
                    <c:v>19</c:v>
                  </c:pt>
                  <c:pt idx="70">
                    <c:v>20</c:v>
                  </c:pt>
                  <c:pt idx="71">
                    <c:v>21</c:v>
                  </c:pt>
                  <c:pt idx="72">
                    <c:v>22</c:v>
                  </c:pt>
                  <c:pt idx="73">
                    <c:v>23</c:v>
                  </c:pt>
                  <c:pt idx="74">
                    <c:v>24</c:v>
                  </c:pt>
                  <c:pt idx="75">
                    <c:v>25</c:v>
                  </c:pt>
                  <c:pt idx="76">
                    <c:v>26</c:v>
                  </c:pt>
                  <c:pt idx="77">
                    <c:v>27</c:v>
                  </c:pt>
                  <c:pt idx="78">
                    <c:v>28</c:v>
                  </c:pt>
                  <c:pt idx="79">
                    <c:v>29</c:v>
                  </c:pt>
                  <c:pt idx="80">
                    <c:v>30</c:v>
                  </c:pt>
                  <c:pt idx="81">
                    <c:v>31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7</c:v>
                  </c:pt>
                  <c:pt idx="89">
                    <c:v>8</c:v>
                  </c:pt>
                  <c:pt idx="90">
                    <c:v>9</c:v>
                  </c:pt>
                  <c:pt idx="91">
                    <c:v>10</c:v>
                  </c:pt>
                  <c:pt idx="92">
                    <c:v>11</c:v>
                  </c:pt>
                  <c:pt idx="93">
                    <c:v>12</c:v>
                  </c:pt>
                  <c:pt idx="94">
                    <c:v>13</c:v>
                  </c:pt>
                  <c:pt idx="95">
                    <c:v>14</c:v>
                  </c:pt>
                  <c:pt idx="96">
                    <c:v>15</c:v>
                  </c:pt>
                  <c:pt idx="97">
                    <c:v>16</c:v>
                  </c:pt>
                  <c:pt idx="98">
                    <c:v>17</c:v>
                  </c:pt>
                  <c:pt idx="99">
                    <c:v>18</c:v>
                  </c:pt>
                  <c:pt idx="100">
                    <c:v>19</c:v>
                  </c:pt>
                  <c:pt idx="101">
                    <c:v>20</c:v>
                  </c:pt>
                  <c:pt idx="102">
                    <c:v>21</c:v>
                  </c:pt>
                  <c:pt idx="103">
                    <c:v>22</c:v>
                  </c:pt>
                  <c:pt idx="104">
                    <c:v>23</c:v>
                  </c:pt>
                  <c:pt idx="105">
                    <c:v>24</c:v>
                  </c:pt>
                  <c:pt idx="106">
                    <c:v>25</c:v>
                  </c:pt>
                  <c:pt idx="107">
                    <c:v>26</c:v>
                  </c:pt>
                  <c:pt idx="108">
                    <c:v>27</c:v>
                  </c:pt>
                  <c:pt idx="109">
                    <c:v>28</c:v>
                  </c:pt>
                  <c:pt idx="110">
                    <c:v>29</c:v>
                  </c:pt>
                  <c:pt idx="111">
                    <c:v>30</c:v>
                  </c:pt>
                </c:lvl>
                <c:lvl>
                  <c:pt idx="0">
                    <c:v>März</c:v>
                  </c:pt>
                  <c:pt idx="21">
                    <c:v>April</c:v>
                  </c:pt>
                  <c:pt idx="51">
                    <c:v>Mai</c:v>
                  </c:pt>
                  <c:pt idx="82">
                    <c:v>Juni</c:v>
                  </c:pt>
                </c:lvl>
              </c:multiLvlStrCache>
            </c:multiLvlStrRef>
          </c:cat>
          <c:val>
            <c:numRef>
              <c:f>Tabelle1!$E$2:$E$113</c:f>
              <c:numCache>
                <c:formatCode>General</c:formatCode>
                <c:ptCount val="112"/>
                <c:pt idx="97">
                  <c:v>2</c:v>
                </c:pt>
                <c:pt idx="98">
                  <c:v>3</c:v>
                </c:pt>
                <c:pt idx="99">
                  <c:v>6</c:v>
                </c:pt>
                <c:pt idx="100">
                  <c:v>8</c:v>
                </c:pt>
                <c:pt idx="101">
                  <c:v>9</c:v>
                </c:pt>
                <c:pt idx="102">
                  <c:v>3</c:v>
                </c:pt>
                <c:pt idx="103">
                  <c:v>2</c:v>
                </c:pt>
                <c:pt idx="104">
                  <c:v>5</c:v>
                </c:pt>
                <c:pt idx="105">
                  <c:v>14</c:v>
                </c:pt>
                <c:pt idx="106">
                  <c:v>12</c:v>
                </c:pt>
                <c:pt idx="107">
                  <c:v>26</c:v>
                </c:pt>
                <c:pt idx="108">
                  <c:v>24</c:v>
                </c:pt>
                <c:pt idx="109">
                  <c:v>5</c:v>
                </c:pt>
                <c:pt idx="110">
                  <c:v>14</c:v>
                </c:pt>
                <c:pt idx="111">
                  <c:v>24</c:v>
                </c:pt>
              </c:numCache>
            </c:numRef>
          </c:val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Bis 15.6. alle Fälle, die nicht im LZG-Herd sind</c:v>
                </c:pt>
              </c:strCache>
            </c:strRef>
          </c:tx>
          <c:invertIfNegative val="0"/>
          <c:cat>
            <c:multiLvlStrRef>
              <c:f>Tabelle1!$A$2:$B$113</c:f>
              <c:multiLvlStrCache>
                <c:ptCount val="112"/>
                <c:lvl>
                  <c:pt idx="0">
                    <c:v>11</c:v>
                  </c:pt>
                  <c:pt idx="1">
                    <c:v>12</c:v>
                  </c:pt>
                  <c:pt idx="2">
                    <c:v>13</c:v>
                  </c:pt>
                  <c:pt idx="3">
                    <c:v>14</c:v>
                  </c:pt>
                  <c:pt idx="4">
                    <c:v>15</c:v>
                  </c:pt>
                  <c:pt idx="5">
                    <c:v>16</c:v>
                  </c:pt>
                  <c:pt idx="6">
                    <c:v>17</c:v>
                  </c:pt>
                  <c:pt idx="7">
                    <c:v>18</c:v>
                  </c:pt>
                  <c:pt idx="8">
                    <c:v>19</c:v>
                  </c:pt>
                  <c:pt idx="9">
                    <c:v>20</c:v>
                  </c:pt>
                  <c:pt idx="10">
                    <c:v>21</c:v>
                  </c:pt>
                  <c:pt idx="11">
                    <c:v>22</c:v>
                  </c:pt>
                  <c:pt idx="12">
                    <c:v>23</c:v>
                  </c:pt>
                  <c:pt idx="13">
                    <c:v>24</c:v>
                  </c:pt>
                  <c:pt idx="14">
                    <c:v>25</c:v>
                  </c:pt>
                  <c:pt idx="15">
                    <c:v>26</c:v>
                  </c:pt>
                  <c:pt idx="16">
                    <c:v>27</c:v>
                  </c:pt>
                  <c:pt idx="17">
                    <c:v>28</c:v>
                  </c:pt>
                  <c:pt idx="18">
                    <c:v>29</c:v>
                  </c:pt>
                  <c:pt idx="19">
                    <c:v>30</c:v>
                  </c:pt>
                  <c:pt idx="20">
                    <c:v>31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7</c:v>
                  </c:pt>
                  <c:pt idx="28">
                    <c:v>8</c:v>
                  </c:pt>
                  <c:pt idx="29">
                    <c:v>9</c:v>
                  </c:pt>
                  <c:pt idx="30">
                    <c:v>10</c:v>
                  </c:pt>
                  <c:pt idx="31">
                    <c:v>11</c:v>
                  </c:pt>
                  <c:pt idx="32">
                    <c:v>12</c:v>
                  </c:pt>
                  <c:pt idx="33">
                    <c:v>13</c:v>
                  </c:pt>
                  <c:pt idx="34">
                    <c:v>14</c:v>
                  </c:pt>
                  <c:pt idx="35">
                    <c:v>15</c:v>
                  </c:pt>
                  <c:pt idx="36">
                    <c:v>16</c:v>
                  </c:pt>
                  <c:pt idx="37">
                    <c:v>17</c:v>
                  </c:pt>
                  <c:pt idx="38">
                    <c:v>18</c:v>
                  </c:pt>
                  <c:pt idx="39">
                    <c:v>19</c:v>
                  </c:pt>
                  <c:pt idx="40">
                    <c:v>20</c:v>
                  </c:pt>
                  <c:pt idx="41">
                    <c:v>21</c:v>
                  </c:pt>
                  <c:pt idx="42">
                    <c:v>22</c:v>
                  </c:pt>
                  <c:pt idx="43">
                    <c:v>23</c:v>
                  </c:pt>
                  <c:pt idx="44">
                    <c:v>24</c:v>
                  </c:pt>
                  <c:pt idx="45">
                    <c:v>25</c:v>
                  </c:pt>
                  <c:pt idx="46">
                    <c:v>26</c:v>
                  </c:pt>
                  <c:pt idx="47">
                    <c:v>27</c:v>
                  </c:pt>
                  <c:pt idx="48">
                    <c:v>28</c:v>
                  </c:pt>
                  <c:pt idx="49">
                    <c:v>29</c:v>
                  </c:pt>
                  <c:pt idx="50">
                    <c:v>30</c:v>
                  </c:pt>
                  <c:pt idx="51">
                    <c:v>1</c:v>
                  </c:pt>
                  <c:pt idx="52">
                    <c:v>2</c:v>
                  </c:pt>
                  <c:pt idx="53">
                    <c:v>3</c:v>
                  </c:pt>
                  <c:pt idx="54">
                    <c:v>4</c:v>
                  </c:pt>
                  <c:pt idx="55">
                    <c:v>5</c:v>
                  </c:pt>
                  <c:pt idx="56">
                    <c:v>6</c:v>
                  </c:pt>
                  <c:pt idx="57">
                    <c:v>7</c:v>
                  </c:pt>
                  <c:pt idx="58">
                    <c:v>8</c:v>
                  </c:pt>
                  <c:pt idx="59">
                    <c:v>9</c:v>
                  </c:pt>
                  <c:pt idx="60">
                    <c:v>10</c:v>
                  </c:pt>
                  <c:pt idx="61">
                    <c:v>11</c:v>
                  </c:pt>
                  <c:pt idx="62">
                    <c:v>12</c:v>
                  </c:pt>
                  <c:pt idx="63">
                    <c:v>13</c:v>
                  </c:pt>
                  <c:pt idx="64">
                    <c:v>14</c:v>
                  </c:pt>
                  <c:pt idx="65">
                    <c:v>15</c:v>
                  </c:pt>
                  <c:pt idx="66">
                    <c:v>16</c:v>
                  </c:pt>
                  <c:pt idx="67">
                    <c:v>17</c:v>
                  </c:pt>
                  <c:pt idx="68">
                    <c:v>18</c:v>
                  </c:pt>
                  <c:pt idx="69">
                    <c:v>19</c:v>
                  </c:pt>
                  <c:pt idx="70">
                    <c:v>20</c:v>
                  </c:pt>
                  <c:pt idx="71">
                    <c:v>21</c:v>
                  </c:pt>
                  <c:pt idx="72">
                    <c:v>22</c:v>
                  </c:pt>
                  <c:pt idx="73">
                    <c:v>23</c:v>
                  </c:pt>
                  <c:pt idx="74">
                    <c:v>24</c:v>
                  </c:pt>
                  <c:pt idx="75">
                    <c:v>25</c:v>
                  </c:pt>
                  <c:pt idx="76">
                    <c:v>26</c:v>
                  </c:pt>
                  <c:pt idx="77">
                    <c:v>27</c:v>
                  </c:pt>
                  <c:pt idx="78">
                    <c:v>28</c:v>
                  </c:pt>
                  <c:pt idx="79">
                    <c:v>29</c:v>
                  </c:pt>
                  <c:pt idx="80">
                    <c:v>30</c:v>
                  </c:pt>
                  <c:pt idx="81">
                    <c:v>31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7</c:v>
                  </c:pt>
                  <c:pt idx="89">
                    <c:v>8</c:v>
                  </c:pt>
                  <c:pt idx="90">
                    <c:v>9</c:v>
                  </c:pt>
                  <c:pt idx="91">
                    <c:v>10</c:v>
                  </c:pt>
                  <c:pt idx="92">
                    <c:v>11</c:v>
                  </c:pt>
                  <c:pt idx="93">
                    <c:v>12</c:v>
                  </c:pt>
                  <c:pt idx="94">
                    <c:v>13</c:v>
                  </c:pt>
                  <c:pt idx="95">
                    <c:v>14</c:v>
                  </c:pt>
                  <c:pt idx="96">
                    <c:v>15</c:v>
                  </c:pt>
                  <c:pt idx="97">
                    <c:v>16</c:v>
                  </c:pt>
                  <c:pt idx="98">
                    <c:v>17</c:v>
                  </c:pt>
                  <c:pt idx="99">
                    <c:v>18</c:v>
                  </c:pt>
                  <c:pt idx="100">
                    <c:v>19</c:v>
                  </c:pt>
                  <c:pt idx="101">
                    <c:v>20</c:v>
                  </c:pt>
                  <c:pt idx="102">
                    <c:v>21</c:v>
                  </c:pt>
                  <c:pt idx="103">
                    <c:v>22</c:v>
                  </c:pt>
                  <c:pt idx="104">
                    <c:v>23</c:v>
                  </c:pt>
                  <c:pt idx="105">
                    <c:v>24</c:v>
                  </c:pt>
                  <c:pt idx="106">
                    <c:v>25</c:v>
                  </c:pt>
                  <c:pt idx="107">
                    <c:v>26</c:v>
                  </c:pt>
                  <c:pt idx="108">
                    <c:v>27</c:v>
                  </c:pt>
                  <c:pt idx="109">
                    <c:v>28</c:v>
                  </c:pt>
                  <c:pt idx="110">
                    <c:v>29</c:v>
                  </c:pt>
                  <c:pt idx="111">
                    <c:v>30</c:v>
                  </c:pt>
                </c:lvl>
                <c:lvl>
                  <c:pt idx="0">
                    <c:v>März</c:v>
                  </c:pt>
                  <c:pt idx="21">
                    <c:v>April</c:v>
                  </c:pt>
                  <c:pt idx="51">
                    <c:v>Mai</c:v>
                  </c:pt>
                  <c:pt idx="82">
                    <c:v>Juni</c:v>
                  </c:pt>
                </c:lvl>
              </c:multiLvlStrCache>
            </c:multiLvlStrRef>
          </c:cat>
          <c:val>
            <c:numRef>
              <c:f>Tabelle1!$C$2:$C$109</c:f>
              <c:numCache>
                <c:formatCode>General</c:formatCode>
                <c:ptCount val="108"/>
                <c:pt idx="0">
                  <c:v>6</c:v>
                </c:pt>
                <c:pt idx="1">
                  <c:v>1</c:v>
                </c:pt>
                <c:pt idx="2">
                  <c:v>17</c:v>
                </c:pt>
                <c:pt idx="3">
                  <c:v>1</c:v>
                </c:pt>
                <c:pt idx="4">
                  <c:v>11</c:v>
                </c:pt>
                <c:pt idx="5">
                  <c:v>34</c:v>
                </c:pt>
                <c:pt idx="6">
                  <c:v>12</c:v>
                </c:pt>
                <c:pt idx="7">
                  <c:v>23</c:v>
                </c:pt>
                <c:pt idx="8">
                  <c:v>42</c:v>
                </c:pt>
                <c:pt idx="9">
                  <c:v>15</c:v>
                </c:pt>
                <c:pt idx="10">
                  <c:v>28</c:v>
                </c:pt>
                <c:pt idx="11">
                  <c:v>5</c:v>
                </c:pt>
                <c:pt idx="12">
                  <c:v>13</c:v>
                </c:pt>
                <c:pt idx="13">
                  <c:v>16</c:v>
                </c:pt>
                <c:pt idx="14">
                  <c:v>26</c:v>
                </c:pt>
                <c:pt idx="15">
                  <c:v>21</c:v>
                </c:pt>
                <c:pt idx="16">
                  <c:v>24</c:v>
                </c:pt>
                <c:pt idx="17">
                  <c:v>12</c:v>
                </c:pt>
                <c:pt idx="18">
                  <c:v>20</c:v>
                </c:pt>
                <c:pt idx="19">
                  <c:v>12</c:v>
                </c:pt>
                <c:pt idx="20">
                  <c:v>12</c:v>
                </c:pt>
                <c:pt idx="21">
                  <c:v>16</c:v>
                </c:pt>
                <c:pt idx="22">
                  <c:v>13</c:v>
                </c:pt>
                <c:pt idx="23">
                  <c:v>10</c:v>
                </c:pt>
                <c:pt idx="24">
                  <c:v>6</c:v>
                </c:pt>
                <c:pt idx="25">
                  <c:v>23</c:v>
                </c:pt>
                <c:pt idx="26">
                  <c:v>16</c:v>
                </c:pt>
                <c:pt idx="27">
                  <c:v>23</c:v>
                </c:pt>
                <c:pt idx="28">
                  <c:v>16</c:v>
                </c:pt>
                <c:pt idx="29">
                  <c:v>9</c:v>
                </c:pt>
                <c:pt idx="30">
                  <c:v>8</c:v>
                </c:pt>
                <c:pt idx="31">
                  <c:v>7</c:v>
                </c:pt>
                <c:pt idx="32">
                  <c:v>1</c:v>
                </c:pt>
                <c:pt idx="33">
                  <c:v>4</c:v>
                </c:pt>
                <c:pt idx="34">
                  <c:v>3</c:v>
                </c:pt>
                <c:pt idx="35">
                  <c:v>5</c:v>
                </c:pt>
                <c:pt idx="36">
                  <c:v>13</c:v>
                </c:pt>
                <c:pt idx="37">
                  <c:v>10</c:v>
                </c:pt>
                <c:pt idx="38">
                  <c:v>5</c:v>
                </c:pt>
                <c:pt idx="39">
                  <c:v>6</c:v>
                </c:pt>
                <c:pt idx="40">
                  <c:v>23</c:v>
                </c:pt>
                <c:pt idx="41">
                  <c:v>2</c:v>
                </c:pt>
                <c:pt idx="42">
                  <c:v>4</c:v>
                </c:pt>
                <c:pt idx="43">
                  <c:v>6</c:v>
                </c:pt>
                <c:pt idx="48">
                  <c:v>1</c:v>
                </c:pt>
                <c:pt idx="49">
                  <c:v>3</c:v>
                </c:pt>
                <c:pt idx="50">
                  <c:v>2</c:v>
                </c:pt>
                <c:pt idx="51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9">
                  <c:v>1</c:v>
                </c:pt>
                <c:pt idx="62">
                  <c:v>1</c:v>
                </c:pt>
                <c:pt idx="63">
                  <c:v>7</c:v>
                </c:pt>
                <c:pt idx="64">
                  <c:v>2</c:v>
                </c:pt>
                <c:pt idx="65">
                  <c:v>2</c:v>
                </c:pt>
                <c:pt idx="66">
                  <c:v>3</c:v>
                </c:pt>
                <c:pt idx="68">
                  <c:v>2</c:v>
                </c:pt>
                <c:pt idx="69">
                  <c:v>1</c:v>
                </c:pt>
                <c:pt idx="70">
                  <c:v>6</c:v>
                </c:pt>
                <c:pt idx="72">
                  <c:v>0</c:v>
                </c:pt>
                <c:pt idx="73">
                  <c:v>2</c:v>
                </c:pt>
                <c:pt idx="75">
                  <c:v>0</c:v>
                </c:pt>
                <c:pt idx="76">
                  <c:v>1</c:v>
                </c:pt>
                <c:pt idx="77">
                  <c:v>3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3">
                  <c:v>4</c:v>
                </c:pt>
                <c:pt idx="84">
                  <c:v>2</c:v>
                </c:pt>
                <c:pt idx="85">
                  <c:v>1</c:v>
                </c:pt>
                <c:pt idx="86">
                  <c:v>2</c:v>
                </c:pt>
                <c:pt idx="88">
                  <c:v>3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8444416"/>
        <c:axId val="100569472"/>
      </c:barChart>
      <c:lineChart>
        <c:grouping val="standard"/>
        <c:varyColors val="0"/>
        <c:ser>
          <c:idx val="1"/>
          <c:order val="2"/>
          <c:tx>
            <c:strRef>
              <c:f>Tabelle1!$D$1</c:f>
              <c:strCache>
                <c:ptCount val="1"/>
                <c:pt idx="0">
                  <c:v>LK Gütersloh (T-Ausbruch im Kreis Gütersloh laut LZG-Herd)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multiLvlStrRef>
              <c:f>Tabelle1!$A$2:$B$112</c:f>
              <c:multiLvlStrCache>
                <c:ptCount val="111"/>
                <c:lvl>
                  <c:pt idx="0">
                    <c:v>11</c:v>
                  </c:pt>
                  <c:pt idx="1">
                    <c:v>12</c:v>
                  </c:pt>
                  <c:pt idx="2">
                    <c:v>13</c:v>
                  </c:pt>
                  <c:pt idx="3">
                    <c:v>14</c:v>
                  </c:pt>
                  <c:pt idx="4">
                    <c:v>15</c:v>
                  </c:pt>
                  <c:pt idx="5">
                    <c:v>16</c:v>
                  </c:pt>
                  <c:pt idx="6">
                    <c:v>17</c:v>
                  </c:pt>
                  <c:pt idx="7">
                    <c:v>18</c:v>
                  </c:pt>
                  <c:pt idx="8">
                    <c:v>19</c:v>
                  </c:pt>
                  <c:pt idx="9">
                    <c:v>20</c:v>
                  </c:pt>
                  <c:pt idx="10">
                    <c:v>21</c:v>
                  </c:pt>
                  <c:pt idx="11">
                    <c:v>22</c:v>
                  </c:pt>
                  <c:pt idx="12">
                    <c:v>23</c:v>
                  </c:pt>
                  <c:pt idx="13">
                    <c:v>24</c:v>
                  </c:pt>
                  <c:pt idx="14">
                    <c:v>25</c:v>
                  </c:pt>
                  <c:pt idx="15">
                    <c:v>26</c:v>
                  </c:pt>
                  <c:pt idx="16">
                    <c:v>27</c:v>
                  </c:pt>
                  <c:pt idx="17">
                    <c:v>28</c:v>
                  </c:pt>
                  <c:pt idx="18">
                    <c:v>29</c:v>
                  </c:pt>
                  <c:pt idx="19">
                    <c:v>30</c:v>
                  </c:pt>
                  <c:pt idx="20">
                    <c:v>31</c:v>
                  </c:pt>
                  <c:pt idx="21">
                    <c:v>1</c:v>
                  </c:pt>
                  <c:pt idx="22">
                    <c:v>2</c:v>
                  </c:pt>
                  <c:pt idx="23">
                    <c:v>3</c:v>
                  </c:pt>
                  <c:pt idx="24">
                    <c:v>4</c:v>
                  </c:pt>
                  <c:pt idx="25">
                    <c:v>5</c:v>
                  </c:pt>
                  <c:pt idx="26">
                    <c:v>6</c:v>
                  </c:pt>
                  <c:pt idx="27">
                    <c:v>7</c:v>
                  </c:pt>
                  <c:pt idx="28">
                    <c:v>8</c:v>
                  </c:pt>
                  <c:pt idx="29">
                    <c:v>9</c:v>
                  </c:pt>
                  <c:pt idx="30">
                    <c:v>10</c:v>
                  </c:pt>
                  <c:pt idx="31">
                    <c:v>11</c:v>
                  </c:pt>
                  <c:pt idx="32">
                    <c:v>12</c:v>
                  </c:pt>
                  <c:pt idx="33">
                    <c:v>13</c:v>
                  </c:pt>
                  <c:pt idx="34">
                    <c:v>14</c:v>
                  </c:pt>
                  <c:pt idx="35">
                    <c:v>15</c:v>
                  </c:pt>
                  <c:pt idx="36">
                    <c:v>16</c:v>
                  </c:pt>
                  <c:pt idx="37">
                    <c:v>17</c:v>
                  </c:pt>
                  <c:pt idx="38">
                    <c:v>18</c:v>
                  </c:pt>
                  <c:pt idx="39">
                    <c:v>19</c:v>
                  </c:pt>
                  <c:pt idx="40">
                    <c:v>20</c:v>
                  </c:pt>
                  <c:pt idx="41">
                    <c:v>21</c:v>
                  </c:pt>
                  <c:pt idx="42">
                    <c:v>22</c:v>
                  </c:pt>
                  <c:pt idx="43">
                    <c:v>23</c:v>
                  </c:pt>
                  <c:pt idx="44">
                    <c:v>24</c:v>
                  </c:pt>
                  <c:pt idx="45">
                    <c:v>25</c:v>
                  </c:pt>
                  <c:pt idx="46">
                    <c:v>26</c:v>
                  </c:pt>
                  <c:pt idx="47">
                    <c:v>27</c:v>
                  </c:pt>
                  <c:pt idx="48">
                    <c:v>28</c:v>
                  </c:pt>
                  <c:pt idx="49">
                    <c:v>29</c:v>
                  </c:pt>
                  <c:pt idx="50">
                    <c:v>30</c:v>
                  </c:pt>
                  <c:pt idx="51">
                    <c:v>1</c:v>
                  </c:pt>
                  <c:pt idx="52">
                    <c:v>2</c:v>
                  </c:pt>
                  <c:pt idx="53">
                    <c:v>3</c:v>
                  </c:pt>
                  <c:pt idx="54">
                    <c:v>4</c:v>
                  </c:pt>
                  <c:pt idx="55">
                    <c:v>5</c:v>
                  </c:pt>
                  <c:pt idx="56">
                    <c:v>6</c:v>
                  </c:pt>
                  <c:pt idx="57">
                    <c:v>7</c:v>
                  </c:pt>
                  <c:pt idx="58">
                    <c:v>8</c:v>
                  </c:pt>
                  <c:pt idx="59">
                    <c:v>9</c:v>
                  </c:pt>
                  <c:pt idx="60">
                    <c:v>10</c:v>
                  </c:pt>
                  <c:pt idx="61">
                    <c:v>11</c:v>
                  </c:pt>
                  <c:pt idx="62">
                    <c:v>12</c:v>
                  </c:pt>
                  <c:pt idx="63">
                    <c:v>13</c:v>
                  </c:pt>
                  <c:pt idx="64">
                    <c:v>14</c:v>
                  </c:pt>
                  <c:pt idx="65">
                    <c:v>15</c:v>
                  </c:pt>
                  <c:pt idx="66">
                    <c:v>16</c:v>
                  </c:pt>
                  <c:pt idx="67">
                    <c:v>17</c:v>
                  </c:pt>
                  <c:pt idx="68">
                    <c:v>18</c:v>
                  </c:pt>
                  <c:pt idx="69">
                    <c:v>19</c:v>
                  </c:pt>
                  <c:pt idx="70">
                    <c:v>20</c:v>
                  </c:pt>
                  <c:pt idx="71">
                    <c:v>21</c:v>
                  </c:pt>
                  <c:pt idx="72">
                    <c:v>22</c:v>
                  </c:pt>
                  <c:pt idx="73">
                    <c:v>23</c:v>
                  </c:pt>
                  <c:pt idx="74">
                    <c:v>24</c:v>
                  </c:pt>
                  <c:pt idx="75">
                    <c:v>25</c:v>
                  </c:pt>
                  <c:pt idx="76">
                    <c:v>26</c:v>
                  </c:pt>
                  <c:pt idx="77">
                    <c:v>27</c:v>
                  </c:pt>
                  <c:pt idx="78">
                    <c:v>28</c:v>
                  </c:pt>
                  <c:pt idx="79">
                    <c:v>29</c:v>
                  </c:pt>
                  <c:pt idx="80">
                    <c:v>30</c:v>
                  </c:pt>
                  <c:pt idx="81">
                    <c:v>31</c:v>
                  </c:pt>
                  <c:pt idx="82">
                    <c:v>1</c:v>
                  </c:pt>
                  <c:pt idx="83">
                    <c:v>2</c:v>
                  </c:pt>
                  <c:pt idx="84">
                    <c:v>3</c:v>
                  </c:pt>
                  <c:pt idx="85">
                    <c:v>4</c:v>
                  </c:pt>
                  <c:pt idx="86">
                    <c:v>5</c:v>
                  </c:pt>
                  <c:pt idx="87">
                    <c:v>6</c:v>
                  </c:pt>
                  <c:pt idx="88">
                    <c:v>7</c:v>
                  </c:pt>
                  <c:pt idx="89">
                    <c:v>8</c:v>
                  </c:pt>
                  <c:pt idx="90">
                    <c:v>9</c:v>
                  </c:pt>
                  <c:pt idx="91">
                    <c:v>10</c:v>
                  </c:pt>
                  <c:pt idx="92">
                    <c:v>11</c:v>
                  </c:pt>
                  <c:pt idx="93">
                    <c:v>12</c:v>
                  </c:pt>
                  <c:pt idx="94">
                    <c:v>13</c:v>
                  </c:pt>
                  <c:pt idx="95">
                    <c:v>14</c:v>
                  </c:pt>
                  <c:pt idx="96">
                    <c:v>15</c:v>
                  </c:pt>
                  <c:pt idx="97">
                    <c:v>16</c:v>
                  </c:pt>
                  <c:pt idx="98">
                    <c:v>17</c:v>
                  </c:pt>
                  <c:pt idx="99">
                    <c:v>18</c:v>
                  </c:pt>
                  <c:pt idx="100">
                    <c:v>19</c:v>
                  </c:pt>
                  <c:pt idx="101">
                    <c:v>20</c:v>
                  </c:pt>
                  <c:pt idx="102">
                    <c:v>21</c:v>
                  </c:pt>
                  <c:pt idx="103">
                    <c:v>22</c:v>
                  </c:pt>
                  <c:pt idx="104">
                    <c:v>23</c:v>
                  </c:pt>
                  <c:pt idx="105">
                    <c:v>24</c:v>
                  </c:pt>
                  <c:pt idx="106">
                    <c:v>25</c:v>
                  </c:pt>
                  <c:pt idx="107">
                    <c:v>26</c:v>
                  </c:pt>
                  <c:pt idx="108">
                    <c:v>27</c:v>
                  </c:pt>
                  <c:pt idx="109">
                    <c:v>28</c:v>
                  </c:pt>
                  <c:pt idx="110">
                    <c:v>29</c:v>
                  </c:pt>
                </c:lvl>
                <c:lvl>
                  <c:pt idx="0">
                    <c:v>März</c:v>
                  </c:pt>
                  <c:pt idx="21">
                    <c:v>April</c:v>
                  </c:pt>
                  <c:pt idx="51">
                    <c:v>Mai</c:v>
                  </c:pt>
                  <c:pt idx="82">
                    <c:v>Juni</c:v>
                  </c:pt>
                </c:lvl>
              </c:multiLvlStrCache>
            </c:multiLvlStrRef>
          </c:cat>
          <c:val>
            <c:numRef>
              <c:f>Tabelle1!$D$2:$D$113</c:f>
              <c:numCache>
                <c:formatCode>General</c:formatCode>
                <c:ptCount val="112"/>
                <c:pt idx="65">
                  <c:v>1</c:v>
                </c:pt>
                <c:pt idx="68">
                  <c:v>3</c:v>
                </c:pt>
                <c:pt idx="69">
                  <c:v>2</c:v>
                </c:pt>
                <c:pt idx="70">
                  <c:v>9</c:v>
                </c:pt>
                <c:pt idx="72">
                  <c:v>2</c:v>
                </c:pt>
                <c:pt idx="75">
                  <c:v>1</c:v>
                </c:pt>
                <c:pt idx="77">
                  <c:v>3</c:v>
                </c:pt>
                <c:pt idx="78">
                  <c:v>19</c:v>
                </c:pt>
                <c:pt idx="79">
                  <c:v>1</c:v>
                </c:pt>
                <c:pt idx="80">
                  <c:v>7</c:v>
                </c:pt>
                <c:pt idx="81">
                  <c:v>1</c:v>
                </c:pt>
                <c:pt idx="83">
                  <c:v>1</c:v>
                </c:pt>
                <c:pt idx="84">
                  <c:v>2</c:v>
                </c:pt>
                <c:pt idx="85">
                  <c:v>2</c:v>
                </c:pt>
                <c:pt idx="87">
                  <c:v>1</c:v>
                </c:pt>
                <c:pt idx="88">
                  <c:v>8</c:v>
                </c:pt>
                <c:pt idx="89">
                  <c:v>2</c:v>
                </c:pt>
                <c:pt idx="90">
                  <c:v>27</c:v>
                </c:pt>
                <c:pt idx="91">
                  <c:v>8</c:v>
                </c:pt>
                <c:pt idx="92">
                  <c:v>5</c:v>
                </c:pt>
                <c:pt idx="93">
                  <c:v>18</c:v>
                </c:pt>
                <c:pt idx="94">
                  <c:v>17</c:v>
                </c:pt>
                <c:pt idx="95">
                  <c:v>12</c:v>
                </c:pt>
                <c:pt idx="96">
                  <c:v>31</c:v>
                </c:pt>
                <c:pt idx="97">
                  <c:v>70</c:v>
                </c:pt>
                <c:pt idx="98">
                  <c:v>414</c:v>
                </c:pt>
                <c:pt idx="99">
                  <c:v>52</c:v>
                </c:pt>
                <c:pt idx="100">
                  <c:v>196</c:v>
                </c:pt>
                <c:pt idx="101">
                  <c:v>146</c:v>
                </c:pt>
                <c:pt idx="102">
                  <c:v>112</c:v>
                </c:pt>
                <c:pt idx="103">
                  <c:v>153</c:v>
                </c:pt>
                <c:pt idx="104">
                  <c:v>59</c:v>
                </c:pt>
                <c:pt idx="105">
                  <c:v>24</c:v>
                </c:pt>
                <c:pt idx="106">
                  <c:v>40</c:v>
                </c:pt>
                <c:pt idx="107">
                  <c:v>27</c:v>
                </c:pt>
                <c:pt idx="108">
                  <c:v>30</c:v>
                </c:pt>
                <c:pt idx="109">
                  <c:v>26</c:v>
                </c:pt>
                <c:pt idx="110">
                  <c:v>40</c:v>
                </c:pt>
                <c:pt idx="111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44416"/>
        <c:axId val="100569472"/>
      </c:lineChart>
      <c:catAx>
        <c:axId val="98444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Meldedatum der Infektion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00569472"/>
        <c:crosses val="autoZero"/>
        <c:auto val="1"/>
        <c:lblAlgn val="ctr"/>
        <c:lblOffset val="100"/>
        <c:noMultiLvlLbl val="0"/>
      </c:catAx>
      <c:valAx>
        <c:axId val="100569472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der Fälle pro Meldedatum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44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67474359906896"/>
          <c:y val="0.13609119473046638"/>
          <c:w val="0.49969427371253999"/>
          <c:h val="0.1079186856450636"/>
        </c:manualLayout>
      </c:layout>
      <c:overlay val="0"/>
      <c:spPr>
        <a:solidFill>
          <a:schemeClr val="bg1"/>
        </a:solidFill>
      </c:spPr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0.79508</cdr:x>
      <cdr:y>0.24444</cdr:y>
    </cdr:from>
    <cdr:to>
      <cdr:x>0.86162</cdr:x>
      <cdr:y>0.75687</cdr:y>
    </cdr:to>
    <cdr:sp macro="" textlink="">
      <cdr:nvSpPr>
        <cdr:cNvPr id="7" name="Freihandform 6"/>
        <cdr:cNvSpPr/>
      </cdr:nvSpPr>
      <cdr:spPr>
        <a:xfrm xmlns:a="http://schemas.openxmlformats.org/drawingml/2006/main">
          <a:off x="6984776" y="1584176"/>
          <a:ext cx="584552" cy="3320901"/>
        </a:xfrm>
        <a:custGeom xmlns:a="http://schemas.openxmlformats.org/drawingml/2006/main">
          <a:avLst/>
          <a:gdLst>
            <a:gd name="connsiteX0" fmla="*/ 501650 w 527050"/>
            <a:gd name="connsiteY0" fmla="*/ 2184400 h 2184400"/>
            <a:gd name="connsiteX1" fmla="*/ 527050 w 527050"/>
            <a:gd name="connsiteY1" fmla="*/ 6350 h 2184400"/>
            <a:gd name="connsiteX2" fmla="*/ 0 w 527050"/>
            <a:gd name="connsiteY2" fmla="*/ 0 h 2184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527050" h="2184400">
              <a:moveTo>
                <a:pt x="501650" y="2184400"/>
              </a:moveTo>
              <a:lnTo>
                <a:pt x="527050" y="635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>
          <a:solidFill>
            <a:schemeClr val="accent3"/>
          </a:solidFill>
          <a:headEnd type="triangle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0.62391</cdr:x>
      <cdr:y>0.13087</cdr:y>
    </cdr:from>
    <cdr:to>
      <cdr:x>0.8259</cdr:x>
      <cdr:y>0.31629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4393864" y="689757"/>
          <a:ext cx="1422516" cy="97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/>
            <a:t>Ab hier Einzelfallprüfung,</a:t>
          </a:r>
          <a:r>
            <a:rPr lang="en-US" sz="1100" baseline="0"/>
            <a:t> ob pos. Befunde zu T oder zur übrigen Bevölkerung gehören</a:t>
          </a:r>
          <a:endParaRPr 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8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7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2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7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8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A568A-3EB0-4FE4-AB3A-C5F49688C8F9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7AB93-E3ED-4DF5-AD8F-4066BADF733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78962" y="681009"/>
            <a:ext cx="3769502" cy="3612087"/>
          </a:xfrm>
        </p:spPr>
        <p:txBody>
          <a:bodyPr>
            <a:normAutofit/>
          </a:bodyPr>
          <a:lstStyle/>
          <a:p>
            <a:r>
              <a:rPr lang="de-DE" dirty="0" smtClean="0"/>
              <a:t>Bericht zum COVID-19-Ausbruch in Gütersloh</a:t>
            </a:r>
            <a:br>
              <a:rPr lang="de-DE" dirty="0" smtClean="0"/>
            </a:br>
            <a:r>
              <a:rPr lang="de-DE" dirty="0" smtClean="0"/>
              <a:t>2.7.2020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>
            <a:normAutofit/>
          </a:bodyPr>
          <a:lstStyle/>
          <a:p>
            <a:r>
              <a:rPr lang="de-DE" dirty="0" smtClean="0"/>
              <a:t>Team 1: Christina Frank, </a:t>
            </a:r>
            <a:br>
              <a:rPr lang="de-DE" dirty="0" smtClean="0"/>
            </a:br>
            <a:r>
              <a:rPr lang="de-DE" dirty="0" err="1" smtClean="0"/>
              <a:t>Raskit</a:t>
            </a:r>
            <a:r>
              <a:rPr lang="de-DE" dirty="0" smtClean="0"/>
              <a:t> Lachmann (beide FG35), </a:t>
            </a:r>
            <a:br>
              <a:rPr lang="de-DE" dirty="0" smtClean="0"/>
            </a:br>
            <a:r>
              <a:rPr lang="de-DE" dirty="0" smtClean="0"/>
              <a:t>Uwe Koppe (FG34)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7"/>
          <a:stretch/>
        </p:blipFill>
        <p:spPr>
          <a:xfrm>
            <a:off x="467543" y="692696"/>
            <a:ext cx="4320481" cy="34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004048" y="254652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1. Screening bei T, ‚nur‘ 7 positiv (z.T. schwach pos.)</a:t>
            </a:r>
            <a:endParaRPr lang="en-US" sz="1200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148064" y="3182360"/>
            <a:ext cx="0" cy="1706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5580112" y="4132264"/>
            <a:ext cx="0" cy="756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436096" y="382013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Gottesdienst</a:t>
            </a:r>
            <a:endParaRPr lang="en-US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5436735" y="3192857"/>
            <a:ext cx="193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Entdeckung Ausbruch bei </a:t>
            </a:r>
            <a:r>
              <a:rPr lang="de-DE" sz="1200" dirty="0" err="1" smtClean="0"/>
              <a:t>Westcrown</a:t>
            </a:r>
            <a:r>
              <a:rPr lang="de-DE" sz="1200" dirty="0" smtClean="0"/>
              <a:t>, </a:t>
            </a:r>
            <a:r>
              <a:rPr lang="de-DE" sz="1200" dirty="0" err="1" smtClean="0"/>
              <a:t>Dissen</a:t>
            </a:r>
            <a:r>
              <a:rPr lang="de-DE" sz="1200" dirty="0" smtClean="0"/>
              <a:t> (NI)</a:t>
            </a:r>
            <a:endParaRPr lang="en-US" sz="1200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5529445" y="3305044"/>
            <a:ext cx="0" cy="158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101929"/>
              </p:ext>
            </p:extLst>
          </p:nvPr>
        </p:nvGraphicFramePr>
        <p:xfrm>
          <a:off x="107504" y="183329"/>
          <a:ext cx="878497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22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5" y="260648"/>
            <a:ext cx="5606933" cy="43294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235" y="4509120"/>
            <a:ext cx="8353581" cy="2146250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b="1" dirty="0" smtClean="0"/>
              <a:t>Ausmaß der Ausbruchsbewältigung im Kreis GT: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- ca. 1000 Fälle</a:t>
            </a:r>
            <a:br>
              <a:rPr lang="de-DE" sz="3600" dirty="0" smtClean="0"/>
            </a:br>
            <a:r>
              <a:rPr lang="de-DE" sz="3600" dirty="0" smtClean="0"/>
              <a:t>- Tausende KP1</a:t>
            </a:r>
            <a:br>
              <a:rPr lang="de-DE" sz="3600" dirty="0" smtClean="0"/>
            </a:br>
            <a:r>
              <a:rPr lang="de-DE" sz="3600" dirty="0" smtClean="0"/>
              <a:t>- hunderte Quarantäne-Wohnungen</a:t>
            </a:r>
            <a:endParaRPr lang="en-US" sz="3600" dirty="0"/>
          </a:p>
        </p:txBody>
      </p:sp>
      <p:sp>
        <p:nvSpPr>
          <p:cNvPr id="7" name="Ellipse 6"/>
          <p:cNvSpPr/>
          <p:nvPr/>
        </p:nvSpPr>
        <p:spPr>
          <a:xfrm>
            <a:off x="2558428" y="2610623"/>
            <a:ext cx="45719" cy="4571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2542619" y="252576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tx2"/>
                </a:solidFill>
              </a:rPr>
              <a:t>Firmengelände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8" y="634975"/>
            <a:ext cx="2842372" cy="26372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2" y="4221087"/>
            <a:ext cx="2814062" cy="24045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3" y="661008"/>
            <a:ext cx="2407537" cy="26112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08" y="4221087"/>
            <a:ext cx="2807639" cy="239541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02" y="4221087"/>
            <a:ext cx="2983005" cy="237148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08978"/>
            <a:ext cx="3044821" cy="198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34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 vor Ort, Aufgaben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Amtshilfeersuchen</a:t>
            </a:r>
          </a:p>
          <a:p>
            <a:pPr lvl="1"/>
            <a:r>
              <a:rPr lang="de-DE" dirty="0" smtClean="0"/>
              <a:t>Bewertung Arbeitsquarantäne </a:t>
            </a:r>
          </a:p>
          <a:p>
            <a:pPr lvl="1"/>
            <a:r>
              <a:rPr lang="de-DE" dirty="0" smtClean="0"/>
              <a:t>Erforschung der Ursachen des Ausbruchs</a:t>
            </a:r>
          </a:p>
          <a:p>
            <a:pPr lvl="2"/>
            <a:r>
              <a:rPr lang="de-DE" dirty="0" smtClean="0"/>
              <a:t>Studie</a:t>
            </a:r>
          </a:p>
          <a:p>
            <a:pPr lvl="2"/>
            <a:r>
              <a:rPr lang="de-DE" dirty="0" smtClean="0"/>
              <a:t>Sequenzierung</a:t>
            </a:r>
          </a:p>
          <a:p>
            <a:pPr lvl="2"/>
            <a:r>
              <a:rPr lang="de-DE" dirty="0" smtClean="0"/>
              <a:t>Einbindung Hypothese Exner</a:t>
            </a:r>
          </a:p>
          <a:p>
            <a:r>
              <a:rPr lang="de-DE" dirty="0" smtClean="0"/>
              <a:t>Zusätzliche Aufgaben vor Ort</a:t>
            </a:r>
          </a:p>
          <a:p>
            <a:pPr lvl="1"/>
            <a:r>
              <a:rPr lang="de-DE" dirty="0" smtClean="0"/>
              <a:t>Beratung zur Ausbruchsbewältigung</a:t>
            </a:r>
          </a:p>
          <a:p>
            <a:pPr lvl="2"/>
            <a:r>
              <a:rPr lang="de-DE" dirty="0" smtClean="0"/>
              <a:t>Aktuell vor allem Quarantäne-Management</a:t>
            </a:r>
          </a:p>
          <a:p>
            <a:pPr lvl="1"/>
            <a:r>
              <a:rPr lang="de-DE" dirty="0" smtClean="0"/>
              <a:t>Fokus auf Fälle in der „übrigen Bevölkerung“</a:t>
            </a:r>
            <a:br>
              <a:rPr lang="de-DE" dirty="0" smtClean="0"/>
            </a:b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12 Tage vor Ort (inkl. 2 WE + </a:t>
            </a:r>
            <a:r>
              <a:rPr lang="de-DE" dirty="0" smtClean="0"/>
              <a:t>3-4 </a:t>
            </a:r>
            <a:r>
              <a:rPr lang="de-DE" dirty="0" smtClean="0"/>
              <a:t>Tage Überstunden)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786011" cy="6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eschweifte Klammer rechts 3"/>
          <p:cNvSpPr/>
          <p:nvPr/>
        </p:nvSpPr>
        <p:spPr>
          <a:xfrm>
            <a:off x="6804248" y="2564904"/>
            <a:ext cx="360040" cy="12833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7182827" y="274492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Kann jetzt erst richtig anfangen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Geschweifte Klammer rechts 6"/>
          <p:cNvSpPr/>
          <p:nvPr/>
        </p:nvSpPr>
        <p:spPr>
          <a:xfrm>
            <a:off x="7330661" y="4437112"/>
            <a:ext cx="360040" cy="100811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7756829" y="4618002"/>
            <a:ext cx="108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Jetzt Team 2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4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Datenhaltung in GT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05091" y="3501006"/>
            <a:ext cx="187220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ISGA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Landesstelle</a:t>
            </a:r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dirty="0" smtClean="0"/>
              <a:t>RKI</a:t>
            </a:r>
            <a:endParaRPr lang="en-US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1190615" y="4005064"/>
            <a:ext cx="1" cy="650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187624" y="5085184"/>
            <a:ext cx="0" cy="724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627784" y="3501006"/>
            <a:ext cx="187220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COVID-19-ACCESS-DB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732240" y="3501006"/>
            <a:ext cx="216024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4 Tönnies-Mitarbeiter-Listen 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dirty="0" smtClean="0"/>
              <a:t>(</a:t>
            </a:r>
            <a:r>
              <a:rPr lang="de-DE" sz="2400" dirty="0" smtClean="0"/>
              <a:t>enthalten </a:t>
            </a:r>
            <a:r>
              <a:rPr lang="de-DE" sz="2400" dirty="0" smtClean="0"/>
              <a:t>Arbeitsbereiche etc.)</a:t>
            </a:r>
          </a:p>
        </p:txBody>
      </p:sp>
      <p:cxnSp>
        <p:nvCxnSpPr>
          <p:cNvPr id="15" name="Gerade Verbindung mit Pfeil 14"/>
          <p:cNvCxnSpPr>
            <a:endCxn id="10" idx="1"/>
          </p:cNvCxnSpPr>
          <p:nvPr/>
        </p:nvCxnSpPr>
        <p:spPr>
          <a:xfrm>
            <a:off x="2177299" y="3916504"/>
            <a:ext cx="450485" cy="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2378790" y="3812066"/>
            <a:ext cx="0" cy="268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12160" y="257767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Zusammen-führung durch RKI</a:t>
            </a:r>
            <a:endParaRPr lang="en-US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509704" y="3916503"/>
            <a:ext cx="215052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763688" y="14238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Befunde</a:t>
            </a:r>
            <a:endParaRPr lang="en-US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1230292" y="1793168"/>
            <a:ext cx="1073456" cy="1707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21" idx="2"/>
            <a:endCxn id="10" idx="0"/>
          </p:cNvCxnSpPr>
          <p:nvPr/>
        </p:nvCxnSpPr>
        <p:spPr>
          <a:xfrm>
            <a:off x="2303748" y="1793168"/>
            <a:ext cx="1260140" cy="1707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endCxn id="11" idx="0"/>
          </p:cNvCxnSpPr>
          <p:nvPr/>
        </p:nvCxnSpPr>
        <p:spPr>
          <a:xfrm>
            <a:off x="2303748" y="1794251"/>
            <a:ext cx="5508612" cy="1706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5584968" y="3784712"/>
            <a:ext cx="0" cy="268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748537" y="1285336"/>
            <a:ext cx="21276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Befragungen in Quarantäne</a:t>
            </a:r>
          </a:p>
        </p:txBody>
      </p:sp>
      <p:cxnSp>
        <p:nvCxnSpPr>
          <p:cNvPr id="39" name="Gerade Verbindung mit Pfeil 38"/>
          <p:cNvCxnSpPr>
            <a:stCxn id="29" idx="2"/>
            <a:endCxn id="11" idx="0"/>
          </p:cNvCxnSpPr>
          <p:nvPr/>
        </p:nvCxnSpPr>
        <p:spPr>
          <a:xfrm flipH="1">
            <a:off x="7812360" y="1931667"/>
            <a:ext cx="1" cy="156933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29" idx="2"/>
            <a:endCxn id="10" idx="0"/>
          </p:cNvCxnSpPr>
          <p:nvPr/>
        </p:nvCxnSpPr>
        <p:spPr>
          <a:xfrm flipH="1">
            <a:off x="3563888" y="1931667"/>
            <a:ext cx="4248473" cy="156933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1" idx="2"/>
          </p:cNvCxnSpPr>
          <p:nvPr/>
        </p:nvCxnSpPr>
        <p:spPr>
          <a:xfrm>
            <a:off x="7812360" y="5809330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6731703" y="6178662"/>
            <a:ext cx="21276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Nötig für Studie</a:t>
            </a:r>
          </a:p>
        </p:txBody>
      </p:sp>
    </p:spTree>
    <p:extLst>
      <p:ext uri="{BB962C8B-B14F-4D97-AF65-F5344CB8AC3E}">
        <p14:creationId xmlns:p14="http://schemas.microsoft.com/office/powerpoint/2010/main" val="31314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Geplante Studie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Verschiedene Ideen, wie Virus in das Werk kam (ggf. auch Kombination)</a:t>
            </a:r>
          </a:p>
          <a:p>
            <a:pPr lvl="1"/>
            <a:r>
              <a:rPr lang="de-DE" dirty="0" smtClean="0"/>
              <a:t>Übersprung von anderen Ausbrüchen in Fleischindustrie, vor allem </a:t>
            </a:r>
            <a:r>
              <a:rPr lang="de-DE" dirty="0" err="1" smtClean="0"/>
              <a:t>Westcrown</a:t>
            </a:r>
            <a:r>
              <a:rPr lang="de-DE" dirty="0" smtClean="0"/>
              <a:t> (</a:t>
            </a:r>
            <a:r>
              <a:rPr lang="de-DE" dirty="0" err="1" smtClean="0"/>
              <a:t>Dissen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Rumänische Kirchengemeinde</a:t>
            </a:r>
          </a:p>
          <a:p>
            <a:pPr lvl="1"/>
            <a:r>
              <a:rPr lang="de-DE" dirty="0" smtClean="0"/>
              <a:t>Heimreisen der Mitarbeiter nach Ende Reisesperre</a:t>
            </a:r>
          </a:p>
          <a:p>
            <a:r>
              <a:rPr lang="de-DE" dirty="0" smtClean="0"/>
              <a:t>Potentielle Risikofaktoren für Positivität</a:t>
            </a:r>
          </a:p>
          <a:p>
            <a:pPr lvl="1"/>
            <a:r>
              <a:rPr lang="de-DE" dirty="0" smtClean="0"/>
              <a:t>Rolle von Unterkünften, Transport </a:t>
            </a:r>
          </a:p>
          <a:p>
            <a:pPr lvl="1"/>
            <a:r>
              <a:rPr lang="de-DE" dirty="0" smtClean="0"/>
              <a:t>Hypothese Exner: </a:t>
            </a:r>
            <a:r>
              <a:rPr lang="de-DE" dirty="0" err="1" smtClean="0"/>
              <a:t>Zerlegebetriebe</a:t>
            </a:r>
            <a:r>
              <a:rPr lang="de-DE" dirty="0" smtClean="0"/>
              <a:t> besonders betroffen wegen Umluft-Kühlung dort</a:t>
            </a:r>
          </a:p>
          <a:p>
            <a:r>
              <a:rPr lang="de-DE" dirty="0" smtClean="0"/>
              <a:t>Absehbare weitere Probleme:</a:t>
            </a:r>
          </a:p>
          <a:p>
            <a:pPr lvl="1"/>
            <a:r>
              <a:rPr lang="de-DE" dirty="0" smtClean="0"/>
              <a:t>Gründliche Befragung der MA nicht möglich, v.a. ökologischer Ansatz</a:t>
            </a:r>
          </a:p>
          <a:p>
            <a:pPr lvl="1"/>
            <a:r>
              <a:rPr lang="de-DE" dirty="0" smtClean="0"/>
              <a:t>Massive </a:t>
            </a:r>
            <a:r>
              <a:rPr lang="de-DE" dirty="0" err="1" smtClean="0"/>
              <a:t>Clusterung</a:t>
            </a:r>
            <a:r>
              <a:rPr lang="de-DE" dirty="0" smtClean="0"/>
              <a:t> der Daten nach Subunternehmer</a:t>
            </a:r>
          </a:p>
          <a:p>
            <a:pPr lvl="1"/>
            <a:r>
              <a:rPr lang="de-DE" dirty="0" smtClean="0"/>
              <a:t>Zeitliche Einordnung der Fälle kaum möglich (fast keine Erkrankungsbeginne bekannt)</a:t>
            </a:r>
          </a:p>
          <a:p>
            <a:pPr lvl="1"/>
            <a:r>
              <a:rPr lang="de-DE" dirty="0" smtClean="0"/>
              <a:t>Gerade aus früher Phase nur wenige Proben für Sequenzierung</a:t>
            </a:r>
          </a:p>
          <a:p>
            <a:r>
              <a:rPr lang="de-DE" dirty="0" smtClean="0"/>
              <a:t>NRW wünscht gründliche „gerichtsfeste“ Studie….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16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Probleme, Positive Aspekte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445624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Probleme (Auswahl):</a:t>
            </a:r>
          </a:p>
          <a:p>
            <a:r>
              <a:rPr lang="de-DE" dirty="0" smtClean="0"/>
              <a:t>KP1-Quarantäne für alle war politische </a:t>
            </a:r>
            <a:br>
              <a:rPr lang="de-DE" dirty="0" smtClean="0"/>
            </a:br>
            <a:r>
              <a:rPr lang="de-DE" dirty="0" smtClean="0"/>
              <a:t>Entscheidung, aber Politik kann GA nicht </a:t>
            </a:r>
            <a:br>
              <a:rPr lang="de-DE" dirty="0" smtClean="0"/>
            </a:br>
            <a:r>
              <a:rPr lang="de-DE" dirty="0" smtClean="0"/>
              <a:t>effektiv bei Lagebewältigung unterstützen</a:t>
            </a:r>
          </a:p>
          <a:p>
            <a:r>
              <a:rPr lang="de-DE" dirty="0" smtClean="0"/>
              <a:t>Politik zerrt von oben </a:t>
            </a:r>
            <a:r>
              <a:rPr lang="de-DE" u="sng" dirty="0" smtClean="0"/>
              <a:t>und</a:t>
            </a:r>
            <a:r>
              <a:rPr lang="de-DE" dirty="0" smtClean="0"/>
              <a:t> von unten </a:t>
            </a:r>
          </a:p>
          <a:p>
            <a:r>
              <a:rPr lang="de-DE" dirty="0" smtClean="0"/>
              <a:t>Tönnies-Zuarbeit problematisch</a:t>
            </a:r>
          </a:p>
          <a:p>
            <a:r>
              <a:rPr lang="de-DE" dirty="0" smtClean="0"/>
              <a:t>Massive Asymptomatischen-Testung, dafür </a:t>
            </a:r>
            <a:br>
              <a:rPr lang="de-DE" dirty="0" smtClean="0"/>
            </a:br>
            <a:r>
              <a:rPr lang="de-DE" dirty="0" smtClean="0"/>
              <a:t>weniger Kapazität für risikobasiertes Screening (z.B. Firmen)</a:t>
            </a:r>
          </a:p>
          <a:p>
            <a:r>
              <a:rPr lang="de-DE" dirty="0" smtClean="0"/>
              <a:t>GA-Kernteam sehr klein, schon früh Ausfälle durch akute Überarbeitung; gute Mobilisierung von Hilfskräften, aber zu wenige erfahrene Führungskräfte</a:t>
            </a:r>
          </a:p>
          <a:p>
            <a:r>
              <a:rPr lang="de-DE" dirty="0" smtClean="0"/>
              <a:t>Nachbarkreise auch alle betroffen</a:t>
            </a:r>
          </a:p>
          <a:p>
            <a:r>
              <a:rPr lang="de-DE" dirty="0" smtClean="0"/>
              <a:t>Rest von NRW: in Urlaubszeit auch nur knapp besetzt</a:t>
            </a:r>
          </a:p>
          <a:p>
            <a:r>
              <a:rPr lang="de-DE" dirty="0" smtClean="0"/>
              <a:t>IT (Ausstattung, Struktur)</a:t>
            </a:r>
          </a:p>
          <a:p>
            <a:r>
              <a:rPr lang="de-DE" dirty="0" smtClean="0"/>
              <a:t>Zuständigkeits- &amp; Kommunikationschaos in BAO</a:t>
            </a:r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300192" y="1556792"/>
            <a:ext cx="2386608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solidFill>
                  <a:schemeClr val="accent1"/>
                </a:solidFill>
              </a:rPr>
              <a:t>Positives: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Frau Bunte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Toll motivierte Mitarbeiter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Platz im Kreishaus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Labor Krone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736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Bildschirmpräsentation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Bericht zum COVID-19-Ausbruch in Gütersloh 2.7.2020</vt:lpstr>
      <vt:lpstr>PowerPoint-Präsentation</vt:lpstr>
      <vt:lpstr>Ausmaß der Ausbruchsbewältigung im Kreis GT: - ca. 1000 Fälle - Tausende KP1 - hunderte Quarantäne-Wohnungen</vt:lpstr>
      <vt:lpstr>PowerPoint-Präsentation</vt:lpstr>
      <vt:lpstr>Arbeit vor Ort, Aufgaben</vt:lpstr>
      <vt:lpstr>Datenhaltung in GT</vt:lpstr>
      <vt:lpstr>Geplante Studie</vt:lpstr>
      <vt:lpstr>Probleme, Positive Aspekte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Bericht zum COVID-19-Ausbuch in Gütersloh</dc:title>
  <dc:creator>Frank, Christina</dc:creator>
  <cp:lastModifiedBy>Frank, Christina</cp:lastModifiedBy>
  <cp:revision>18</cp:revision>
  <cp:lastPrinted>2020-07-03T08:06:30Z</cp:lastPrinted>
  <dcterms:created xsi:type="dcterms:W3CDTF">2020-07-03T04:34:40Z</dcterms:created>
  <dcterms:modified xsi:type="dcterms:W3CDTF">2020-07-03T08:11:59Z</dcterms:modified>
</cp:coreProperties>
</file>