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7" r:id="rId2"/>
    <p:sldId id="642" r:id="rId3"/>
    <p:sldId id="671" r:id="rId4"/>
    <p:sldId id="643" r:id="rId5"/>
    <p:sldId id="684" r:id="rId6"/>
    <p:sldId id="570" r:id="rId7"/>
    <p:sldId id="691" r:id="rId8"/>
    <p:sldId id="694" r:id="rId9"/>
    <p:sldId id="658" r:id="rId10"/>
    <p:sldId id="659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D0D8E8"/>
    <a:srgbClr val="367BB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85510" autoAdjust="0"/>
  </p:normalViewPr>
  <p:slideViewPr>
    <p:cSldViewPr snapToGrid="0" snapToObjects="1">
      <p:cViewPr varScale="1">
        <p:scale>
          <a:sx n="100" d="100"/>
          <a:sy n="10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15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897" indent="-228897" defTabSz="457792">
              <a:buFontTx/>
              <a:buAutoNum type="arabicPeriod"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Extra Folie nur Dienstags#</a:t>
            </a:r>
          </a:p>
          <a:p>
            <a:r>
              <a:rPr lang="de-DE" dirty="0" smtClean="0"/>
              <a:t>Datei </a:t>
            </a:r>
            <a:r>
              <a:rPr lang="de-DE" smtClean="0"/>
              <a:t>Wochenvergleich_Datum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1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„NC_AGsges_Range7_ma4.emf“ </a:t>
            </a:r>
          </a:p>
          <a:p>
            <a:r>
              <a:rPr lang="de-DE" sz="1200" u="sng" strike="sng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S:\Projekte\RKI_nCoV-Lage\2.Themen\2.1.Epidemiologie\Nowcasting\Do-Files\pics\Surveillance\</a:t>
            </a:r>
          </a:p>
          <a:p>
            <a:r>
              <a:rPr lang="de-DE" dirty="0" smtClean="0"/>
              <a:t>S:\Projekte\RKI_nCoV-Lage\3.Kommunikation\3.7.Lageberichte\2020-05-13\Nowcast</a:t>
            </a:r>
          </a:p>
          <a:p>
            <a:r>
              <a:rPr lang="de-DE" dirty="0" smtClean="0"/>
              <a:t>Aus </a:t>
            </a:r>
            <a:r>
              <a:rPr lang="de-DE" dirty="0" err="1" smtClean="0"/>
              <a:t>Nowcasting</a:t>
            </a:r>
            <a:r>
              <a:rPr lang="de-DE" baseline="0" dirty="0" smtClean="0"/>
              <a:t> Bericht für Bundesländer kopieren (Nowcasting_BL.docx)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78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 smtClean="0"/>
              <a:t>Quelle: Ausbruch Wiesenhof:</a:t>
            </a:r>
            <a:r>
              <a:rPr lang="de-DE" baseline="0" dirty="0" smtClean="0"/>
              <a:t> https://www.merkur.de/welt/corona-deutschland-schlachthof-wiesenhof-toennies-oldenburg-ausbruch-skandal-wildeshausen-zr-13808562.html (25.06.2020)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Mittwochs im Lagebericht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91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 Freitags https://www.destatis.de/DE/Presse/Pressemitteilungen/2020/05/PD20_194_12621.html?nn=209016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0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03.07.2020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880667"/>
              </p:ext>
            </p:extLst>
          </p:nvPr>
        </p:nvGraphicFramePr>
        <p:xfrm>
          <a:off x="217439" y="2004786"/>
          <a:ext cx="8659861" cy="2646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03.07.2020</a:t>
                      </a:r>
                    </a:p>
                    <a:p>
                      <a:pPr algn="l"/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195.674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+446</a:t>
                      </a:r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0,23%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9.003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0,10%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10,8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181.000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47717"/>
              </p:ext>
            </p:extLst>
          </p:nvPr>
        </p:nvGraphicFramePr>
        <p:xfrm>
          <a:off x="265066" y="4824186"/>
          <a:ext cx="3087734" cy="151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bg1"/>
                          </a:solidFill>
                        </a:rPr>
                        <a:t>02.07.2020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/>
                </a:tc>
              </a:tr>
              <a:tr h="423182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       Beatmet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-10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885079" y="3985261"/>
            <a:ext cx="4782672" cy="23621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000" b="1" dirty="0"/>
              <a:t>(aus dem Lagebericht vom </a:t>
            </a:r>
            <a:r>
              <a:rPr lang="de-DE" sz="1000" b="1" dirty="0" smtClean="0">
                <a:solidFill>
                  <a:srgbClr val="045AA6"/>
                </a:solidFill>
              </a:rPr>
              <a:t>02.06.2020</a:t>
            </a:r>
            <a:r>
              <a:rPr lang="de-DE" sz="1000" b="1" dirty="0" smtClean="0"/>
              <a:t> und gemäß der Berechnung vom </a:t>
            </a:r>
            <a:r>
              <a:rPr lang="de-DE" sz="1000" b="1" dirty="0" smtClean="0">
                <a:solidFill>
                  <a:srgbClr val="FF0000"/>
                </a:solidFill>
              </a:rPr>
              <a:t>03.07.2020</a:t>
            </a:r>
            <a:r>
              <a:rPr lang="de-DE" sz="1000" b="1" dirty="0" smtClean="0"/>
              <a:t>)</a:t>
            </a:r>
            <a:endParaRPr lang="de-DE" sz="1000" b="1" dirty="0"/>
          </a:p>
          <a:p>
            <a:r>
              <a:rPr lang="de-DE" sz="1200" b="1" dirty="0" smtClean="0">
                <a:solidFill>
                  <a:srgbClr val="045AA6"/>
                </a:solidFill>
              </a:rPr>
              <a:t>Schätzung der Reproduktionszahl (R):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03.07.2020</a:t>
            </a:r>
            <a:r>
              <a:rPr lang="de-DE" sz="1200" b="1" dirty="0">
                <a:solidFill>
                  <a:srgbClr val="FF0000"/>
                </a:solidFill>
              </a:rPr>
              <a:t>: 	</a:t>
            </a:r>
            <a:r>
              <a:rPr lang="de-DE" sz="1200" b="1" dirty="0" smtClean="0">
                <a:solidFill>
                  <a:srgbClr val="FF0000"/>
                </a:solidFill>
              </a:rPr>
              <a:t>0,84 </a:t>
            </a:r>
            <a:r>
              <a:rPr lang="de-DE" sz="1200" b="1" dirty="0" smtClean="0">
                <a:solidFill>
                  <a:srgbClr val="FF0000"/>
                </a:solidFill>
              </a:rPr>
              <a:t>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0,66– 0,99) 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02.06.2020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0,83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0,67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1,02) </a:t>
            </a:r>
            <a:endParaRPr lang="de-DE" sz="1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2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FF0000"/>
                </a:solidFill>
              </a:rPr>
              <a:t>03.07.2020</a:t>
            </a:r>
            <a:r>
              <a:rPr lang="de-DE" sz="1200" b="1" dirty="0">
                <a:solidFill>
                  <a:srgbClr val="FF0000"/>
                </a:solidFill>
              </a:rPr>
              <a:t>:   	</a:t>
            </a:r>
            <a:r>
              <a:rPr lang="de-DE" sz="1200" b="1" dirty="0" smtClean="0">
                <a:solidFill>
                  <a:srgbClr val="FF0000"/>
                </a:solidFill>
              </a:rPr>
              <a:t>0,85 </a:t>
            </a:r>
            <a:r>
              <a:rPr lang="de-DE" sz="1200" b="1" dirty="0" smtClean="0">
                <a:solidFill>
                  <a:srgbClr val="FF0000"/>
                </a:solidFill>
              </a:rPr>
              <a:t>(95</a:t>
            </a:r>
            <a:r>
              <a:rPr lang="de-DE" sz="1200" b="1" dirty="0">
                <a:solidFill>
                  <a:srgbClr val="FF0000"/>
                </a:solidFill>
              </a:rPr>
              <a:t>%-Prädiktionsintervall: </a:t>
            </a:r>
            <a:r>
              <a:rPr lang="de-DE" sz="1200" b="1" dirty="0" smtClean="0">
                <a:solidFill>
                  <a:srgbClr val="FF0000"/>
                </a:solidFill>
              </a:rPr>
              <a:t>0,77 </a:t>
            </a:r>
            <a:r>
              <a:rPr lang="de-DE" sz="1200" b="1" dirty="0" smtClean="0">
                <a:solidFill>
                  <a:srgbClr val="FF0000"/>
                </a:solidFill>
              </a:rPr>
              <a:t>– </a:t>
            </a:r>
            <a:r>
              <a:rPr lang="de-DE" sz="1200" b="1" dirty="0" smtClean="0">
                <a:solidFill>
                  <a:srgbClr val="FF0000"/>
                </a:solidFill>
              </a:rPr>
              <a:t>0,94) 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200" b="1" dirty="0" smtClean="0">
                <a:solidFill>
                  <a:srgbClr val="045AA6"/>
                </a:solidFill>
              </a:rPr>
              <a:t>02.06.2020</a:t>
            </a:r>
            <a:r>
              <a:rPr lang="de-DE" sz="1200" b="1" dirty="0">
                <a:solidFill>
                  <a:srgbClr val="045AA6"/>
                </a:solidFill>
              </a:rPr>
              <a:t>: 	</a:t>
            </a:r>
            <a:r>
              <a:rPr lang="de-DE" sz="1200" b="1" dirty="0" smtClean="0">
                <a:solidFill>
                  <a:srgbClr val="045AA6"/>
                </a:solidFill>
              </a:rPr>
              <a:t>0,83 </a:t>
            </a:r>
            <a:r>
              <a:rPr lang="de-DE" sz="1200" b="1" dirty="0">
                <a:solidFill>
                  <a:srgbClr val="045AA6"/>
                </a:solidFill>
              </a:rPr>
              <a:t>(95%-Prädiktionsintervall: </a:t>
            </a:r>
            <a:r>
              <a:rPr lang="de-DE" sz="1200" b="1" dirty="0" smtClean="0">
                <a:solidFill>
                  <a:srgbClr val="045AA6"/>
                </a:solidFill>
              </a:rPr>
              <a:t>0,74 </a:t>
            </a:r>
            <a:r>
              <a:rPr lang="de-DE" sz="1200" b="1" dirty="0">
                <a:solidFill>
                  <a:srgbClr val="045AA6"/>
                </a:solidFill>
              </a:rPr>
              <a:t>– </a:t>
            </a:r>
            <a:r>
              <a:rPr lang="de-DE" sz="1200" b="1" dirty="0" smtClean="0">
                <a:solidFill>
                  <a:srgbClr val="045AA6"/>
                </a:solidFill>
              </a:rPr>
              <a:t>0,91)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3590" y="454157"/>
            <a:ext cx="8092592" cy="677108"/>
          </a:xfrm>
        </p:spPr>
        <p:txBody>
          <a:bodyPr/>
          <a:lstStyle/>
          <a:p>
            <a:r>
              <a:rPr lang="de-DE" dirty="0"/>
              <a:t>Wöchentliche Sterbefallzahlen in </a:t>
            </a:r>
            <a:r>
              <a:rPr lang="de-DE" dirty="0" smtClean="0"/>
              <a:t>Deutschland (Pressemitteilung </a:t>
            </a:r>
            <a:r>
              <a:rPr lang="de-DE" dirty="0" err="1" smtClean="0"/>
              <a:t>destatis</a:t>
            </a:r>
            <a:r>
              <a:rPr lang="de-DE" dirty="0" smtClean="0"/>
              <a:t> 05.06.2020)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36375" y="5149333"/>
            <a:ext cx="8402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Phase der zeitweisen Übersterblichkeit scheint beendet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KW19: 17.014 Todesfälle (-501 zur Vorwoche), damit ca. 2% unter dem Durchschnitt der </a:t>
            </a:r>
            <a:r>
              <a:rPr lang="de-DE" b="1" dirty="0"/>
              <a:t>V</a:t>
            </a:r>
            <a:r>
              <a:rPr lang="de-DE" b="1" dirty="0" smtClean="0"/>
              <a:t>orjahre 2016-19 (Nachmeldungen aber noch möglich)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1" y="1204518"/>
            <a:ext cx="8550458" cy="38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8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22249" y="451217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Fälle und Todesfälle pro Bundesland </a:t>
            </a:r>
            <a:r>
              <a:rPr lang="de-DE" sz="1400" dirty="0" smtClean="0">
                <a:solidFill>
                  <a:schemeClr val="bg1"/>
                </a:solidFill>
              </a:rPr>
              <a:t>(Datenstand: 03.07.2020. 00:00)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12500"/>
              </p:ext>
            </p:extLst>
          </p:nvPr>
        </p:nvGraphicFramePr>
        <p:xfrm>
          <a:off x="146049" y="868620"/>
          <a:ext cx="8482084" cy="5118966"/>
        </p:xfrm>
        <a:graphic>
          <a:graphicData uri="http://schemas.openxmlformats.org/drawingml/2006/table">
            <a:tbl>
              <a:tblPr/>
              <a:tblGrid>
                <a:gridCol w="1850391"/>
                <a:gridCol w="1011928"/>
                <a:gridCol w="826618"/>
                <a:gridCol w="1270770"/>
                <a:gridCol w="953077"/>
                <a:gridCol w="888306"/>
                <a:gridCol w="805026"/>
                <a:gridCol w="875968"/>
              </a:tblGrid>
              <a:tr h="51574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Bundesland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Differenz Vortag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kumulativ/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Fälle in den letzten 7 Tagen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7-Tage-Inzidenz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</a:t>
                      </a:r>
                    </a:p>
                  </a:txBody>
                  <a:tcPr marL="8835" marR="8835" marT="88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Todesfälle/ 100.000 </a:t>
                      </a:r>
                      <a:r>
                        <a:rPr lang="de-DE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Einw</a:t>
                      </a:r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8835" marR="8835" marT="8835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Baden-Württemberg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Berlin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Brandenburg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Bremen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Hamburg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Hessen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Mecklenburg-Vorpommern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Niedersachsen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Nordrhein-Westfalen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43.660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Rheinland-Pfalz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Saarland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Sachsen-Anhalt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Schleswig-Holstein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Thüringen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71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Gesamt</a:t>
                      </a:r>
                    </a:p>
                  </a:txBody>
                  <a:tcPr marL="8835" marR="8835" marT="883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195.674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8018" y="354142"/>
            <a:ext cx="8092592" cy="338554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Vergleich KW26/KW25 pro Bundesland (</a:t>
            </a:r>
            <a:r>
              <a:rPr lang="de-DE" i="1" dirty="0" smtClean="0">
                <a:solidFill>
                  <a:schemeClr val="tx1"/>
                </a:solidFill>
              </a:rPr>
              <a:t>Stand 30.06.2020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9833"/>
              </p:ext>
            </p:extLst>
          </p:nvPr>
        </p:nvGraphicFramePr>
        <p:xfrm>
          <a:off x="438149" y="1019169"/>
          <a:ext cx="8111642" cy="5069049"/>
        </p:xfrm>
        <a:graphic>
          <a:graphicData uri="http://schemas.openxmlformats.org/drawingml/2006/table">
            <a:tbl>
              <a:tblPr bandRow="1"/>
              <a:tblGrid>
                <a:gridCol w="2390776"/>
                <a:gridCol w="856184"/>
                <a:gridCol w="942506"/>
                <a:gridCol w="941684"/>
                <a:gridCol w="937572"/>
                <a:gridCol w="1021460"/>
                <a:gridCol w="1021460"/>
              </a:tblGrid>
              <a:tr h="264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Bundesland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25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Meldewoche </a:t>
                      </a:r>
                      <a:r>
                        <a:rPr lang="de-DE" sz="16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26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Änderung im Vergleich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3608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Inzidenz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Anzahl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Anteil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Baden-Württemberg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Bayern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Berlin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Brandenburg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Bremen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Hamburg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Hessen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Mecklenburg-Vorpommern</a:t>
                      </a:r>
                      <a:endParaRPr lang="de-DE" sz="1600" dirty="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Niedersachsen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Nordrhein-Westfalen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Rheinland-Pfalz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Saarland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Sachsen-Anhalt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Schleswig-Holstein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Thüringen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Arial"/>
                        </a:rPr>
                        <a:t>Gesamt</a:t>
                      </a:r>
                      <a:endParaRPr lang="de-DE" sz="1600">
                        <a:effectLst/>
                        <a:latin typeface="Calibri"/>
                        <a:ea typeface="Cambria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709114"/>
            <a:ext cx="8092593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3" y="481254"/>
            <a:ext cx="7816157" cy="630942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err="1" smtClean="0">
                <a:solidFill>
                  <a:schemeClr val="bg1"/>
                </a:solidFill>
              </a:rPr>
              <a:t>Nowcasting</a:t>
            </a:r>
            <a:r>
              <a:rPr lang="de-DE" sz="2000" dirty="0" smtClean="0">
                <a:solidFill>
                  <a:schemeClr val="bg1"/>
                </a:solidFill>
              </a:rPr>
              <a:t>  - Schätzung der Reproduktionszahl (R) </a:t>
            </a:r>
          </a:p>
          <a:p>
            <a:pPr>
              <a:spcBef>
                <a:spcPts val="600"/>
              </a:spcBef>
            </a:pPr>
            <a:r>
              <a:rPr lang="de-DE" sz="1600" dirty="0" smtClean="0">
                <a:solidFill>
                  <a:schemeClr val="bg1"/>
                </a:solidFill>
              </a:rPr>
              <a:t>(aus dem Bericht an die Bundesländer vom </a:t>
            </a:r>
            <a:r>
              <a:rPr lang="de-DE" sz="1600" i="1" dirty="0" smtClean="0">
                <a:solidFill>
                  <a:schemeClr val="bg1"/>
                </a:solidFill>
              </a:rPr>
              <a:t>02.07.2020</a:t>
            </a:r>
            <a:r>
              <a:rPr lang="de-DE" sz="1600" dirty="0" smtClean="0">
                <a:solidFill>
                  <a:schemeClr val="bg1"/>
                </a:solidFill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9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64825" y="1535186"/>
            <a:ext cx="7317641" cy="434549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0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36762" y="502246"/>
            <a:ext cx="8192863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7-Tages-Inzidenz nach Meldedatum Bundesländer </a:t>
            </a:r>
            <a:r>
              <a:rPr lang="de-DE" sz="1400" dirty="0" smtClean="0">
                <a:solidFill>
                  <a:schemeClr val="bg1"/>
                </a:solidFill>
              </a:rPr>
              <a:t>(Datenstand 03.07.2020 0:00 Uhr)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2" y="1333852"/>
            <a:ext cx="8425405" cy="436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9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65554"/>
              </p:ext>
            </p:extLst>
          </p:nvPr>
        </p:nvGraphicFramePr>
        <p:xfrm>
          <a:off x="236765" y="484709"/>
          <a:ext cx="6784521" cy="11505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2.642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&gt;25-50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2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5" y="1742515"/>
            <a:ext cx="6915150" cy="48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349420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1072" y="713403"/>
            <a:ext cx="85743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/>
              <a:t>Gütersloh,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01.07. </a:t>
            </a:r>
            <a:r>
              <a:rPr lang="de-DE" sz="1400" b="1" u="sng" dirty="0">
                <a:solidFill>
                  <a:srgbClr val="FF0000"/>
                </a:solidFill>
              </a:rPr>
              <a:t>2020 (Bericht </a:t>
            </a:r>
            <a:r>
              <a:rPr lang="de-DE" sz="1400" b="1" u="sng" dirty="0" smtClean="0">
                <a:solidFill>
                  <a:srgbClr val="FF0000"/>
                </a:solidFill>
              </a:rPr>
              <a:t>Ausbruchsteam)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/>
              <a:t>Aktuelle Fallzahl im Kreis Gütersloh (Stand: 1.07.2020; 00:00): n= 2.291. Fälle in </a:t>
            </a:r>
            <a:r>
              <a:rPr lang="de-DE" sz="1400" dirty="0" smtClean="0"/>
              <a:t>letzten </a:t>
            </a:r>
            <a:r>
              <a:rPr lang="de-DE" sz="1400" dirty="0"/>
              <a:t>7 Tagen: 284, gestern: 26.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Zwischen 24.06. und 30.06. (7 Tage) 120 Fälle in Allgemeinbevölkerung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29 </a:t>
            </a:r>
            <a:r>
              <a:rPr lang="de-DE" sz="1400" dirty="0"/>
              <a:t>Fälle hatten nachvollziehbare Kontakte zu Tönnies-Mitarbeitern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die anderen sind oft Einzelfälle, bezüglich Alter, Wohnort und Diagnose-Zeitpunkt breit verteilt und einige kleinen Cluster (Klinikum Gütersloh, Hochzeitscluster</a:t>
            </a:r>
            <a:r>
              <a:rPr lang="de-DE" sz="1400" dirty="0" smtClean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400" dirty="0" smtClean="0"/>
              <a:t>Screening in der Bevölkerung: von </a:t>
            </a:r>
            <a:r>
              <a:rPr lang="de-DE" sz="1400" dirty="0"/>
              <a:t>22.326 vorliegenden Befunden 62 positiv.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/>
              <a:t>Screening bei Tönnies 16.-20.6.: </a:t>
            </a:r>
            <a:r>
              <a:rPr lang="de-DE" sz="1400" dirty="0" smtClean="0"/>
              <a:t>1.413 </a:t>
            </a:r>
            <a:r>
              <a:rPr lang="de-DE" sz="1400" dirty="0"/>
              <a:t>von 6.139 Abstrichen positiv (Mitarbeiter aller Wohnorte) </a:t>
            </a:r>
            <a:endParaRPr lang="de-DE" sz="1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1400" dirty="0"/>
              <a:t>Bezüglich </a:t>
            </a:r>
            <a:r>
              <a:rPr lang="de-DE" sz="1400" b="1" dirty="0"/>
              <a:t>der Entlassung der Personen aus der Quarantäne</a:t>
            </a:r>
            <a:r>
              <a:rPr lang="de-DE" sz="1400" dirty="0"/>
              <a:t> werden die Planung und die Ausquartierung von aktuell positiven Personen in den Haushalten vorangetrieben. Die </a:t>
            </a:r>
            <a:r>
              <a:rPr lang="de-DE" sz="1400" b="1" dirty="0"/>
              <a:t>Allgemeinverfügung für die Verlängerung bzw. Aufhebung der Quarantänen </a:t>
            </a:r>
            <a:r>
              <a:rPr lang="de-DE" sz="1400" dirty="0"/>
              <a:t>ist verabschiedet. Darüber hinaus wurde heute über eine Ergänzung der Allgemeinverfügung hinsichtlich der Regelung der Arbeitsquarantänen diskutiert und vorgeschlagen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5803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72" y="503309"/>
            <a:ext cx="7088403" cy="307777"/>
          </a:xfrm>
          <a:solidFill>
            <a:srgbClr val="045AA6"/>
          </a:solidFill>
        </p:spPr>
        <p:txBody>
          <a:bodyPr lIns="72000"/>
          <a:lstStyle/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Aktuelle Ausbrüche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64160" y="970116"/>
            <a:ext cx="86617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b="1" u="sng" dirty="0" smtClean="0">
                <a:solidFill>
                  <a:prstClr val="black"/>
                </a:solidFill>
              </a:rPr>
              <a:t>Hochzeitsfeier Germersheim,</a:t>
            </a:r>
            <a:r>
              <a:rPr lang="de-DE" sz="1400" b="1" u="sng" dirty="0" smtClean="0">
                <a:solidFill>
                  <a:srgbClr val="FF0000"/>
                </a:solidFill>
              </a:rPr>
              <a:t> </a:t>
            </a:r>
            <a:r>
              <a:rPr lang="de-DE" sz="1400" b="1" u="sng" dirty="0">
                <a:solidFill>
                  <a:srgbClr val="FF0000"/>
                </a:solidFill>
              </a:rPr>
              <a:t>Status </a:t>
            </a:r>
            <a:r>
              <a:rPr lang="de-DE" sz="1400" b="1" u="sng" dirty="0" smtClean="0">
                <a:solidFill>
                  <a:srgbClr val="FF0000"/>
                </a:solidFill>
              </a:rPr>
              <a:t>02.07.2020 </a:t>
            </a:r>
            <a:r>
              <a:rPr lang="de-DE" sz="1400" b="1" u="sng" dirty="0">
                <a:solidFill>
                  <a:srgbClr val="FF0000"/>
                </a:solidFill>
              </a:rPr>
              <a:t>(</a:t>
            </a:r>
            <a:r>
              <a:rPr lang="de-DE" sz="1400" b="1" u="sng" dirty="0" smtClean="0">
                <a:solidFill>
                  <a:srgbClr val="FF0000"/>
                </a:solidFill>
              </a:rPr>
              <a:t>LUA-Landau)</a:t>
            </a:r>
            <a:endParaRPr lang="de-DE" sz="14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Hochzeit </a:t>
            </a:r>
            <a:r>
              <a:rPr lang="de-DE" sz="1400" dirty="0"/>
              <a:t>mit ca. 150 Gästen am 27.6.2020. </a:t>
            </a:r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Trauung in christlicher Glaubensgemeinschaft, in </a:t>
            </a:r>
            <a:r>
              <a:rPr lang="de-DE" sz="1400" dirty="0"/>
              <a:t>der </a:t>
            </a:r>
            <a:r>
              <a:rPr lang="de-DE" sz="1400" dirty="0" smtClean="0"/>
              <a:t>in der Vergangenheit </a:t>
            </a:r>
            <a:r>
              <a:rPr lang="de-DE" sz="1400" dirty="0"/>
              <a:t>Einzelfälle </a:t>
            </a:r>
            <a:r>
              <a:rPr lang="de-DE" sz="1400" dirty="0" smtClean="0"/>
              <a:t>aufgetreten waren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Gesundheitsamt </a:t>
            </a:r>
            <a:r>
              <a:rPr lang="de-DE" sz="1400" dirty="0"/>
              <a:t>hat </a:t>
            </a:r>
            <a:r>
              <a:rPr lang="de-DE" sz="1400" dirty="0" smtClean="0"/>
              <a:t>Hochzeit unter Auflage genehmigt: Screening-Abstriche im Vorfeld, um Weiterverbreitung  </a:t>
            </a:r>
            <a:r>
              <a:rPr lang="de-DE" sz="1400" dirty="0"/>
              <a:t>früh </a:t>
            </a:r>
            <a:r>
              <a:rPr lang="de-DE" sz="1400" dirty="0" smtClean="0"/>
              <a:t>zu erkennen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13 </a:t>
            </a:r>
            <a:r>
              <a:rPr lang="de-DE" sz="1400" dirty="0"/>
              <a:t>positive </a:t>
            </a:r>
            <a:r>
              <a:rPr lang="de-DE" sz="1400" dirty="0" smtClean="0"/>
              <a:t>Befunde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Gäste als Kat</a:t>
            </a:r>
            <a:r>
              <a:rPr lang="de-DE" sz="1400" dirty="0"/>
              <a:t>. 1 Kontakte </a:t>
            </a:r>
            <a:r>
              <a:rPr lang="de-DE" sz="1400" dirty="0" smtClean="0"/>
              <a:t>eingeordnet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30 </a:t>
            </a:r>
            <a:r>
              <a:rPr lang="de-DE" sz="1400" dirty="0"/>
              <a:t>Gäste aus den Kreisen Harburg und </a:t>
            </a:r>
            <a:r>
              <a:rPr lang="de-DE" sz="1400" dirty="0" smtClean="0"/>
              <a:t>Emsland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b="1" u="sng" dirty="0" smtClean="0"/>
              <a:t>Gemeinschaftsunterkunft Dingolfing-Landau, </a:t>
            </a:r>
            <a:r>
              <a:rPr lang="de-DE" sz="1400" b="1" u="sng" dirty="0" smtClean="0">
                <a:solidFill>
                  <a:srgbClr val="FF0000"/>
                </a:solidFill>
              </a:rPr>
              <a:t>Status 02.07.2020 (Presse)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Reihentestung nachdem vergangene Woche ein Bewohner positiv getestet wurde (LGL Bericht 30.06.)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18 Einwohner infiziert, 16 ohne Symptome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Quarantäneeinrichtung außerhalb des Landkreises, verbliebene 17 Bewohner mit neg. Ergebnis verbleiben in Quarantäne in Einrichtung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val="33147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Labortestungen </a:t>
            </a:r>
            <a:r>
              <a:rPr lang="de-DE" sz="1400" dirty="0" smtClean="0">
                <a:solidFill>
                  <a:srgbClr val="0070C0"/>
                </a:solidFill>
              </a:rPr>
              <a:t>(Datenstand 30.06.2020)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03.07.2020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91521" y="5948793"/>
            <a:ext cx="83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 KW 26  gaben 71 Labore einen Rückstau von insgesamt 3106 abzuarbeitenden Proben an. 24 Labore nannten Lieferschwierigkeiten für Reagenzien 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09628"/>
              </p:ext>
            </p:extLst>
          </p:nvPr>
        </p:nvGraphicFramePr>
        <p:xfrm>
          <a:off x="45307" y="1390602"/>
          <a:ext cx="4574318" cy="45307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450"/>
                <a:gridCol w="761829"/>
                <a:gridCol w="760272"/>
                <a:gridCol w="765892"/>
                <a:gridCol w="904875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 2020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Anzahl Testungen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Positiv getestet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Positiven-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rate (%)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übermittelnde 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Bis einschließlich </a:t>
                      </a:r>
                      <a:endParaRPr lang="de-DE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124.716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127.457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348.619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361.515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408.348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380.197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331.902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363.890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326.788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403.875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432.666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 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353.467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 22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405.269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</a:tr>
              <a:tr h="2000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effectLst/>
                        </a:rPr>
                        <a:t>KW 23</a:t>
                      </a:r>
                      <a:endParaRPr lang="de-DE" sz="1000" dirty="0" smtClean="0">
                        <a:effectLst/>
                        <a:latin typeface="+mn-lt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340.986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24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325.430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382.397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</a:t>
                      </a:r>
                      <a:r>
                        <a:rPr lang="de-DE" sz="1000" baseline="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 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456.041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Summe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5.873.563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229.240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91855"/>
              </p:ext>
            </p:extLst>
          </p:nvPr>
        </p:nvGraphicFramePr>
        <p:xfrm>
          <a:off x="4724400" y="1390602"/>
          <a:ext cx="4129889" cy="4507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85"/>
                <a:gridCol w="770865"/>
                <a:gridCol w="876300"/>
                <a:gridCol w="1367639"/>
              </a:tblGrid>
              <a:tr h="858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KW*, für die die Angabe prognostisch erfolgt ist: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</a:rPr>
                        <a:t>Anzahl </a:t>
                      </a:r>
                      <a:r>
                        <a:rPr lang="de-DE" sz="1000" dirty="0" err="1" smtClean="0">
                          <a:effectLst/>
                        </a:rPr>
                        <a:t>übermit-telnde</a:t>
                      </a:r>
                      <a:r>
                        <a:rPr lang="de-DE" sz="1000" dirty="0" smtClean="0">
                          <a:effectLst/>
                        </a:rPr>
                        <a:t> </a:t>
                      </a:r>
                      <a:r>
                        <a:rPr lang="de-DE" sz="1000" dirty="0">
                          <a:effectLst/>
                        </a:rPr>
                        <a:t>Labore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</a:rPr>
                        <a:t>Testkapazität </a:t>
                      </a:r>
                      <a:r>
                        <a:rPr lang="de-DE" sz="1000" dirty="0">
                          <a:effectLst/>
                        </a:rPr>
                        <a:t>pro Tag</a:t>
                      </a:r>
                      <a:endParaRPr lang="de-DE" sz="11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Neu ab KW15: wöchentliche Kapazität anhand von Wochenarbeitstagen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64.725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KW14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103.515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KW15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116.655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KW16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123.304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730.156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KW17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818.426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KW18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141.815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860.494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KW19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153.698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964.962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KW20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157.150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1.038.223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KW21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159.418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1.050.676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KW22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156.824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1.017.179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</a:rPr>
                        <a:t>KW23</a:t>
                      </a:r>
                      <a:endParaRPr lang="de-DE" sz="110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161.911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1.083.345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KW24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168.748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1.092.448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KW25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1.099.355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KW26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1.112.075</a:t>
                      </a:r>
                    </a:p>
                  </a:txBody>
                  <a:tcPr marL="9525" marR="9525" marT="9525" marB="0" anchor="ctr"/>
                </a:tc>
              </a:tr>
              <a:tr h="214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 smtClean="0">
                          <a:effectLst/>
                          <a:latin typeface="Calibri"/>
                          <a:ea typeface="MS Mincho"/>
                          <a:cs typeface="Arial"/>
                        </a:rPr>
                        <a:t>KW 27</a:t>
                      </a:r>
                      <a:endParaRPr lang="de-DE" sz="1000" dirty="0">
                        <a:effectLst/>
                        <a:latin typeface="Calibri"/>
                        <a:ea typeface="MS Mincho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169.501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1.118.354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Office PowerPoint</Application>
  <PresentationFormat>Bildschirmpräsentation (4:3)</PresentationFormat>
  <Paragraphs>571</Paragraphs>
  <Slides>10</Slides>
  <Notes>9</Notes>
  <HiddenSlides>4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COVID-19:   Lage National, 03.07.2020  Informationen für den Krisenstab</vt:lpstr>
      <vt:lpstr>PowerPoint-Präsentation</vt:lpstr>
      <vt:lpstr>Vergleich KW26/KW25 pro Bundesland (Stand 30.06.2020)</vt:lpstr>
      <vt:lpstr>PowerPoint-Präsentation</vt:lpstr>
      <vt:lpstr>PowerPoint-Präsentation</vt:lpstr>
      <vt:lpstr>PowerPoint-Präsentation</vt:lpstr>
      <vt:lpstr>Aktuelle Ausbrüche</vt:lpstr>
      <vt:lpstr>Aktuelle Ausbrüche</vt:lpstr>
      <vt:lpstr>Anzahl Labortestungen (Datenstand 30.06.2020)</vt:lpstr>
      <vt:lpstr>Wöchentliche Sterbefallzahlen in Deutschland (Pressemitteilung destatis 05.06.2020)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Sievers, Claudia</cp:lastModifiedBy>
  <cp:revision>2120</cp:revision>
  <cp:lastPrinted>2020-06-12T06:06:55Z</cp:lastPrinted>
  <dcterms:created xsi:type="dcterms:W3CDTF">2015-11-02T12:29:13Z</dcterms:created>
  <dcterms:modified xsi:type="dcterms:W3CDTF">2020-07-03T07:40:14Z</dcterms:modified>
</cp:coreProperties>
</file>