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8" r:id="rId2"/>
    <p:sldId id="290" r:id="rId3"/>
    <p:sldId id="256" r:id="rId4"/>
    <p:sldId id="298" r:id="rId5"/>
    <p:sldId id="299" r:id="rId6"/>
    <p:sldId id="300" r:id="rId7"/>
    <p:sldId id="30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887" autoAdjust="0"/>
  </p:normalViewPr>
  <p:slideViewPr>
    <p:cSldViewPr>
      <p:cViewPr>
        <p:scale>
          <a:sx n="70" d="100"/>
          <a:sy n="70" d="100"/>
        </p:scale>
        <p:origin x="-115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45EFB-BAFA-48EC-819D-9BECC4E90F40}" type="datetimeFigureOut">
              <a:rPr lang="de-DE" smtClean="0"/>
              <a:t>08.07.2020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83FEB-770A-496F-973B-C5810568E0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121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Trend: Anzahl</a:t>
            </a:r>
            <a:r>
              <a:rPr lang="de-DE" baseline="0" dirty="0" smtClean="0"/>
              <a:t> </a:t>
            </a:r>
            <a:r>
              <a:rPr lang="de-DE" dirty="0" smtClean="0"/>
              <a:t>neue Fälle der letzten 7d im</a:t>
            </a:r>
            <a:r>
              <a:rPr lang="de-DE" baseline="0" dirty="0" smtClean="0"/>
              <a:t> Vergleich zur Anzahl neuer Fälle der Vorwoche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World_incidence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daily_14dtrend_above70000_ownyaxis_2020-07-07   </a:t>
            </a:r>
            <a:r>
              <a:rPr lang="de-DE" dirty="0" err="1" smtClean="0"/>
              <a:t>png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daily_14dtrend_above7000_ownyaxis_2020-07-07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6970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daily_14dtrend_above7000_ownyaxis_2020-07-07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>
                <a:solidFill>
                  <a:prstClr val="black"/>
                </a:solidFill>
              </a:rPr>
              <a:pPr/>
              <a:t>5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970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daily_14dtrend_above7000_ownyaxis_2020-07-07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>
                <a:solidFill>
                  <a:prstClr val="black"/>
                </a:solidFill>
              </a:rPr>
              <a:pPr/>
              <a:t>6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970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daily_14dtrend_above7000_ownyaxis_2020-07-07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>
                <a:solidFill>
                  <a:prstClr val="black"/>
                </a:solidFill>
              </a:rPr>
              <a:pPr/>
              <a:t>7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970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456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770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7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7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82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08.07.2020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79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08.07.2020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608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08.07.2020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012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08.07.2020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706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08.07.2020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188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08.07.2020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07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911CA-0C0D-4F0F-84CF-C2416D7FF593}" type="datetimeFigureOut">
              <a:rPr lang="de-DE" smtClean="0"/>
              <a:t>08.07.2020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32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061255"/>
              </p:ext>
            </p:extLst>
          </p:nvPr>
        </p:nvGraphicFramePr>
        <p:xfrm>
          <a:off x="395536" y="2276872"/>
          <a:ext cx="8352928" cy="3888431"/>
        </p:xfrm>
        <a:graphic>
          <a:graphicData uri="http://schemas.openxmlformats.org/drawingml/2006/table">
            <a:tbl>
              <a:tblPr/>
              <a:tblGrid>
                <a:gridCol w="2232248"/>
                <a:gridCol w="1584176"/>
                <a:gridCol w="2031960"/>
                <a:gridCol w="1290085"/>
                <a:gridCol w="1214459"/>
              </a:tblGrid>
              <a:tr h="73474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+mn-lt"/>
                        </a:rPr>
                        <a:t>Fälle kumulativ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Neue Fälle in den </a:t>
                      </a:r>
                      <a:r>
                        <a:rPr lang="de-DE" sz="1800" b="1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letzten </a:t>
                      </a:r>
                      <a:r>
                        <a:rPr lang="de-DE" sz="18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7d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R (7T)</a:t>
                      </a:r>
                      <a:endParaRPr lang="de-DE" sz="1800" b="1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Trend</a:t>
                      </a:r>
                      <a:endParaRPr lang="de-DE" sz="1800" b="1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92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Vereinigte Staaten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2.938.625</a:t>
                      </a:r>
                      <a:endParaRPr lang="de-DE" sz="1800" b="1" i="0" u="none" strike="noStrike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348.073</a:t>
                      </a:r>
                      <a:endParaRPr lang="de-DE" sz="1800" b="1" i="0" u="none" strike="noStrike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▲</a:t>
                      </a:r>
                      <a:endParaRPr lang="de-DE" sz="18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10641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Brasilien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1.623.284</a:t>
                      </a:r>
                      <a:endParaRPr lang="de-DE" sz="1800" b="1" i="0" u="none" strike="noStrike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255.089</a:t>
                      </a:r>
                      <a:endParaRPr lang="de-DE" sz="1800" b="1" i="0" u="none" strike="noStrike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 smtClean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641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Indien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719.665</a:t>
                      </a:r>
                      <a:endParaRPr lang="de-DE" sz="1800" b="1" i="0" u="none" strike="noStrike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152.825</a:t>
                      </a:r>
                      <a:endParaRPr lang="de-DE" sz="1800" b="1" i="0" u="none" strike="noStrike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▲</a:t>
                      </a:r>
                      <a:endParaRPr lang="de-DE" sz="18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10641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Südafrika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196.750</a:t>
                      </a:r>
                      <a:endParaRPr lang="de-DE" sz="1800" b="1" i="0" u="none" strike="noStrike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52.486</a:t>
                      </a:r>
                      <a:endParaRPr lang="de-DE" sz="1800" b="1" i="0" u="none" strike="noStrike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 kern="120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▲</a:t>
                      </a:r>
                      <a:endParaRPr lang="de-DE" sz="18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641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Russische Föderation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687.862</a:t>
                      </a:r>
                      <a:endParaRPr lang="de-DE" sz="1800" b="1" i="0" u="none" strike="noStrike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46.706</a:t>
                      </a:r>
                      <a:endParaRPr lang="de-DE" sz="1800" b="1" i="0" u="none" strike="noStrike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 smtClean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10641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Mexiko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261.750</a:t>
                      </a:r>
                      <a:endParaRPr lang="de-DE" sz="1800" b="1" i="0" u="none" strike="noStrike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41.093</a:t>
                      </a:r>
                      <a:endParaRPr lang="de-DE" sz="1800" b="1" i="0" u="none" strike="noStrike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641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Kasachstan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49.683</a:t>
                      </a:r>
                      <a:endParaRPr lang="de-DE" sz="1800" b="1" i="0" u="none" strike="noStrike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27.864</a:t>
                      </a:r>
                      <a:endParaRPr lang="de-DE" sz="1800" b="1" i="0" u="none" strike="noStrike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10641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Saudi Arabien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213.716</a:t>
                      </a:r>
                      <a:endParaRPr lang="de-DE" sz="1800" b="1" i="0" u="none" strike="noStrike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27.280</a:t>
                      </a:r>
                      <a:endParaRPr lang="de-DE" sz="1800" b="1" i="0" u="none" strike="noStrike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▲</a:t>
                      </a:r>
                      <a:endParaRPr lang="de-DE" sz="1800" b="0" i="0" u="none" strike="noStrike" dirty="0" smtClean="0">
                        <a:solidFill>
                          <a:srgbClr val="00B05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641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Kolumbien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120.281</a:t>
                      </a:r>
                      <a:endParaRPr lang="de-DE" sz="1800" b="1" i="0" u="none" strike="noStrike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25.238</a:t>
                      </a:r>
                      <a:endParaRPr lang="de-DE" sz="1800" b="1" i="0" u="none" strike="noStrike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1,04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10641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Pakistan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234.509</a:t>
                      </a:r>
                      <a:endParaRPr lang="de-DE" sz="1800" b="1" i="0" u="none" strike="noStrike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25.172</a:t>
                      </a:r>
                      <a:endParaRPr lang="de-DE" sz="1800" b="1" i="0" u="none" strike="noStrike" kern="1200" dirty="0">
                        <a:solidFill>
                          <a:schemeClr val="tx2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0,97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Top 10 Länder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nach Anzahl neuer Fälle in den letzten 7 Tagen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7" name="Textfeld 6"/>
          <p:cNvSpPr txBox="1"/>
          <p:nvPr/>
        </p:nvSpPr>
        <p:spPr>
          <a:xfrm>
            <a:off x="406336" y="1268760"/>
            <a:ext cx="41965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366092"/>
                </a:solidFill>
              </a:rPr>
              <a:t>11.586.205  </a:t>
            </a:r>
            <a:r>
              <a:rPr lang="en-US" sz="2400" b="1" dirty="0">
                <a:solidFill>
                  <a:srgbClr val="366092"/>
                </a:solidFill>
                <a:latin typeface="Calibri"/>
              </a:rPr>
              <a:t>Fälle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366092"/>
                </a:solidFill>
                <a:latin typeface="Calibri"/>
              </a:rPr>
              <a:t> </a:t>
            </a:r>
            <a:r>
              <a:rPr lang="en-US" sz="2400" b="1" dirty="0" smtClean="0">
                <a:solidFill>
                  <a:srgbClr val="366092"/>
                </a:solidFill>
              </a:rPr>
              <a:t>537.701 </a:t>
            </a:r>
            <a:r>
              <a:rPr lang="en-US" sz="2400" b="1" dirty="0" err="1" smtClean="0">
                <a:solidFill>
                  <a:srgbClr val="366092"/>
                </a:solidFill>
                <a:latin typeface="Calibri"/>
              </a:rPr>
              <a:t>Verstorbene</a:t>
            </a:r>
            <a:r>
              <a:rPr lang="en-US" sz="2400" b="1" dirty="0" smtClean="0">
                <a:solidFill>
                  <a:srgbClr val="366092"/>
                </a:solidFill>
                <a:latin typeface="Calibri"/>
              </a:rPr>
              <a:t> (4,6 %)</a:t>
            </a:r>
            <a:endParaRPr lang="en-US" sz="2400" b="1" dirty="0">
              <a:solidFill>
                <a:srgbClr val="366092"/>
              </a:solidFill>
              <a:latin typeface="Calibri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903640" y="655022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07.07.2020</a:t>
            </a:r>
            <a:endParaRPr lang="de-DE" sz="14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79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59" y="804863"/>
            <a:ext cx="8535005" cy="343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el 4"/>
          <p:cNvSpPr txBox="1">
            <a:spLocks/>
          </p:cNvSpPr>
          <p:nvPr/>
        </p:nvSpPr>
        <p:spPr>
          <a:xfrm>
            <a:off x="194167" y="147990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7-Tages-Inzidenz pro 100.000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Einwohner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5881747" y="6505599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07.07.2020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763938"/>
              </p:ext>
            </p:extLst>
          </p:nvPr>
        </p:nvGraphicFramePr>
        <p:xfrm>
          <a:off x="6798279" y="4581128"/>
          <a:ext cx="2016224" cy="7620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08112"/>
                <a:gridCol w="1008112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Land</a:t>
                      </a:r>
                      <a:endParaRPr lang="de-DE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u="none" strike="noStrike" dirty="0">
                          <a:effectLst/>
                        </a:rPr>
                        <a:t>Inzidenz7T</a:t>
                      </a:r>
                      <a:endParaRPr lang="de-DE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Armenien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128,78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Montenegro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54,65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Schweden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>
                          <a:effectLst/>
                        </a:rPr>
                        <a:t>52,73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3707904" y="3954542"/>
            <a:ext cx="5355928" cy="338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24 Länder mit einer 7-Tages-Inzidenz &gt; 50 Fälle / 100.000 </a:t>
            </a:r>
            <a:r>
              <a:rPr lang="de-DE" sz="1600" b="1" dirty="0" err="1" smtClean="0"/>
              <a:t>Ew</a:t>
            </a:r>
            <a:r>
              <a:rPr lang="de-DE" sz="1600" b="1" dirty="0" smtClean="0"/>
              <a:t>.</a:t>
            </a:r>
            <a:endParaRPr lang="de-DE" sz="1600" b="1" dirty="0"/>
          </a:p>
        </p:txBody>
      </p:sp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967626"/>
              </p:ext>
            </p:extLst>
          </p:nvPr>
        </p:nvGraphicFramePr>
        <p:xfrm>
          <a:off x="4539160" y="4592191"/>
          <a:ext cx="1992560" cy="15240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996280"/>
                <a:gridCol w="99628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Land</a:t>
                      </a:r>
                      <a:endParaRPr lang="de-DE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u="none" strike="noStrike" dirty="0">
                          <a:effectLst/>
                        </a:rPr>
                        <a:t>Inzidenz7T</a:t>
                      </a:r>
                      <a:endParaRPr lang="de-DE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Bahrain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218,26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Katar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184,99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Oman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174,37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Kasachstan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150,2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Kuwait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121,7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Saudi Arabien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79,61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Israel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>
                          <a:effectLst/>
                        </a:rPr>
                        <a:t>79,17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6" name="Textfeld 15"/>
          <p:cNvSpPr txBox="1"/>
          <p:nvPr/>
        </p:nvSpPr>
        <p:spPr>
          <a:xfrm>
            <a:off x="2555776" y="4293096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Amerika</a:t>
            </a:r>
            <a:endParaRPr lang="de-DE" sz="1600" b="1" dirty="0"/>
          </a:p>
        </p:txBody>
      </p:sp>
      <p:sp>
        <p:nvSpPr>
          <p:cNvPr id="17" name="Textfeld 16"/>
          <p:cNvSpPr txBox="1"/>
          <p:nvPr/>
        </p:nvSpPr>
        <p:spPr>
          <a:xfrm>
            <a:off x="7230327" y="4242574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Europa</a:t>
            </a:r>
            <a:endParaRPr lang="de-DE" sz="1600" b="1" dirty="0"/>
          </a:p>
        </p:txBody>
      </p:sp>
      <p:sp>
        <p:nvSpPr>
          <p:cNvPr id="18" name="Textfeld 17"/>
          <p:cNvSpPr txBox="1"/>
          <p:nvPr/>
        </p:nvSpPr>
        <p:spPr>
          <a:xfrm>
            <a:off x="4959376" y="4242574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Asien</a:t>
            </a:r>
            <a:endParaRPr lang="de-DE" sz="1600" b="1" dirty="0"/>
          </a:p>
        </p:txBody>
      </p:sp>
      <p:sp>
        <p:nvSpPr>
          <p:cNvPr id="19" name="Textfeld 18"/>
          <p:cNvSpPr txBox="1"/>
          <p:nvPr/>
        </p:nvSpPr>
        <p:spPr>
          <a:xfrm>
            <a:off x="395536" y="4293096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Afrika</a:t>
            </a:r>
            <a:endParaRPr lang="de-DE" sz="1600" b="1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49226"/>
              </p:ext>
            </p:extLst>
          </p:nvPr>
        </p:nvGraphicFramePr>
        <p:xfrm>
          <a:off x="50304" y="4631650"/>
          <a:ext cx="1857400" cy="11430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65312"/>
                <a:gridCol w="792088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Land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Inzidenz 7T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Südafrika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89,63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Äquatorialguinea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>
                          <a:effectLst/>
                        </a:rPr>
                        <a:t>78,91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Seychellen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>
                          <a:effectLst/>
                        </a:rPr>
                        <a:t>71,62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Cabo Verde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54,19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Westsahara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>
                          <a:effectLst/>
                        </a:rPr>
                        <a:t>53,39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237819"/>
              </p:ext>
            </p:extLst>
          </p:nvPr>
        </p:nvGraphicFramePr>
        <p:xfrm>
          <a:off x="2195736" y="4646250"/>
          <a:ext cx="1993900" cy="205930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245791"/>
                <a:gridCol w="748109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 smtClean="0">
                          <a:effectLst/>
                        </a:rPr>
                        <a:t>Land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u="none" strike="noStrike" dirty="0" smtClean="0">
                          <a:effectLst/>
                        </a:rPr>
                        <a:t>Inzidenz7T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 smtClean="0">
                          <a:effectLst/>
                        </a:rPr>
                        <a:t>Panama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>
                          <a:effectLst/>
                        </a:rPr>
                        <a:t>154,22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Brasilien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120,87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Chile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119,03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Vereinigte Staaten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105,78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Bolivien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72,82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Peru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71,79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Honduras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59,99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Dominikanische Republik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58,78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Kolumbien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>
                          <a:effectLst/>
                        </a:rPr>
                        <a:t>50,14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5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rki.local\daten\Wissdaten\RKI_nCoV-Lage\2.Themen\2.1.Epidemiologie\ZIG_1\Fallzahlen_ECDC\2020-07-07\Diagramme\daily_14dtrend_above70000_ownyaxis_2020-07-0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45472"/>
            <a:ext cx="8157533" cy="5771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Länder mit über 70.000 neuen COVID-19 Fällen in den letzten 7 Tagen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5903640" y="655022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07.07.2020</a:t>
            </a:r>
            <a:endParaRPr lang="de-DE" sz="14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84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 txBox="1">
            <a:spLocks/>
          </p:cNvSpPr>
          <p:nvPr/>
        </p:nvSpPr>
        <p:spPr>
          <a:xfrm>
            <a:off x="179512" y="332656"/>
            <a:ext cx="885698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kumimoji="0" lang="de-DE" sz="2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Europa - </a:t>
            </a:r>
            <a:r>
              <a:rPr lang="de-DE" sz="2400" dirty="0"/>
              <a:t>Aktuelle </a:t>
            </a:r>
            <a:r>
              <a:rPr lang="de-DE" sz="2400" dirty="0" smtClean="0"/>
              <a:t>Lage</a:t>
            </a:r>
            <a:endParaRPr kumimoji="0" lang="de-DE" sz="23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5268244" y="6525344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07.07.2020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52736"/>
            <a:ext cx="7920880" cy="5474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195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 txBox="1">
            <a:spLocks/>
          </p:cNvSpPr>
          <p:nvPr/>
        </p:nvSpPr>
        <p:spPr>
          <a:xfrm>
            <a:off x="179512" y="332656"/>
            <a:ext cx="885698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2300" dirty="0" smtClean="0"/>
              <a:t>Asien - </a:t>
            </a:r>
            <a:r>
              <a:rPr lang="de-DE" sz="2400" dirty="0"/>
              <a:t>Aktuelle </a:t>
            </a:r>
            <a:r>
              <a:rPr lang="de-DE" sz="2400" dirty="0" smtClean="0"/>
              <a:t>Lage</a:t>
            </a:r>
            <a:endParaRPr lang="de-DE" sz="2300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5268244" y="6525344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07.07.2020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80728"/>
            <a:ext cx="8028384" cy="5548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2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 txBox="1">
            <a:spLocks/>
          </p:cNvSpPr>
          <p:nvPr/>
        </p:nvSpPr>
        <p:spPr>
          <a:xfrm>
            <a:off x="179512" y="332656"/>
            <a:ext cx="885698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2300" dirty="0" smtClean="0"/>
              <a:t>Afrika - </a:t>
            </a:r>
            <a:r>
              <a:rPr lang="de-DE" sz="2400" dirty="0"/>
              <a:t>Aktuelle </a:t>
            </a:r>
            <a:r>
              <a:rPr lang="de-DE" sz="2400" dirty="0" smtClean="0"/>
              <a:t>Lage</a:t>
            </a:r>
            <a:endParaRPr lang="de-DE" sz="2300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5268244" y="6525344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07.07.2020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54" y="980728"/>
            <a:ext cx="7920880" cy="5364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311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 txBox="1">
            <a:spLocks/>
          </p:cNvSpPr>
          <p:nvPr/>
        </p:nvSpPr>
        <p:spPr>
          <a:xfrm>
            <a:off x="179512" y="332656"/>
            <a:ext cx="885698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2400" dirty="0"/>
              <a:t>Australien </a:t>
            </a:r>
            <a:r>
              <a:rPr lang="de-DE" sz="2300" dirty="0" smtClean="0"/>
              <a:t>- </a:t>
            </a:r>
            <a:r>
              <a:rPr lang="de-DE" sz="2400" dirty="0"/>
              <a:t>Aktuelle </a:t>
            </a:r>
            <a:r>
              <a:rPr lang="de-DE" sz="2400" dirty="0" smtClean="0"/>
              <a:t>Lage</a:t>
            </a:r>
            <a:endParaRPr lang="de-DE" sz="2300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5268244" y="6525344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07.07.2020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52736"/>
            <a:ext cx="7776864" cy="5264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615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</Words>
  <Application>Microsoft Office PowerPoint</Application>
  <PresentationFormat>Bildschirmpräsentation (4:3)</PresentationFormat>
  <Paragraphs>146</Paragraphs>
  <Slides>7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McFarland, Sarah</dc:creator>
  <cp:lastModifiedBy>Karo, Basel</cp:lastModifiedBy>
  <cp:revision>401</cp:revision>
  <dcterms:created xsi:type="dcterms:W3CDTF">2020-04-16T05:25:18Z</dcterms:created>
  <dcterms:modified xsi:type="dcterms:W3CDTF">2020-07-08T07:48:34Z</dcterms:modified>
</cp:coreProperties>
</file>