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05" r:id="rId3"/>
    <p:sldId id="256" r:id="rId4"/>
    <p:sldId id="306" r:id="rId5"/>
    <p:sldId id="307" r:id="rId6"/>
    <p:sldId id="308" r:id="rId7"/>
    <p:sldId id="309" r:id="rId8"/>
    <p:sldId id="301" r:id="rId9"/>
    <p:sldId id="302" r:id="rId10"/>
    <p:sldId id="303" r:id="rId11"/>
    <p:sldId id="304" r:id="rId12"/>
    <p:sldId id="295" r:id="rId13"/>
    <p:sldId id="296" r:id="rId14"/>
    <p:sldId id="310" r:id="rId15"/>
    <p:sldId id="30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</a:t>
            </a:r>
            <a:r>
              <a:rPr lang="de-DE" baseline="0" dirty="0" smtClean="0"/>
              <a:t>Vorwoche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https://datadashboard.health.gov.il/COVID-19/</a:t>
            </a:r>
          </a:p>
          <a:p>
            <a:endParaRPr lang="de-DE" dirty="0" smtClean="0"/>
          </a:p>
          <a:p>
            <a:r>
              <a:rPr lang="de-DE" dirty="0" smtClean="0"/>
              <a:t>https://experience.arcgis.com/experience/09f821667ce64bf7be6f9f87457ed9aa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mtClean="0"/>
              <a:t>https://www.timesofisrael.com/top-health-ministry-official-quits-warns-israel-heading-down-dangerous-path/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</a:t>
            </a:r>
            <a:r>
              <a:rPr lang="de-DE" dirty="0" smtClean="0"/>
              <a:t>: </a:t>
            </a:r>
            <a:r>
              <a:rPr lang="de-DE" sz="1200" dirty="0" smtClean="0"/>
              <a:t>https://www.nature.com/articles/s41586-020-2521-4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Quellen: </a:t>
            </a:r>
            <a:r>
              <a:rPr lang="de-DE" sz="1200" dirty="0" smtClean="0"/>
              <a:t>https://www.nature.com/articles/s41586-020-2521-4</a:t>
            </a: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04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daily_14dtrend_above7000_ownyaxis_2020-07-09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daily_14dtrend_above7000_ownyaxis_2020-07-09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daily_14dtrend_above7000_ownyaxis_2020-07-09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daily_14dtrend_above7000_ownyaxis_2020-07-07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https://www.ecdc.europa.eu/en/geographical-distribution-2019-ncov-cases</a:t>
            </a:r>
          </a:p>
          <a:p>
            <a:r>
              <a:rPr lang="de-DE" dirty="0" smtClean="0"/>
              <a:t>https://covid19.who.int/region/euro/country/il</a:t>
            </a:r>
          </a:p>
          <a:p>
            <a:r>
              <a:rPr lang="de-DE" dirty="0" smtClean="0"/>
              <a:t>https://covid.ourworldindata.org/data/owid-covid-data.xlsx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https://datadashboard.health.gov.il/COVID-19/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64375"/>
              </p:ext>
            </p:extLst>
          </p:nvPr>
        </p:nvGraphicFramePr>
        <p:xfrm>
          <a:off x="395536" y="2099399"/>
          <a:ext cx="8424936" cy="3714136"/>
        </p:xfrm>
        <a:graphic>
          <a:graphicData uri="http://schemas.openxmlformats.org/drawingml/2006/table">
            <a:tbl>
              <a:tblPr/>
              <a:tblGrid>
                <a:gridCol w="2232248"/>
                <a:gridCol w="1224136"/>
                <a:gridCol w="1440160"/>
                <a:gridCol w="1080120"/>
                <a:gridCol w="1431469"/>
                <a:gridCol w="1016803"/>
              </a:tblGrid>
              <a:tr h="8029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3.055.004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368.524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27,41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1.713.160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264.407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-314,52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767.296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162.655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224.665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65.332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700.792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46.387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-230,93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275.003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43.233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128.638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26.629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71,52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220.144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25.919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-100,82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312.911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24.434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240.848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23.039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-33,69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0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</a:rPr>
              <a:t>12.017.118 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srgbClr val="366092"/>
                </a:solidFill>
              </a:rPr>
              <a:t>549.276 </a:t>
            </a:r>
            <a:r>
              <a:rPr lang="en-US" sz="2400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 (4,6 %)</a:t>
            </a:r>
            <a:endParaRPr lang="en-US" sz="2400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0" y="1005156"/>
            <a:ext cx="9108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26.05.2020 Cluster </a:t>
            </a:r>
            <a:r>
              <a:rPr lang="de-DE" dirty="0"/>
              <a:t>von COVID-19-Fällen an einem Gymnasium im Stadtteil </a:t>
            </a:r>
            <a:r>
              <a:rPr lang="de-DE" dirty="0" err="1"/>
              <a:t>Rechavia</a:t>
            </a:r>
            <a:r>
              <a:rPr lang="de-DE" dirty="0"/>
              <a:t> in </a:t>
            </a:r>
            <a:r>
              <a:rPr lang="de-DE" dirty="0" smtClean="0"/>
              <a:t>Jerusalem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ausgelöst vermutlich durch einen asymptomatischen </a:t>
            </a:r>
            <a:r>
              <a:rPr lang="de-DE" dirty="0"/>
              <a:t>„</a:t>
            </a:r>
            <a:r>
              <a:rPr lang="de-DE" dirty="0" err="1" smtClean="0"/>
              <a:t>Superspreader</a:t>
            </a:r>
            <a:r>
              <a:rPr lang="de-DE" dirty="0" smtClean="0"/>
              <a:t>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160 </a:t>
            </a:r>
            <a:r>
              <a:rPr lang="de-DE" dirty="0"/>
              <a:t>COVID-19-Fälle mit diesem Cluster assoziiert, 125 davon </a:t>
            </a:r>
            <a:r>
              <a:rPr lang="de-DE" dirty="0" smtClean="0"/>
              <a:t>Schüler (Stand: 31.05.2020).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Nichteinhaltung von Abstandsregeln und Maskenpflicht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</a:t>
            </a:r>
            <a:r>
              <a:rPr lang="de-DE" dirty="0" smtClean="0"/>
              <a:t>leine </a:t>
            </a:r>
            <a:r>
              <a:rPr lang="de-DE" dirty="0"/>
              <a:t>Ausbrüche in anderen Schulen im ganzen Land (Stadtteil </a:t>
            </a:r>
            <a:r>
              <a:rPr lang="de-DE" dirty="0" err="1"/>
              <a:t>Guilo</a:t>
            </a:r>
            <a:r>
              <a:rPr lang="de-DE" dirty="0"/>
              <a:t> in Ost-Jerusalem, Tel Aviv, </a:t>
            </a:r>
            <a:r>
              <a:rPr lang="de-DE" dirty="0" err="1"/>
              <a:t>Yafa</a:t>
            </a:r>
            <a:r>
              <a:rPr lang="de-DE" dirty="0"/>
              <a:t>, </a:t>
            </a:r>
            <a:r>
              <a:rPr lang="de-DE" dirty="0" err="1"/>
              <a:t>Safed</a:t>
            </a:r>
            <a:r>
              <a:rPr lang="de-DE" dirty="0"/>
              <a:t>, </a:t>
            </a:r>
            <a:r>
              <a:rPr lang="de-DE" dirty="0" err="1"/>
              <a:t>Sdot</a:t>
            </a:r>
            <a:r>
              <a:rPr lang="de-DE" dirty="0"/>
              <a:t> Negev)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08.06.2020:  &gt; 100 </a:t>
            </a:r>
            <a:r>
              <a:rPr lang="de-DE" dirty="0"/>
              <a:t>Schulen und Kindertagesstätten wieder </a:t>
            </a:r>
            <a:r>
              <a:rPr lang="de-DE" dirty="0" smtClean="0"/>
              <a:t>geschlossen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Schülern, Schulbusfahrer und Lehrer </a:t>
            </a:r>
            <a:r>
              <a:rPr lang="de-DE" dirty="0"/>
              <a:t>positiv </a:t>
            </a:r>
            <a:r>
              <a:rPr lang="de-DE" dirty="0" smtClean="0"/>
              <a:t>getestet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Menschen </a:t>
            </a:r>
            <a:r>
              <a:rPr lang="de-DE" dirty="0"/>
              <a:t>im Alter von 10-19 Jahren machen derzeit </a:t>
            </a:r>
          </a:p>
          <a:p>
            <a:r>
              <a:rPr lang="de-DE" dirty="0" smtClean="0"/>
              <a:t>      mehr </a:t>
            </a:r>
            <a:r>
              <a:rPr lang="de-DE" dirty="0"/>
              <a:t>als 18 % der COVID-19-Fälle in Israel </a:t>
            </a:r>
            <a:r>
              <a:rPr lang="de-DE" dirty="0" smtClean="0"/>
              <a:t>aus</a:t>
            </a:r>
          </a:p>
          <a:p>
            <a:r>
              <a:rPr lang="de-DE" dirty="0"/>
              <a:t> </a:t>
            </a:r>
            <a:r>
              <a:rPr lang="de-DE" dirty="0" smtClean="0"/>
              <a:t>     (Vgl. Schweden:  3,9%)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8"/>
          <a:stretch/>
        </p:blipFill>
        <p:spPr>
          <a:xfrm>
            <a:off x="5259788" y="4725145"/>
            <a:ext cx="3848716" cy="2113414"/>
          </a:xfrm>
          <a:prstGeom prst="rect">
            <a:avLst/>
          </a:prstGeom>
        </p:spPr>
      </p:pic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Israel</a:t>
            </a:r>
            <a:r>
              <a:rPr lang="de-DE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de-DE" sz="2800" b="1" dirty="0" smtClean="0">
                <a:solidFill>
                  <a:srgbClr val="0070C0"/>
                </a:solidFill>
                <a:latin typeface="+mn-lt"/>
              </a:rPr>
              <a:t>Schulcluster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7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7504" y="1242040"/>
            <a:ext cx="88569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Weiterere</a:t>
            </a:r>
            <a:r>
              <a:rPr lang="de-DE" sz="2000" dirty="0" smtClean="0"/>
              <a:t> </a:t>
            </a:r>
            <a:r>
              <a:rPr lang="de-DE" sz="2000" dirty="0"/>
              <a:t>Lockerungen trotz steigender Fallzahlen 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Nichteinhaltung </a:t>
            </a:r>
            <a:r>
              <a:rPr lang="de-DE" sz="2000" dirty="0"/>
              <a:t>von Abstandsregeln oder Maskenpflicht 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07.07. </a:t>
            </a:r>
            <a:r>
              <a:rPr lang="de-DE" sz="2000" dirty="0"/>
              <a:t>Rücktritt von </a:t>
            </a:r>
            <a:r>
              <a:rPr lang="de-DE" sz="2000" dirty="0" err="1"/>
              <a:t>Siegal</a:t>
            </a:r>
            <a:r>
              <a:rPr lang="de-DE" sz="2000" dirty="0"/>
              <a:t> </a:t>
            </a:r>
            <a:r>
              <a:rPr lang="de-DE" sz="2000" dirty="0" err="1" smtClean="0"/>
              <a:t>Sadetzki</a:t>
            </a:r>
            <a:r>
              <a:rPr lang="de-DE" sz="2000" dirty="0" smtClean="0"/>
              <a:t>, Direktor für Public </a:t>
            </a:r>
            <a:r>
              <a:rPr lang="de-DE" sz="2000" dirty="0" err="1"/>
              <a:t>H</a:t>
            </a:r>
            <a:r>
              <a:rPr lang="de-DE" sz="2000" dirty="0" err="1" smtClean="0"/>
              <a:t>ealth</a:t>
            </a:r>
            <a:r>
              <a:rPr lang="de-DE" sz="2000" dirty="0" smtClean="0"/>
              <a:t> im Gesundheitsministerium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Julia Sasse: Laut Kollegen </a:t>
            </a:r>
            <a:r>
              <a:rPr lang="de-DE" sz="2000" dirty="0"/>
              <a:t>aus dem israelischen Gesundheitsministerium </a:t>
            </a:r>
            <a:r>
              <a:rPr lang="de-DE" sz="2000" dirty="0" smtClean="0"/>
              <a:t>: 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"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seems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released</a:t>
            </a:r>
            <a:r>
              <a:rPr lang="de-DE" sz="2000" dirty="0"/>
              <a:t> </a:t>
            </a:r>
            <a:r>
              <a:rPr lang="de-DE" sz="2000" dirty="0" err="1"/>
              <a:t>schools</a:t>
            </a:r>
            <a:r>
              <a:rPr lang="de-DE" sz="2000" dirty="0"/>
              <a:t> , </a:t>
            </a:r>
            <a:r>
              <a:rPr lang="de-DE" sz="2000" dirty="0" err="1"/>
              <a:t>public</a:t>
            </a:r>
            <a:r>
              <a:rPr lang="de-DE" sz="2000" dirty="0"/>
              <a:t> </a:t>
            </a:r>
            <a:r>
              <a:rPr lang="de-DE" sz="2000" dirty="0" err="1"/>
              <a:t>events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gatherings</a:t>
            </a:r>
            <a:r>
              <a:rPr lang="de-DE" sz="2000" dirty="0"/>
              <a:t> in </a:t>
            </a:r>
            <a:r>
              <a:rPr lang="de-DE" sz="2000" dirty="0" err="1"/>
              <a:t>crowded</a:t>
            </a:r>
            <a:r>
              <a:rPr lang="de-DE" sz="2000" dirty="0"/>
              <a:t> </a:t>
            </a:r>
            <a:r>
              <a:rPr lang="de-DE" sz="2000" dirty="0" err="1"/>
              <a:t>places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soon</a:t>
            </a:r>
            <a:r>
              <a:rPr lang="de-DE" sz="2000" dirty="0"/>
              <a:t>."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 </a:t>
            </a:r>
            <a:r>
              <a:rPr lang="de-DE" sz="2000" dirty="0"/>
              <a:t>geringe </a:t>
            </a:r>
            <a:r>
              <a:rPr lang="de-DE" sz="2000" dirty="0" smtClean="0"/>
              <a:t>Test-Kapazitäten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 </a:t>
            </a:r>
            <a:r>
              <a:rPr lang="de-DE" sz="2000" dirty="0"/>
              <a:t>wenig Personal für </a:t>
            </a:r>
            <a:r>
              <a:rPr lang="de-DE" sz="2000" dirty="0" smtClean="0"/>
              <a:t>Nachverfolgung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Vertrauen </a:t>
            </a:r>
            <a:r>
              <a:rPr lang="de-DE" sz="2000" dirty="0"/>
              <a:t>der Bevölkerung in die </a:t>
            </a:r>
            <a:r>
              <a:rPr lang="de-DE" sz="2000" dirty="0" smtClean="0"/>
              <a:t>Behörden, Wirtschaft </a:t>
            </a:r>
            <a:r>
              <a:rPr lang="de-DE" sz="2000" dirty="0"/>
              <a:t>in </a:t>
            </a:r>
            <a:r>
              <a:rPr lang="de-DE" sz="2000" dirty="0" smtClean="0"/>
              <a:t>tiefer Krise 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"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tried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keep</a:t>
            </a:r>
            <a:r>
              <a:rPr lang="de-DE" sz="2000" dirty="0"/>
              <a:t> </a:t>
            </a:r>
            <a:r>
              <a:rPr lang="de-DE" sz="2000" dirty="0" err="1"/>
              <a:t>teaching</a:t>
            </a:r>
            <a:r>
              <a:rPr lang="de-DE" sz="2000" dirty="0"/>
              <a:t> in </a:t>
            </a:r>
            <a:r>
              <a:rPr lang="de-DE" sz="2000" dirty="0" err="1"/>
              <a:t>schools</a:t>
            </a:r>
            <a:r>
              <a:rPr lang="de-DE" sz="2000" dirty="0"/>
              <a:t> in </a:t>
            </a:r>
            <a:r>
              <a:rPr lang="de-DE" sz="2000" dirty="0" err="1"/>
              <a:t>fixed</a:t>
            </a:r>
            <a:r>
              <a:rPr lang="de-DE" sz="2000" dirty="0"/>
              <a:t> </a:t>
            </a:r>
            <a:r>
              <a:rPr lang="de-DE" sz="2000" dirty="0" err="1"/>
              <a:t>capsules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think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continue</a:t>
            </a:r>
            <a:r>
              <a:rPr lang="de-DE" sz="2000" dirty="0"/>
              <a:t> </a:t>
            </a:r>
            <a:r>
              <a:rPr lang="de-DE" sz="2000" dirty="0" err="1"/>
              <a:t>implementing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next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 smtClean="0"/>
              <a:t>."</a:t>
            </a:r>
            <a:r>
              <a:rPr lang="de-DE" sz="2000" dirty="0"/>
              <a:t> 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Telefonkonferenz </a:t>
            </a:r>
            <a:r>
              <a:rPr lang="de-DE" sz="2000" dirty="0"/>
              <a:t>/</a:t>
            </a:r>
            <a:r>
              <a:rPr lang="de-DE" sz="2000" dirty="0" err="1" smtClean="0"/>
              <a:t>Webex</a:t>
            </a:r>
            <a:r>
              <a:rPr lang="de-DE" sz="2000" dirty="0" smtClean="0"/>
              <a:t>, auf </a:t>
            </a:r>
            <a:r>
              <a:rPr lang="de-DE" sz="2000" dirty="0"/>
              <a:t>israelischer Seite immer sehr hochrangig </a:t>
            </a:r>
            <a:r>
              <a:rPr lang="de-DE" sz="2000" dirty="0" smtClean="0"/>
              <a:t>besetzt 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Israel</a:t>
            </a:r>
            <a:r>
              <a:rPr lang="de-DE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de-DE" sz="2800" b="1" dirty="0" smtClean="0">
                <a:solidFill>
                  <a:srgbClr val="0070C0"/>
                </a:solidFill>
                <a:latin typeface="+mn-lt"/>
              </a:rPr>
              <a:t>Zusammenfassung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5000" b="1" dirty="0" smtClean="0"/>
              <a:t>Epidemiologie</a:t>
            </a:r>
            <a:endParaRPr lang="de-DE" sz="5000" b="1" dirty="0" smtClean="0"/>
          </a:p>
          <a:p>
            <a:r>
              <a:rPr lang="de-DE" sz="4500" dirty="0" smtClean="0"/>
              <a:t>Amerika:  </a:t>
            </a:r>
            <a:r>
              <a:rPr lang="de-DE" sz="4500" dirty="0" smtClean="0"/>
              <a:t>52% </a:t>
            </a:r>
            <a:r>
              <a:rPr lang="de-DE" sz="4500" dirty="0" smtClean="0"/>
              <a:t>der neuen Fälle und mehr als </a:t>
            </a:r>
            <a:r>
              <a:rPr lang="de-DE" sz="4500" dirty="0" smtClean="0"/>
              <a:t>50 </a:t>
            </a:r>
            <a:r>
              <a:rPr lang="de-DE" sz="4500" dirty="0" smtClean="0"/>
              <a:t>% der Todesfälle (die meisten Fälle / Todesfälle in Brasilien, USA) </a:t>
            </a:r>
          </a:p>
          <a:p>
            <a:r>
              <a:rPr lang="de-DE" sz="4500" dirty="0"/>
              <a:t>Asien: Anstieg und hohe Fallzahlen vor allem in </a:t>
            </a:r>
            <a:r>
              <a:rPr lang="de-DE" sz="4500" dirty="0" smtClean="0"/>
              <a:t>Indien, Indonesien, Israel</a:t>
            </a:r>
            <a:endParaRPr lang="de-DE" sz="4500" dirty="0"/>
          </a:p>
          <a:p>
            <a:r>
              <a:rPr lang="de-DE" sz="4500" dirty="0" smtClean="0"/>
              <a:t>Afrika: </a:t>
            </a:r>
            <a:r>
              <a:rPr lang="de-DE" sz="4500" dirty="0" smtClean="0"/>
              <a:t>ca. 5 </a:t>
            </a:r>
            <a:r>
              <a:rPr lang="de-DE" sz="4500" dirty="0" smtClean="0"/>
              <a:t>% der neuen globalen Fälle, &gt; </a:t>
            </a:r>
            <a:r>
              <a:rPr lang="de-DE" sz="4500" dirty="0" smtClean="0"/>
              <a:t>40 </a:t>
            </a:r>
            <a:r>
              <a:rPr lang="de-DE" sz="4500" dirty="0" smtClean="0"/>
              <a:t>% davon in Südafrika</a:t>
            </a:r>
          </a:p>
          <a:p>
            <a:r>
              <a:rPr lang="de-DE" sz="4500" dirty="0"/>
              <a:t>Europa: </a:t>
            </a:r>
            <a:r>
              <a:rPr lang="de-DE" sz="4500" dirty="0" smtClean="0"/>
              <a:t>Anstieg der Fallzahlen in Osteuropa </a:t>
            </a:r>
            <a:r>
              <a:rPr lang="de-DE" sz="4500" dirty="0" smtClean="0"/>
              <a:t>und Balkanländern</a:t>
            </a:r>
          </a:p>
          <a:p>
            <a:r>
              <a:rPr lang="de-DE" sz="4500" dirty="0" smtClean="0"/>
              <a:t>Ozeanien</a:t>
            </a:r>
            <a:r>
              <a:rPr lang="de-DE" sz="4500" dirty="0" smtClean="0"/>
              <a:t>: Anstieg der Fälle in Melbourne, Australien, </a:t>
            </a:r>
            <a:r>
              <a:rPr lang="de-DE" sz="4500" dirty="0" smtClean="0"/>
              <a:t>vollständiger </a:t>
            </a:r>
            <a:r>
              <a:rPr lang="de-DE" sz="4500" dirty="0" err="1" smtClean="0"/>
              <a:t>Lockdown</a:t>
            </a:r>
            <a:r>
              <a:rPr lang="de-DE" sz="4500" dirty="0" smtClean="0"/>
              <a:t> vom Großraum Melbourne und </a:t>
            </a:r>
            <a:r>
              <a:rPr lang="de-DE" sz="4500" dirty="0" err="1" smtClean="0"/>
              <a:t>Shire</a:t>
            </a:r>
            <a:r>
              <a:rPr lang="de-DE" sz="4500" dirty="0" smtClean="0"/>
              <a:t> </a:t>
            </a:r>
            <a:r>
              <a:rPr lang="de-DE" sz="4500" dirty="0" err="1" smtClean="0"/>
              <a:t>of</a:t>
            </a:r>
            <a:r>
              <a:rPr lang="de-DE" sz="4500" dirty="0" smtClean="0"/>
              <a:t> Mitchell für 6 Wochen</a:t>
            </a:r>
            <a:endParaRPr lang="de-DE" sz="4500" dirty="0" smtClean="0"/>
          </a:p>
          <a:p>
            <a:endParaRPr lang="de-DE" sz="2100" b="1" dirty="0"/>
          </a:p>
          <a:p>
            <a:endParaRPr lang="de-DE" sz="2000" b="1" dirty="0" smtClean="0"/>
          </a:p>
          <a:p>
            <a:pPr marL="0" indent="0">
              <a:buNone/>
            </a:pPr>
            <a:r>
              <a:rPr lang="de-DE" sz="5000" b="1" dirty="0" smtClean="0"/>
              <a:t>Studien / Artikel</a:t>
            </a:r>
            <a:endParaRPr lang="de-DE" sz="5000" dirty="0" smtClean="0"/>
          </a:p>
          <a:p>
            <a:r>
              <a:rPr lang="de-DE" sz="4500" dirty="0"/>
              <a:t>«Unabhängigen Kommission für Pandemie-Vorsorge und Reaktion (IPPR)» </a:t>
            </a:r>
            <a:r>
              <a:rPr lang="de-DE" sz="4500" dirty="0" smtClean="0"/>
              <a:t>der WHO</a:t>
            </a:r>
            <a:endParaRPr lang="de-DE" sz="4500" dirty="0"/>
          </a:p>
          <a:p>
            <a:r>
              <a:rPr lang="de-DE" sz="4500" dirty="0" smtClean="0"/>
              <a:t>Britische Studie in Nature zu Risikofaktoren </a:t>
            </a:r>
            <a:r>
              <a:rPr lang="de-DE" sz="4500" dirty="0"/>
              <a:t>für COVID-19-Tod: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500" dirty="0" smtClean="0"/>
              <a:t>mit  &gt; 17 Mio. Teilnehmenden, 10.926 mit / an COVID-19 verstorben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500" dirty="0" smtClean="0"/>
              <a:t>Männliches Geschlecht (HR </a:t>
            </a:r>
            <a:r>
              <a:rPr lang="de-DE" sz="4500" dirty="0"/>
              <a:t>1.59, 95% </a:t>
            </a:r>
            <a:r>
              <a:rPr lang="de-DE" sz="4500" dirty="0" smtClean="0"/>
              <a:t>CI </a:t>
            </a:r>
            <a:r>
              <a:rPr lang="de-DE" sz="4500" dirty="0"/>
              <a:t>1.53–1.65</a:t>
            </a:r>
            <a:r>
              <a:rPr lang="de-DE" sz="4500" dirty="0" smtClean="0"/>
              <a:t>), Alter (HR 20,61, 95%CI 18,72 – 22,70 bei &gt; 80 J.), </a:t>
            </a:r>
            <a:r>
              <a:rPr lang="de-DE" sz="4500" dirty="0"/>
              <a:t>Grunderkrankungen (Diabetes, schweres Asthma, etc.), </a:t>
            </a:r>
            <a:endParaRPr lang="de-DE" sz="45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500" dirty="0" smtClean="0"/>
              <a:t>Benachteiligung (Multiple </a:t>
            </a:r>
            <a:r>
              <a:rPr lang="de-DE" sz="4500" dirty="0" err="1" smtClean="0"/>
              <a:t>deprivation</a:t>
            </a:r>
            <a:r>
              <a:rPr lang="de-DE" sz="4500" dirty="0" smtClean="0"/>
              <a:t> </a:t>
            </a:r>
            <a:r>
              <a:rPr lang="de-DE" sz="4500" dirty="0" err="1" smtClean="0"/>
              <a:t>index</a:t>
            </a:r>
            <a:r>
              <a:rPr lang="de-DE" sz="4500" dirty="0" smtClean="0"/>
              <a:t>: Einkommen, Beschäftigung, Bildung, etc., 1,80, 95%CI 1,60 – 1,91), Ethnie: Black (</a:t>
            </a:r>
            <a:r>
              <a:rPr lang="de-DE" sz="4500" dirty="0"/>
              <a:t>HR 1.48, 1.30–1.69 </a:t>
            </a:r>
            <a:r>
              <a:rPr lang="de-DE" sz="4500" dirty="0" smtClean="0"/>
              <a:t>) </a:t>
            </a:r>
            <a:r>
              <a:rPr lang="de-DE" sz="4500" dirty="0"/>
              <a:t>u</a:t>
            </a:r>
            <a:r>
              <a:rPr lang="de-DE" sz="4500" dirty="0" smtClean="0"/>
              <a:t>nd </a:t>
            </a:r>
            <a:r>
              <a:rPr lang="de-DE" sz="4500" dirty="0"/>
              <a:t>South </a:t>
            </a:r>
            <a:r>
              <a:rPr lang="de-DE" sz="4500" dirty="0" smtClean="0"/>
              <a:t>Asian (HR 1.44</a:t>
            </a:r>
            <a:r>
              <a:rPr lang="de-DE" sz="4500" dirty="0"/>
              <a:t>, </a:t>
            </a:r>
            <a:r>
              <a:rPr lang="de-DE" sz="4500" dirty="0" smtClean="0"/>
              <a:t>1.32–1.58) 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64" y="70055"/>
            <a:ext cx="4751463" cy="67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6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4" y="1758896"/>
            <a:ext cx="8532440" cy="3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" y="781987"/>
            <a:ext cx="8487951" cy="3373240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1747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17022"/>
              </p:ext>
            </p:extLst>
          </p:nvPr>
        </p:nvGraphicFramePr>
        <p:xfrm>
          <a:off x="6798279" y="4801716"/>
          <a:ext cx="2016224" cy="571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Armenien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Montenegro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707904" y="4053293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22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38675"/>
              </p:ext>
            </p:extLst>
          </p:nvPr>
        </p:nvGraphicFramePr>
        <p:xfrm>
          <a:off x="4539160" y="4754729"/>
          <a:ext cx="1992560" cy="152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85,69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55776" y="43651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230327" y="43145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959376" y="43145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95536" y="43651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37690"/>
              </p:ext>
            </p:extLst>
          </p:nvPr>
        </p:nvGraphicFramePr>
        <p:xfrm>
          <a:off x="50304" y="4703658"/>
          <a:ext cx="1857400" cy="952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65312"/>
                <a:gridCol w="7920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Südafrika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111,57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Äquatorialguinea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Seychellen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78,91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Cabo Verde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87248"/>
              </p:ext>
            </p:extLst>
          </p:nvPr>
        </p:nvGraphicFramePr>
        <p:xfrm>
          <a:off x="2195736" y="4718258"/>
          <a:ext cx="1993900" cy="2059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45791"/>
                <a:gridCol w="74810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125,28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111,99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111,02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6122"/>
            <a:ext cx="7956535" cy="55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" y="959430"/>
            <a:ext cx="8100392" cy="5735406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4431"/>
            <a:ext cx="8282870" cy="5842555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4174"/>
            <a:ext cx="8369026" cy="5884980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</a:t>
            </a:r>
            <a:r>
              <a:rPr lang="de-DE" sz="2400" dirty="0" smtClean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7" y="1017822"/>
            <a:ext cx="8226433" cy="5810278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/>
              <a:t>Australien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Israel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3" y="3429000"/>
            <a:ext cx="3303958" cy="21013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60" y="2229582"/>
            <a:ext cx="4690120" cy="45002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544" y="1105580"/>
            <a:ext cx="842493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33.557 Fälle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344 Todesfälle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1,0%)</a:t>
            </a:r>
          </a:p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7T- Inzidenz: 82  neue Fälle 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  <a:endParaRPr lang="de-DE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Tests: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1.000.942, Positivitätsrate:3,2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%, </a:t>
            </a:r>
          </a:p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    </a:t>
            </a:r>
            <a:r>
              <a:rPr lang="de-DE" dirty="0" smtClean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ScalaSansPro-Bold" pitchFamily="50" charset="0"/>
              </a:rPr>
              <a:t>Vgl. DEU </a:t>
            </a:r>
            <a:r>
              <a:rPr lang="de-DE" dirty="0" smtClean="0">
                <a:solidFill>
                  <a:prstClr val="black"/>
                </a:solidFill>
                <a:latin typeface="ScalaSansPro-Bold" pitchFamily="50" charset="0"/>
              </a:rPr>
              <a:t>6.376.054, </a:t>
            </a:r>
            <a:r>
              <a:rPr lang="de-DE" dirty="0" err="1" smtClean="0">
                <a:solidFill>
                  <a:prstClr val="black"/>
                </a:solidFill>
                <a:latin typeface="ScalaSansPro-Bold" pitchFamily="50" charset="0"/>
              </a:rPr>
              <a:t>Positivitätsrate</a:t>
            </a:r>
            <a:r>
              <a:rPr lang="de-DE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ScalaSansPro-Bold" pitchFamily="50" charset="0"/>
              </a:rPr>
              <a:t>3,6%)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2909" y="5805264"/>
            <a:ext cx="471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ECDC, 09.07.2020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Our</a:t>
            </a:r>
            <a:r>
              <a:rPr lang="de-DE" sz="1200" dirty="0" smtClean="0"/>
              <a:t> World in </a:t>
            </a:r>
            <a:r>
              <a:rPr lang="de-DE" sz="1200" dirty="0" err="1" smtClean="0"/>
              <a:t>data</a:t>
            </a:r>
            <a:r>
              <a:rPr lang="de-DE" sz="1200" dirty="0" smtClean="0"/>
              <a:t>, 08.07.2020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WHO, 08.07.2020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92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7544" y="4158524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19.03. nationaler Ausnahmezustand</a:t>
            </a:r>
          </a:p>
          <a:p>
            <a:r>
              <a:rPr lang="de-DE" dirty="0" smtClean="0"/>
              <a:t>2. Anfang Mai: Öffnung von Geschäften </a:t>
            </a:r>
          </a:p>
          <a:p>
            <a:r>
              <a:rPr lang="de-DE" dirty="0" smtClean="0"/>
              <a:t>3. 09.05. Öffnung von Kindertagesstätten, 1. – 3. Schulklassen</a:t>
            </a:r>
          </a:p>
          <a:p>
            <a:r>
              <a:rPr lang="de-DE" dirty="0" smtClean="0"/>
              <a:t>4. 17.05. Öffnung der Schulen für Klasse 4 – 12</a:t>
            </a:r>
          </a:p>
          <a:p>
            <a:r>
              <a:rPr lang="de-DE" dirty="0" smtClean="0"/>
              <a:t>5. 27.05. Öffnung von Hotels, Pools, </a:t>
            </a:r>
            <a:r>
              <a:rPr lang="de-DE" dirty="0"/>
              <a:t>R</a:t>
            </a:r>
            <a:r>
              <a:rPr lang="de-DE" dirty="0" smtClean="0"/>
              <a:t>estaurants </a:t>
            </a:r>
          </a:p>
          <a:p>
            <a:r>
              <a:rPr lang="de-DE" dirty="0" smtClean="0"/>
              <a:t>6. 15.06. Öffnung von Veranstaltungsorten, Bars, Nachtclubs</a:t>
            </a:r>
          </a:p>
          <a:p>
            <a:r>
              <a:rPr lang="de-DE" dirty="0" smtClean="0"/>
              <a:t>7. 15.06. Öffnung von Hochzeiten, religiösen Festen für ≤ 250 Gäste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6769"/>
            <a:ext cx="8553450" cy="3124200"/>
          </a:xfrm>
          <a:prstGeom prst="rect">
            <a:avLst/>
          </a:prstGeom>
        </p:spPr>
      </p:pic>
      <p:sp>
        <p:nvSpPr>
          <p:cNvPr id="2" name="Pfeil nach unten 1"/>
          <p:cNvSpPr/>
          <p:nvPr/>
        </p:nvSpPr>
        <p:spPr>
          <a:xfrm>
            <a:off x="2627784" y="2060848"/>
            <a:ext cx="288032" cy="9361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4644008" y="2096852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27784" y="2166058"/>
            <a:ext cx="3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44008" y="2166058"/>
            <a:ext cx="3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2</a:t>
            </a:r>
            <a:endParaRPr lang="de-DE" sz="1600" dirty="0"/>
          </a:p>
        </p:txBody>
      </p:sp>
      <p:sp>
        <p:nvSpPr>
          <p:cNvPr id="15" name="Pfeil nach unten 14"/>
          <p:cNvSpPr/>
          <p:nvPr/>
        </p:nvSpPr>
        <p:spPr>
          <a:xfrm>
            <a:off x="4932040" y="2096852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932040" y="2175912"/>
            <a:ext cx="3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</a:t>
            </a:r>
            <a:endParaRPr lang="de-DE" sz="1600" dirty="0"/>
          </a:p>
        </p:txBody>
      </p:sp>
      <p:sp>
        <p:nvSpPr>
          <p:cNvPr id="18" name="Pfeil nach unten 17"/>
          <p:cNvSpPr/>
          <p:nvPr/>
        </p:nvSpPr>
        <p:spPr>
          <a:xfrm>
            <a:off x="5250094" y="2096852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>
            <a:off x="5796136" y="2057564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251888" y="2151058"/>
            <a:ext cx="3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4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5796136" y="2152952"/>
            <a:ext cx="3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5</a:t>
            </a:r>
            <a:endParaRPr lang="de-DE" sz="1600" dirty="0"/>
          </a:p>
        </p:txBody>
      </p:sp>
      <p:sp>
        <p:nvSpPr>
          <p:cNvPr id="21" name="Pfeil nach unten 20"/>
          <p:cNvSpPr/>
          <p:nvPr/>
        </p:nvSpPr>
        <p:spPr>
          <a:xfrm>
            <a:off x="6660232" y="2059458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599944" y="2132856"/>
            <a:ext cx="63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6/7</a:t>
            </a:r>
            <a:endParaRPr lang="de-DE" sz="1600" dirty="0"/>
          </a:p>
        </p:txBody>
      </p:sp>
      <p:sp>
        <p:nvSpPr>
          <p:cNvPr id="23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Israel</a:t>
            </a:r>
            <a:r>
              <a:rPr lang="de-DE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de-DE" sz="2800" b="1" dirty="0" err="1" smtClean="0">
                <a:solidFill>
                  <a:srgbClr val="0070C0"/>
                </a:solidFill>
                <a:latin typeface="+mn-lt"/>
              </a:rPr>
              <a:t>Linelist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5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Bildschirmpräsentation (4:3)</PresentationFormat>
  <Paragraphs>248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Israel</vt:lpstr>
      <vt:lpstr>COVID-19/ Israel Linelist</vt:lpstr>
      <vt:lpstr>COVID-19/ Israel Schulcluster</vt:lpstr>
      <vt:lpstr>COVID-19/ Israel Zusammenfassung</vt:lpstr>
      <vt:lpstr>Zusammenfassung</vt:lpstr>
      <vt:lpstr>Hintergrund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403</cp:revision>
  <dcterms:created xsi:type="dcterms:W3CDTF">2020-04-16T05:25:18Z</dcterms:created>
  <dcterms:modified xsi:type="dcterms:W3CDTF">2020-07-10T07:34:43Z</dcterms:modified>
</cp:coreProperties>
</file>