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27" r:id="rId2"/>
    <p:sldId id="642" r:id="rId3"/>
    <p:sldId id="671" r:id="rId4"/>
    <p:sldId id="643" r:id="rId5"/>
    <p:sldId id="684" r:id="rId6"/>
    <p:sldId id="570" r:id="rId7"/>
    <p:sldId id="697" r:id="rId8"/>
    <p:sldId id="698" r:id="rId9"/>
    <p:sldId id="699" r:id="rId10"/>
    <p:sldId id="700" r:id="rId11"/>
    <p:sldId id="695" r:id="rId12"/>
    <p:sldId id="696" r:id="rId13"/>
    <p:sldId id="694" r:id="rId14"/>
    <p:sldId id="703" r:id="rId15"/>
    <p:sldId id="701" r:id="rId16"/>
    <p:sldId id="702" r:id="rId17"/>
    <p:sldId id="658" r:id="rId18"/>
    <p:sldId id="659" r:id="rId1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8" autoAdjust="0"/>
    <p:restoredTop sz="85510" autoAdjust="0"/>
  </p:normalViewPr>
  <p:slideViewPr>
    <p:cSldViewPr snapToGrid="0" snapToObjects="1">
      <p:cViewPr varScale="1">
        <p:scale>
          <a:sx n="75" d="100"/>
          <a:sy n="75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https://www.destatis.de/DE/Presse/Pressemitteilungen/2020/05/PD20_194_12621.html?nn=209016 </a:t>
            </a:r>
          </a:p>
          <a:p>
            <a:r>
              <a:rPr lang="de-DE" dirty="0" smtClean="0"/>
              <a:t>Bzw. https://www.destatis.de/DE/Themen/Querschnitt/Corona/Gesellschaft/bevoelkerung-sterbefaelle.html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Mittwochs!</a:t>
            </a:r>
          </a:p>
          <a:p>
            <a:r>
              <a:rPr lang="de-DE" dirty="0" smtClean="0"/>
              <a:t>Ordner Karten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38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Quelle: Ordner des aktuellen Lageberichts S:\Projekte\RKI_nCoV-Lage\3.Kommunikation\3.7.Lageberichte</a:t>
            </a:r>
          </a:p>
          <a:p>
            <a:pPr defTabSz="457843">
              <a:defRPr/>
            </a:pPr>
            <a:r>
              <a:rPr lang="de-DE" dirty="0" smtClean="0"/>
              <a:t>Reiter AG10-Meldewoche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Anzahl Gesamtfälle mit Angaben</a:t>
            </a:r>
            <a:r>
              <a:rPr lang="de-DE" baseline="0" dirty="0" smtClean="0"/>
              <a:t> = S</a:t>
            </a:r>
            <a:r>
              <a:rPr lang="de-DE" dirty="0" smtClean="0"/>
              <a:t>umme aus den Fallzahlen der dargestellten Meldewochen summieren</a:t>
            </a:r>
            <a:r>
              <a:rPr lang="de-DE" baseline="0" dirty="0" smtClean="0"/>
              <a:t> (ohne unbekannt)</a:t>
            </a:r>
            <a:endParaRPr lang="de-DE" dirty="0" smtClean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Mittwochs</a:t>
            </a:r>
          </a:p>
          <a:p>
            <a:endParaRPr lang="de-DE" dirty="0" smtClean="0"/>
          </a:p>
          <a:p>
            <a:r>
              <a:rPr lang="de-DE" dirty="0" smtClean="0"/>
              <a:t>Tabellenblatt Einrichtungen</a:t>
            </a:r>
            <a:r>
              <a:rPr lang="de-DE" baseline="0" dirty="0" smtClean="0"/>
              <a:t> Graphik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838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43">
              <a:defRPr/>
            </a:pPr>
            <a:r>
              <a:rPr lang="de-DE" dirty="0" smtClean="0"/>
              <a:t>Extra Folie nur Mittwochs</a:t>
            </a:r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Tabellenblatt:</a:t>
            </a:r>
            <a:r>
              <a:rPr lang="de-DE" baseline="0" dirty="0" smtClean="0"/>
              <a:t> Expo Meldewoche</a:t>
            </a:r>
            <a:endParaRPr lang="de-DE" dirty="0" smtClean="0"/>
          </a:p>
          <a:p>
            <a:pPr defTabSz="457843">
              <a:defRPr/>
            </a:pPr>
            <a:endParaRPr lang="de-DE" dirty="0" smtClean="0"/>
          </a:p>
          <a:p>
            <a:pPr defTabSz="457843">
              <a:defRPr/>
            </a:pPr>
            <a:r>
              <a:rPr lang="de-DE" dirty="0" smtClean="0"/>
              <a:t>----------</a:t>
            </a:r>
          </a:p>
          <a:p>
            <a:pPr defTabSz="457843">
              <a:defRPr/>
            </a:pPr>
            <a:r>
              <a:rPr lang="de-DE" dirty="0" smtClean="0"/>
              <a:t>Datenquelle: Covid19_Liste, Datenblätter: Expositionsort 		</a:t>
            </a:r>
            <a:r>
              <a:rPr lang="de-DE" baseline="0" dirty="0" smtClean="0"/>
              <a:t>- Wichtig: vor der nächsten Filterung den vorherigen Filter entfernen! </a:t>
            </a:r>
            <a:endParaRPr lang="de-DE" dirty="0" smtClean="0"/>
          </a:p>
          <a:p>
            <a:pPr defTabSz="457843">
              <a:defRPr/>
            </a:pPr>
            <a:r>
              <a:rPr lang="de-DE" baseline="0" dirty="0" smtClean="0"/>
              <a:t>Expositionsland: 1. </a:t>
            </a:r>
            <a:r>
              <a:rPr lang="de-DE" dirty="0" smtClean="0"/>
              <a:t>Ebene (ohne Deutschland)</a:t>
            </a:r>
          </a:p>
          <a:p>
            <a:pPr defTabSz="457843">
              <a:defRPr/>
            </a:pPr>
            <a:r>
              <a:rPr lang="de-DE" baseline="0" dirty="0" smtClean="0"/>
              <a:t>Häufig genannte Regionen: 2. </a:t>
            </a:r>
            <a:r>
              <a:rPr lang="de-DE" dirty="0" smtClean="0"/>
              <a:t>Ebene; nach Land filtern</a:t>
            </a:r>
            <a:endParaRPr lang="de-DE" dirty="0"/>
          </a:p>
          <a:p>
            <a:pPr defTabSz="457843">
              <a:defRPr/>
            </a:pPr>
            <a:endParaRPr lang="de-DE" dirty="0"/>
          </a:p>
          <a:p>
            <a:pPr defTabSz="457843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10.07.2020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10.07.2020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143504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10.07.2020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198.178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+395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+0,20%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9.056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+0,09%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10,9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184.000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85749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09.07.2020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-17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-8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3985261"/>
            <a:ext cx="4895851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000" b="1" dirty="0"/>
              <a:t>(aus dem Lagebericht vom </a:t>
            </a:r>
            <a:r>
              <a:rPr lang="de-DE" sz="1000" b="1" dirty="0" smtClean="0">
                <a:solidFill>
                  <a:srgbClr val="045AA6"/>
                </a:solidFill>
              </a:rPr>
              <a:t>09.07.2020</a:t>
            </a:r>
            <a:r>
              <a:rPr lang="de-DE" sz="1000" b="1" dirty="0" smtClean="0"/>
              <a:t> und gemäß der Berechnung vom </a:t>
            </a:r>
            <a:r>
              <a:rPr lang="de-DE" sz="1000" b="1" dirty="0" smtClean="0">
                <a:solidFill>
                  <a:srgbClr val="FF0000"/>
                </a:solidFill>
              </a:rPr>
              <a:t>10.07.2020</a:t>
            </a:r>
            <a:r>
              <a:rPr lang="de-DE" sz="1000" b="1" dirty="0" smtClean="0"/>
              <a:t>)</a:t>
            </a:r>
            <a:endParaRPr lang="de-DE" sz="1000" b="1" dirty="0"/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10.07.2020</a:t>
            </a:r>
            <a:r>
              <a:rPr lang="de-DE" sz="1200" b="1" dirty="0">
                <a:solidFill>
                  <a:srgbClr val="FF0000"/>
                </a:solidFill>
              </a:rPr>
              <a:t>: 	</a:t>
            </a:r>
            <a:r>
              <a:rPr lang="de-DE" sz="1200" b="1" dirty="0" smtClean="0">
                <a:solidFill>
                  <a:srgbClr val="FF0000"/>
                </a:solidFill>
              </a:rPr>
              <a:t>0,80 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0,65 – 0,99)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09.07.2020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0,66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0,55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0,80) </a:t>
            </a:r>
            <a:endParaRPr lang="de-DE" sz="1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10.07.2020</a:t>
            </a:r>
            <a:r>
              <a:rPr lang="de-DE" sz="1200" b="1" dirty="0">
                <a:solidFill>
                  <a:srgbClr val="FF0000"/>
                </a:solidFill>
              </a:rPr>
              <a:t>:   	</a:t>
            </a:r>
            <a:r>
              <a:rPr lang="de-DE" sz="1200" b="1" dirty="0" smtClean="0">
                <a:solidFill>
                  <a:srgbClr val="FF0000"/>
                </a:solidFill>
              </a:rPr>
              <a:t>0,90 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0,80 – 1,00)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09.07.2020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0,86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0,79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0,94)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762" y="445046"/>
            <a:ext cx="6667500" cy="523220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Übermittelte COVID-19-Fälle nach Expositionsort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400" dirty="0" smtClean="0">
                <a:solidFill>
                  <a:schemeClr val="bg1"/>
                </a:solidFill>
              </a:rPr>
              <a:t>(Datenstand: 08.07.2020,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0" y="968267"/>
            <a:ext cx="4916546" cy="400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80" y="3221371"/>
            <a:ext cx="4240020" cy="343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0500" y="354142"/>
            <a:ext cx="8686800" cy="677108"/>
          </a:xfrm>
        </p:spPr>
        <p:txBody>
          <a:bodyPr/>
          <a:lstStyle/>
          <a:p>
            <a:r>
              <a:rPr lang="de-DE" dirty="0" smtClean="0"/>
              <a:t>Häufigste </a:t>
            </a:r>
            <a:r>
              <a:rPr lang="de-DE" dirty="0"/>
              <a:t>Expositionsländer </a:t>
            </a:r>
            <a:r>
              <a:rPr lang="de-DE" dirty="0" smtClean="0"/>
              <a:t>im Ausland </a:t>
            </a:r>
            <a:r>
              <a:rPr lang="de-DE" dirty="0"/>
              <a:t>aus den Meldewochen 26 und 27, </a:t>
            </a:r>
            <a:r>
              <a:rPr lang="de-DE" dirty="0" smtClean="0"/>
              <a:t>2020 </a:t>
            </a:r>
            <a:r>
              <a:rPr lang="de-DE" dirty="0"/>
              <a:t>(</a:t>
            </a:r>
            <a:r>
              <a:rPr lang="de-DE" dirty="0" smtClean="0"/>
              <a:t>Datenstand 07.07.)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709736"/>
              </p:ext>
            </p:extLst>
          </p:nvPr>
        </p:nvGraphicFramePr>
        <p:xfrm>
          <a:off x="2120900" y="1031249"/>
          <a:ext cx="3784600" cy="5431717"/>
        </p:xfrm>
        <a:graphic>
          <a:graphicData uri="http://schemas.openxmlformats.org/drawingml/2006/table">
            <a:tbl>
              <a:tblPr/>
              <a:tblGrid>
                <a:gridCol w="2150006"/>
                <a:gridCol w="1634594"/>
              </a:tblGrid>
              <a:tr h="47141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Expositionsland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Anzahl Nennungen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41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Bosnien und Herzegowina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Österreich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Rumänien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Mexiko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Pakistan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Afghanistan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Westafrika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Kroatien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Mazedonien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Schweden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9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Fälle mit Angaben Epidemiologie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90638"/>
            <a:ext cx="77628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77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10.07.2020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64160" y="970116"/>
            <a:ext cx="866172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u="sng" dirty="0" smtClean="0"/>
              <a:t>Gütersloh</a:t>
            </a:r>
            <a:r>
              <a:rPr lang="de-DE" sz="1400" b="1" u="sng" dirty="0"/>
              <a:t>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09.07</a:t>
            </a:r>
            <a:r>
              <a:rPr lang="de-DE" sz="1400" b="1" u="sng" dirty="0">
                <a:solidFill>
                  <a:srgbClr val="FF0000"/>
                </a:solidFill>
              </a:rPr>
              <a:t>. 2020 </a:t>
            </a:r>
            <a:r>
              <a:rPr lang="de-DE" sz="1400" b="1" u="sng" dirty="0" smtClean="0">
                <a:solidFill>
                  <a:srgbClr val="FF0000"/>
                </a:solidFill>
              </a:rPr>
              <a:t>(BMG/BMI Bericht)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(Presse) Wiederaufnahme der Produktion bei Tönnies noch unklar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(BMG/BMI) 518 aktive Fälle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rgbClr val="FF0000"/>
                </a:solidFill>
              </a:rPr>
              <a:t>Status </a:t>
            </a:r>
            <a:r>
              <a:rPr lang="de-DE" sz="1400" dirty="0">
                <a:solidFill>
                  <a:srgbClr val="FF0000"/>
                </a:solidFill>
              </a:rPr>
              <a:t>07.07. 2020 (Bericht </a:t>
            </a:r>
            <a:r>
              <a:rPr lang="de-DE" sz="1400" dirty="0" smtClean="0">
                <a:solidFill>
                  <a:srgbClr val="FF0000"/>
                </a:solidFill>
              </a:rPr>
              <a:t>Ausbruchsteam)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Aktuelle </a:t>
            </a:r>
            <a:r>
              <a:rPr lang="de-DE" sz="1400" dirty="0"/>
              <a:t>Fallzahl im Kreis Gütersloh (Stand: </a:t>
            </a:r>
            <a:r>
              <a:rPr lang="de-DE" sz="1400" dirty="0" smtClean="0"/>
              <a:t>08.07.2020</a:t>
            </a:r>
            <a:r>
              <a:rPr lang="de-DE" sz="1400" dirty="0"/>
              <a:t>; 00:00): n= </a:t>
            </a:r>
            <a:r>
              <a:rPr lang="de-DE" sz="1400" dirty="0" smtClean="0"/>
              <a:t>2.483.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Fälle </a:t>
            </a:r>
            <a:r>
              <a:rPr lang="de-DE" sz="1400" dirty="0"/>
              <a:t>in </a:t>
            </a:r>
            <a:r>
              <a:rPr lang="de-DE" sz="1400" dirty="0" smtClean="0"/>
              <a:t>den letzten </a:t>
            </a:r>
            <a:r>
              <a:rPr lang="de-DE" sz="1400" dirty="0"/>
              <a:t>7 Tagen/100.000 Einwohner: </a:t>
            </a:r>
            <a:r>
              <a:rPr lang="de-DE" sz="1400" dirty="0" smtClean="0"/>
              <a:t>28,6 (gestern 35,46)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Die </a:t>
            </a:r>
            <a:r>
              <a:rPr lang="en-US" sz="1400" dirty="0" err="1"/>
              <a:t>Zahl</a:t>
            </a:r>
            <a:r>
              <a:rPr lang="en-US" sz="1400" dirty="0"/>
              <a:t> der </a:t>
            </a:r>
            <a:r>
              <a:rPr lang="en-US" sz="1400" dirty="0" err="1"/>
              <a:t>positiven</a:t>
            </a:r>
            <a:r>
              <a:rPr lang="en-US" sz="1400" dirty="0"/>
              <a:t> Tests </a:t>
            </a:r>
            <a:r>
              <a:rPr lang="en-US" sz="1400" dirty="0" err="1"/>
              <a:t>bei</a:t>
            </a:r>
            <a:r>
              <a:rPr lang="en-US" sz="1400" dirty="0"/>
              <a:t> </a:t>
            </a:r>
            <a:r>
              <a:rPr lang="en-US" sz="1400" dirty="0" err="1"/>
              <a:t>Personen</a:t>
            </a:r>
            <a:r>
              <a:rPr lang="en-US" sz="1400" dirty="0"/>
              <a:t>, </a:t>
            </a:r>
            <a:r>
              <a:rPr lang="en-US" sz="1400" dirty="0" err="1"/>
              <a:t>bei</a:t>
            </a:r>
            <a:r>
              <a:rPr lang="en-US" sz="1400" dirty="0"/>
              <a:t> </a:t>
            </a:r>
            <a:r>
              <a:rPr lang="en-US" sz="1400" dirty="0" err="1"/>
              <a:t>denen</a:t>
            </a:r>
            <a:r>
              <a:rPr lang="en-US" sz="1400" dirty="0"/>
              <a:t> </a:t>
            </a:r>
            <a:r>
              <a:rPr lang="en-US" sz="1400" dirty="0" err="1"/>
              <a:t>zunächst</a:t>
            </a:r>
            <a:r>
              <a:rPr lang="en-US" sz="1400" dirty="0"/>
              <a:t> </a:t>
            </a:r>
            <a:r>
              <a:rPr lang="en-US" sz="1400" dirty="0" err="1"/>
              <a:t>kein</a:t>
            </a:r>
            <a:r>
              <a:rPr lang="en-US" sz="1400" dirty="0"/>
              <a:t> </a:t>
            </a:r>
            <a:r>
              <a:rPr lang="en-US" sz="1400" dirty="0" err="1"/>
              <a:t>Tönnies-Bezug</a:t>
            </a:r>
            <a:r>
              <a:rPr lang="en-US" sz="1400" dirty="0"/>
              <a:t> </a:t>
            </a:r>
            <a:r>
              <a:rPr lang="en-US" sz="1400" dirty="0" err="1"/>
              <a:t>erkennbar</a:t>
            </a:r>
            <a:r>
              <a:rPr lang="en-US" sz="1400" dirty="0"/>
              <a:t> </a:t>
            </a:r>
            <a:r>
              <a:rPr lang="en-US" sz="1400" dirty="0" err="1"/>
              <a:t>ist</a:t>
            </a:r>
            <a:r>
              <a:rPr lang="en-US" sz="1400" dirty="0"/>
              <a:t>, </a:t>
            </a:r>
            <a:r>
              <a:rPr lang="en-US" sz="1400" dirty="0" err="1"/>
              <a:t>schwankt</a:t>
            </a:r>
            <a:r>
              <a:rPr lang="en-US" sz="1400" dirty="0"/>
              <a:t> auf </a:t>
            </a:r>
            <a:r>
              <a:rPr lang="en-US" sz="1400" dirty="0" err="1"/>
              <a:t>niedrigem</a:t>
            </a:r>
            <a:r>
              <a:rPr lang="en-US" sz="1400" dirty="0"/>
              <a:t> </a:t>
            </a:r>
            <a:r>
              <a:rPr lang="en-US" sz="1400" dirty="0" err="1" smtClean="0"/>
              <a:t>Niveau</a:t>
            </a:r>
            <a:r>
              <a:rPr lang="en-US" sz="1400" dirty="0" smtClean="0"/>
              <a:t> (</a:t>
            </a:r>
            <a:r>
              <a:rPr lang="en-US" sz="1400" dirty="0" err="1" smtClean="0"/>
              <a:t>Einzelfälle</a:t>
            </a:r>
            <a:r>
              <a:rPr lang="en-US" sz="1400" dirty="0"/>
              <a:t>, die </a:t>
            </a:r>
            <a:r>
              <a:rPr lang="en-US" sz="1400" dirty="0" err="1"/>
              <a:t>bezüglich</a:t>
            </a:r>
            <a:r>
              <a:rPr lang="en-US" sz="1400" dirty="0"/>
              <a:t> Alter, </a:t>
            </a:r>
            <a:r>
              <a:rPr lang="en-US" sz="1400" dirty="0" err="1"/>
              <a:t>Wohnort</a:t>
            </a:r>
            <a:r>
              <a:rPr lang="en-US" sz="1400" dirty="0"/>
              <a:t> und Diagnose-</a:t>
            </a:r>
            <a:r>
              <a:rPr lang="en-US" sz="1400" dirty="0" err="1"/>
              <a:t>Zeitpunkt</a:t>
            </a:r>
            <a:r>
              <a:rPr lang="en-US" sz="1400" dirty="0"/>
              <a:t> </a:t>
            </a:r>
            <a:r>
              <a:rPr lang="en-US" sz="1400" dirty="0" err="1"/>
              <a:t>breit</a:t>
            </a:r>
            <a:r>
              <a:rPr lang="en-US" sz="1400" dirty="0"/>
              <a:t> </a:t>
            </a:r>
            <a:r>
              <a:rPr lang="en-US" sz="1400" dirty="0" err="1"/>
              <a:t>verteilt</a:t>
            </a:r>
            <a:r>
              <a:rPr lang="en-US" sz="1400" dirty="0"/>
              <a:t> </a:t>
            </a:r>
            <a:r>
              <a:rPr lang="en-US" sz="1400" dirty="0" err="1"/>
              <a:t>sind</a:t>
            </a:r>
            <a:r>
              <a:rPr lang="en-US" sz="1400" dirty="0"/>
              <a:t> und </a:t>
            </a:r>
            <a:r>
              <a:rPr lang="en-US" sz="1400" dirty="0" err="1"/>
              <a:t>einige</a:t>
            </a:r>
            <a:r>
              <a:rPr lang="en-US" sz="1400" dirty="0"/>
              <a:t> in der Regel </a:t>
            </a:r>
            <a:r>
              <a:rPr lang="en-US" sz="1400" dirty="0" err="1"/>
              <a:t>kleinere</a:t>
            </a:r>
            <a:r>
              <a:rPr lang="en-US" sz="1400" dirty="0"/>
              <a:t> Cluster, </a:t>
            </a:r>
            <a:r>
              <a:rPr lang="en-US" sz="1400" dirty="0" err="1"/>
              <a:t>insbesondere</a:t>
            </a:r>
            <a:r>
              <a:rPr lang="en-US" sz="1400" dirty="0"/>
              <a:t> in </a:t>
            </a:r>
            <a:r>
              <a:rPr lang="en-US" sz="1400" dirty="0" err="1" smtClean="0"/>
              <a:t>Familien</a:t>
            </a:r>
            <a:r>
              <a:rPr lang="en-US" sz="140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In der asymptomatischen „übrigen Bevölkerung“ waren bisher von 39.228 vorliegenden Befunden von 6 </a:t>
            </a:r>
            <a:r>
              <a:rPr lang="de-DE" sz="1400" dirty="0" err="1"/>
              <a:t>Abstrichzentren</a:t>
            </a:r>
            <a:r>
              <a:rPr lang="de-DE" sz="1400" dirty="0"/>
              <a:t> 90 positiv.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Seit</a:t>
            </a:r>
            <a:r>
              <a:rPr lang="en-US" sz="1400" dirty="0"/>
              <a:t> </a:t>
            </a:r>
            <a:r>
              <a:rPr lang="en-US" sz="1400" dirty="0" err="1"/>
              <a:t>dem</a:t>
            </a:r>
            <a:r>
              <a:rPr lang="en-US" sz="1400" dirty="0"/>
              <a:t> 30.6. </a:t>
            </a:r>
            <a:r>
              <a:rPr lang="en-US" sz="1400" dirty="0" err="1"/>
              <a:t>bis</a:t>
            </a:r>
            <a:r>
              <a:rPr lang="en-US" sz="1400" dirty="0"/>
              <a:t> 06.07. (7 </a:t>
            </a:r>
            <a:r>
              <a:rPr lang="en-US" sz="1400" dirty="0" err="1"/>
              <a:t>Tage</a:t>
            </a:r>
            <a:r>
              <a:rPr lang="en-US" sz="1400" dirty="0"/>
              <a:t>) </a:t>
            </a:r>
            <a:r>
              <a:rPr lang="en-US" sz="1400" dirty="0" err="1"/>
              <a:t>wurden</a:t>
            </a:r>
            <a:r>
              <a:rPr lang="en-US" sz="1400" dirty="0"/>
              <a:t> </a:t>
            </a:r>
            <a:r>
              <a:rPr lang="en-US" sz="1400" b="1" dirty="0"/>
              <a:t>74 </a:t>
            </a:r>
            <a:r>
              <a:rPr lang="en-US" sz="1400" b="1" dirty="0" err="1"/>
              <a:t>Fälle</a:t>
            </a:r>
            <a:r>
              <a:rPr lang="en-US" sz="1400" dirty="0"/>
              <a:t> (</a:t>
            </a:r>
            <a:r>
              <a:rPr lang="en-US" sz="1400" dirty="0" err="1"/>
              <a:t>Vortag</a:t>
            </a:r>
            <a:r>
              <a:rPr lang="en-US" sz="1400" dirty="0"/>
              <a:t> 84 </a:t>
            </a:r>
            <a:r>
              <a:rPr lang="en-US" sz="1400" dirty="0" err="1"/>
              <a:t>Fälle</a:t>
            </a:r>
            <a:r>
              <a:rPr lang="en-US" sz="1400" dirty="0"/>
              <a:t>) und am 05.07.2020 </a:t>
            </a:r>
            <a:r>
              <a:rPr lang="en-US" sz="1400" b="1" dirty="0"/>
              <a:t>6 </a:t>
            </a:r>
            <a:r>
              <a:rPr lang="en-US" sz="1400" b="1" dirty="0" err="1"/>
              <a:t>Fälle</a:t>
            </a:r>
            <a:r>
              <a:rPr lang="en-US" sz="1400" dirty="0"/>
              <a:t> (</a:t>
            </a:r>
            <a:r>
              <a:rPr lang="en-US" sz="1400" dirty="0" err="1"/>
              <a:t>Vortag</a:t>
            </a:r>
            <a:r>
              <a:rPr lang="en-US" sz="1400" dirty="0"/>
              <a:t> 2 </a:t>
            </a:r>
            <a:r>
              <a:rPr lang="en-US" sz="1400" dirty="0" err="1"/>
              <a:t>Fälle</a:t>
            </a:r>
            <a:r>
              <a:rPr lang="en-US" sz="1400" dirty="0"/>
              <a:t>) </a:t>
            </a:r>
            <a:r>
              <a:rPr lang="en-US" sz="1400" dirty="0" err="1"/>
              <a:t>neu</a:t>
            </a:r>
            <a:r>
              <a:rPr lang="en-US" sz="1400" dirty="0"/>
              <a:t> in die </a:t>
            </a:r>
            <a:r>
              <a:rPr lang="en-US" sz="1400" dirty="0" err="1"/>
              <a:t>Datenbank</a:t>
            </a:r>
            <a:r>
              <a:rPr lang="en-US" sz="1400" dirty="0"/>
              <a:t> </a:t>
            </a:r>
            <a:r>
              <a:rPr lang="en-US" sz="1400" dirty="0" err="1"/>
              <a:t>eingegeben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Am </a:t>
            </a:r>
            <a:r>
              <a:rPr lang="de-DE" sz="1400" dirty="0"/>
              <a:t>3.7. wurden ca. 1.400 im Screening bei Tönnies positiv getesteten Personen aus der Quarantäne entlassen</a:t>
            </a:r>
            <a:r>
              <a:rPr lang="de-DE" sz="1400" dirty="0" smtClean="0"/>
              <a:t>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Seit </a:t>
            </a:r>
            <a:r>
              <a:rPr lang="de-DE" sz="1400" dirty="0"/>
              <a:t>3.7. läuft eine zweite große Abstrich-Welle, die in 2 Phasen durchgeführt wird</a:t>
            </a:r>
            <a:r>
              <a:rPr lang="de-DE" sz="1400" dirty="0" smtClean="0"/>
              <a:t>: 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r>
              <a:rPr lang="de-DE" sz="1400" b="1" u="sng" dirty="0" smtClean="0"/>
              <a:t>Dönerfleischproduzent in Moers bei Duisburg und Krefeld,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08.07</a:t>
            </a:r>
            <a:r>
              <a:rPr lang="de-DE" sz="1400" b="1" u="sng" dirty="0">
                <a:solidFill>
                  <a:srgbClr val="FF0000"/>
                </a:solidFill>
              </a:rPr>
              <a:t>. 2020 </a:t>
            </a:r>
            <a:r>
              <a:rPr lang="de-DE" sz="1400" b="1" u="sng" dirty="0" smtClean="0">
                <a:solidFill>
                  <a:srgbClr val="FF0000"/>
                </a:solidFill>
              </a:rPr>
              <a:t>(Presseartikel weitergeleitet vom BMG)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85/275 Mitarbeiter*innen positiv, 25 wohnen in Wesel, 60 in Duisburg anderer Presseartikel berichtet von 170 Fällen in Wesel im Zusammenhang mit dem Betrieb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400" b="1" u="sng" dirty="0" smtClean="0"/>
              <a:t>Grenzdurchgangslager Friedland, </a:t>
            </a:r>
            <a:r>
              <a:rPr lang="de-DE" sz="1400" b="1" u="sng" dirty="0">
                <a:solidFill>
                  <a:srgbClr val="FF0000"/>
                </a:solidFill>
              </a:rPr>
              <a:t>Status 08.07. 2020 (</a:t>
            </a:r>
            <a:r>
              <a:rPr lang="de-DE" sz="1400" b="1" u="sng" dirty="0" smtClean="0">
                <a:solidFill>
                  <a:srgbClr val="FF0000"/>
                </a:solidFill>
              </a:rPr>
              <a:t>Pressemitteilung LK Göttingen)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Gesamtzahl </a:t>
            </a:r>
            <a:r>
              <a:rPr lang="de-DE" sz="1400" dirty="0"/>
              <a:t>Infizierte/ </a:t>
            </a:r>
            <a:r>
              <a:rPr lang="de-DE" sz="1400" dirty="0" err="1"/>
              <a:t>aktualle</a:t>
            </a:r>
            <a:r>
              <a:rPr lang="de-DE" sz="1400" dirty="0"/>
              <a:t> Erkrankte Gemeinde Friedland (60/ 36) </a:t>
            </a:r>
            <a:endParaRPr lang="de-DE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Ankommende werden nun </a:t>
            </a:r>
            <a:r>
              <a:rPr lang="de-DE" sz="1400" dirty="0"/>
              <a:t>bereits am </a:t>
            </a:r>
            <a:r>
              <a:rPr lang="de-DE" sz="1400" dirty="0" smtClean="0"/>
              <a:t>Flughafen</a:t>
            </a:r>
            <a:endParaRPr lang="de-DE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/>
              <a:t>Direkt vor Ort in Friedland sind alle </a:t>
            </a:r>
            <a:r>
              <a:rPr lang="de-DE" sz="1400" dirty="0" smtClean="0"/>
              <a:t>Infizierten und sämtliche </a:t>
            </a:r>
            <a:r>
              <a:rPr lang="de-DE" sz="1400" dirty="0"/>
              <a:t>Kontaktpersonen </a:t>
            </a:r>
            <a:r>
              <a:rPr lang="de-DE" sz="1400" dirty="0" smtClean="0"/>
              <a:t>unter </a:t>
            </a:r>
            <a:r>
              <a:rPr lang="de-DE" sz="1400" dirty="0"/>
              <a:t>Quarantäne </a:t>
            </a:r>
            <a:r>
              <a:rPr lang="de-DE" sz="1400" dirty="0" smtClean="0"/>
              <a:t>gestellt; Testungen laufen</a:t>
            </a:r>
            <a:endParaRPr lang="de-DE" sz="1400" dirty="0"/>
          </a:p>
          <a:p>
            <a:pPr lvl="0"/>
            <a:endParaRPr lang="de-DE" sz="1400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57200" y="1155645"/>
            <a:ext cx="86617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u="sng" dirty="0" smtClean="0"/>
              <a:t>Fleischbetrieb Westphal (LK Gütersloh),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09.07</a:t>
            </a:r>
            <a:r>
              <a:rPr lang="de-DE" sz="1400" b="1" u="sng" dirty="0">
                <a:solidFill>
                  <a:srgbClr val="FF0000"/>
                </a:solidFill>
              </a:rPr>
              <a:t>. 2020 </a:t>
            </a:r>
            <a:r>
              <a:rPr lang="de-DE" sz="1400" b="1" u="sng" dirty="0" smtClean="0">
                <a:solidFill>
                  <a:srgbClr val="FF0000"/>
                </a:solidFill>
              </a:rPr>
              <a:t>(Presse)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Nachdem </a:t>
            </a:r>
            <a:r>
              <a:rPr lang="de-DE" sz="1400" dirty="0"/>
              <a:t>es unter den Beschäftigten einzelne positive Befunde gegeben hatte, ergab eine </a:t>
            </a:r>
            <a:r>
              <a:rPr lang="de-DE" sz="1400" dirty="0" smtClean="0"/>
              <a:t>Reihentestung negative </a:t>
            </a:r>
            <a:r>
              <a:rPr lang="de-DE" sz="1400" dirty="0"/>
              <a:t>Ergebnisse für die übrigen Mitarbeiter, wie der Kreis am Donnerstag berichtete. </a:t>
            </a:r>
            <a:endParaRPr lang="de-DE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r>
              <a:rPr lang="de-DE" sz="1400" b="1" u="sng" dirty="0" smtClean="0"/>
              <a:t>Gottesdienst Karlsruhe,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08.07</a:t>
            </a:r>
            <a:r>
              <a:rPr lang="de-DE" sz="1400" b="1" u="sng" dirty="0">
                <a:solidFill>
                  <a:srgbClr val="FF0000"/>
                </a:solidFill>
              </a:rPr>
              <a:t>. 2020 </a:t>
            </a:r>
            <a:r>
              <a:rPr lang="de-DE" sz="1400" b="1" u="sng" dirty="0" smtClean="0">
                <a:solidFill>
                  <a:srgbClr val="FF0000"/>
                </a:solidFill>
              </a:rPr>
              <a:t>(BMG/BMI Lagebericht)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/>
              <a:t>24 Fälle im </a:t>
            </a:r>
            <a:r>
              <a:rPr lang="de-DE" sz="1400" dirty="0" err="1" smtClean="0"/>
              <a:t>Zusammehang</a:t>
            </a:r>
            <a:r>
              <a:rPr lang="de-DE" sz="1400" dirty="0" smtClean="0"/>
              <a:t> </a:t>
            </a:r>
            <a:r>
              <a:rPr lang="de-DE" sz="1400" dirty="0"/>
              <a:t>mit </a:t>
            </a:r>
            <a:r>
              <a:rPr lang="de-DE" sz="1400" dirty="0" smtClean="0"/>
              <a:t>Gottesdienst</a:t>
            </a:r>
            <a:r>
              <a:rPr lang="de-DE" sz="1400" dirty="0"/>
              <a:t>, </a:t>
            </a:r>
            <a:r>
              <a:rPr lang="de-DE" sz="1400" dirty="0" err="1"/>
              <a:t>KoNa</a:t>
            </a:r>
            <a:r>
              <a:rPr lang="de-DE" sz="1400" dirty="0"/>
              <a:t> veranlasst, 5 Fälle an einem Gymnasium, </a:t>
            </a:r>
            <a:r>
              <a:rPr lang="de-DE" sz="1400" dirty="0" smtClean="0">
                <a:solidFill>
                  <a:srgbClr val="FF0000"/>
                </a:solidFill>
              </a:rPr>
              <a:t>Stand 10.07</a:t>
            </a:r>
            <a:r>
              <a:rPr lang="de-DE" sz="1400" dirty="0" smtClean="0"/>
              <a:t>.: aktuell 67 aktiv Infizierte (38 davon im Stadtkreis Karlsruhe)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400" b="1" u="sng" dirty="0">
              <a:solidFill>
                <a:prstClr val="black"/>
              </a:solidFill>
            </a:endParaRPr>
          </a:p>
          <a:p>
            <a:r>
              <a:rPr lang="de-DE" sz="1400" b="1" u="sng" dirty="0" err="1" smtClean="0"/>
              <a:t>Ergoldinger</a:t>
            </a:r>
            <a:r>
              <a:rPr lang="de-DE" sz="1400" b="1" u="sng" dirty="0" smtClean="0"/>
              <a:t> Schmiedewerk und Schlachthof,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08.07</a:t>
            </a:r>
            <a:r>
              <a:rPr lang="de-DE" sz="1400" b="1" u="sng" dirty="0">
                <a:solidFill>
                  <a:srgbClr val="FF0000"/>
                </a:solidFill>
              </a:rPr>
              <a:t>. 2020 (BMG/BMI Lagebericht</a:t>
            </a:r>
            <a:r>
              <a:rPr lang="de-DE" sz="1400" b="1" u="sng" dirty="0" smtClean="0">
                <a:solidFill>
                  <a:srgbClr val="FF0000"/>
                </a:solidFill>
              </a:rPr>
              <a:t>)</a:t>
            </a:r>
            <a:endParaRPr lang="de-DE" sz="14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prstClr val="black"/>
                </a:solidFill>
              </a:rPr>
              <a:t>Neue Fälle im Schmiedebetrieb: 11 </a:t>
            </a:r>
            <a:r>
              <a:rPr lang="de-DE" sz="1400" dirty="0">
                <a:solidFill>
                  <a:prstClr val="black"/>
                </a:solidFill>
              </a:rPr>
              <a:t>neue Fälle von 100 Mitarbeitern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prstClr val="black"/>
                </a:solidFill>
              </a:rPr>
              <a:t>5 neue Fälle unter </a:t>
            </a:r>
            <a:r>
              <a:rPr lang="de-DE" sz="1400" dirty="0" smtClean="0">
                <a:solidFill>
                  <a:prstClr val="black"/>
                </a:solidFill>
              </a:rPr>
              <a:t>KP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prstClr val="black"/>
                </a:solidFill>
              </a:rPr>
              <a:t>10 Mitarbeiter eines Schlachthofs und 6 Familienangehörige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i="1" dirty="0" smtClean="0">
                <a:solidFill>
                  <a:prstClr val="black"/>
                </a:solidFill>
              </a:rPr>
              <a:t>Angaben teilweise unklar formuliert welche Fälle zu welchem Betrieb gehören, wir versuchen mit dem LGL in Kontakt zu treten</a:t>
            </a:r>
            <a:endParaRPr lang="de-DE" sz="1400" i="1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1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4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141071" y="195531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 nach Bundesland </a:t>
            </a:r>
            <a:r>
              <a:rPr lang="de-DE" sz="1400" dirty="0">
                <a:solidFill>
                  <a:schemeClr val="bg1"/>
                </a:solidFill>
              </a:rPr>
              <a:t>(Stand </a:t>
            </a:r>
            <a:r>
              <a:rPr lang="de-DE" sz="1400" dirty="0" smtClean="0">
                <a:solidFill>
                  <a:schemeClr val="bg1"/>
                </a:solidFill>
              </a:rPr>
              <a:t>07.07.2020</a:t>
            </a:r>
            <a:r>
              <a:rPr lang="de-DE" sz="1400" dirty="0">
                <a:solidFill>
                  <a:schemeClr val="bg1"/>
                </a:solidFill>
              </a:rPr>
              <a:t>)</a:t>
            </a:r>
            <a:endParaRPr lang="de-DE" sz="105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" y="644059"/>
            <a:ext cx="7477025" cy="58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41071" y="207893"/>
            <a:ext cx="6774079" cy="426431"/>
          </a:xfrm>
          <a:prstGeom prst="rect">
            <a:avLst/>
          </a:prstGeom>
          <a:solidFill>
            <a:srgbClr val="045AA6"/>
          </a:solidFill>
        </p:spPr>
        <p:txBody>
          <a:bodyPr lIns="7200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Anteil der positiven Tests, bundesweit </a:t>
            </a:r>
            <a:r>
              <a:rPr lang="de-DE" sz="1400" dirty="0" smtClean="0">
                <a:solidFill>
                  <a:schemeClr val="bg1"/>
                </a:solidFill>
              </a:rPr>
              <a:t>(Stand 07.07.2020)</a:t>
            </a:r>
            <a:endParaRPr lang="de-DE" sz="1050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5" y="634324"/>
            <a:ext cx="7526623" cy="58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07.07.2020)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10.07.2020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9487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ea typeface="Calibri"/>
                <a:cs typeface="Times New Roman"/>
              </a:rPr>
              <a:t>In KW 27 gaben 46 Labore einen Rückstau von insgesamt 960 abzuarbeitenden Proben an. 28 Labore nannten Lieferschwierigkeiten für </a:t>
            </a:r>
            <a:r>
              <a:rPr lang="de-DE" sz="1400" dirty="0" smtClean="0">
                <a:ea typeface="Calibri"/>
                <a:cs typeface="Times New Roman"/>
              </a:rPr>
              <a:t>Reagenzien.</a:t>
            </a:r>
            <a:endParaRPr lang="de-DE" sz="14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560405"/>
              </p:ext>
            </p:extLst>
          </p:nvPr>
        </p:nvGraphicFramePr>
        <p:xfrm>
          <a:off x="45307" y="1130543"/>
          <a:ext cx="4574318" cy="4746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124.716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127.457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348.619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361.515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408.348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36.885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380.197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331.902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22.082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363.890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18.083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326.788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403.875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432.666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353.467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405.269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340.986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325.430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384.142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172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462.641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494.146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2.931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5.873.563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229.240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332096"/>
              </p:ext>
            </p:extLst>
          </p:nvPr>
        </p:nvGraphicFramePr>
        <p:xfrm>
          <a:off x="4724400" y="1130543"/>
          <a:ext cx="4129889" cy="4722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730.156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818.426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860.494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964.962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1.038.223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1.050.676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1.017.179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1.083.345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1.092.448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1.099.355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1.112.075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1.118.354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28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176.898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1.174.960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338554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</a:t>
            </a:r>
            <a:r>
              <a:rPr lang="de-DE" dirty="0" err="1" smtClean="0"/>
              <a:t>destatis</a:t>
            </a:r>
            <a:r>
              <a:rPr lang="de-DE" dirty="0" smtClean="0"/>
              <a:t>  09.07.2020)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10.07.2020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Daten bis einschl. KW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KW23: 16.783 Todesfälle (+350 zur Vorwoche), ca. 2% über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7" name="Picture 2" descr="S:\Wissdaten\RKI_nCoV-Lage\3.Kommunikation\3.7.Lageberichte\2020-07-10\Screenshot_2020-07-10 Sterbefallzahlen und Übersterblichke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06475"/>
            <a:ext cx="89344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</a:t>
            </a:r>
            <a:r>
              <a:rPr lang="de-DE" sz="1400" dirty="0">
                <a:solidFill>
                  <a:schemeClr val="bg1"/>
                </a:solidFill>
              </a:rPr>
              <a:t>10</a:t>
            </a:r>
            <a:r>
              <a:rPr lang="de-DE" sz="1400" dirty="0" smtClean="0">
                <a:solidFill>
                  <a:schemeClr val="bg1"/>
                </a:solidFill>
              </a:rPr>
              <a:t>.07.2020.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10.07.2020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072441"/>
              </p:ext>
            </p:extLst>
          </p:nvPr>
        </p:nvGraphicFramePr>
        <p:xfrm>
          <a:off x="146048" y="868620"/>
          <a:ext cx="8743951" cy="5328213"/>
        </p:xfrm>
        <a:graphic>
          <a:graphicData uri="http://schemas.openxmlformats.org/drawingml/2006/table">
            <a:tbl>
              <a:tblPr/>
              <a:tblGrid>
                <a:gridCol w="2137284"/>
                <a:gridCol w="883716"/>
                <a:gridCol w="781825"/>
                <a:gridCol w="1310002"/>
                <a:gridCol w="982501"/>
                <a:gridCol w="915731"/>
                <a:gridCol w="829880"/>
                <a:gridCol w="903012"/>
              </a:tblGrid>
              <a:tr h="57672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35.990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49.086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6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74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198.178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KW26/KW25 pro Bundesland (</a:t>
            </a:r>
            <a:r>
              <a:rPr lang="de-DE" i="1" dirty="0" smtClean="0">
                <a:solidFill>
                  <a:schemeClr val="tx1"/>
                </a:solidFill>
              </a:rPr>
              <a:t>Stand 07.07.2020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807574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26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27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261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-80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-31%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361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458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27%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312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263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-49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-16%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41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1,6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-22%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2,0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29%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2,4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-23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-52%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186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-63%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170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-77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-31%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1.584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8,8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1.114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6,2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-470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-30%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93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2,3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18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24%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0,3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-57%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14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-6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-30%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1,0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-3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-14%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0,6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37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21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131%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0,9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23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1,1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4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21%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3.205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3,9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2.635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3,2</a:t>
                      </a:r>
                      <a:endParaRPr lang="de-DE" sz="14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-570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Calibri"/>
                        </a:rPr>
                        <a:t>-18%</a:t>
                      </a:r>
                      <a:endParaRPr lang="de-DE" sz="14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10.07.2020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09.07.2020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06" y="1620557"/>
            <a:ext cx="8053009" cy="4390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2" y="502246"/>
            <a:ext cx="8192863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400" dirty="0" smtClean="0">
                <a:solidFill>
                  <a:schemeClr val="bg1"/>
                </a:solidFill>
              </a:rPr>
              <a:t>(Datenstand 10.07.2020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2" y="1066798"/>
            <a:ext cx="865299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10.07.2020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092728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2.248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S:\Wissdaten\RKI_nCoV-Lage\3.Kommunikation\3.7.Lageberichte\2020-07-10\Karten\A-Inzidenz 7 T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79" y="1727200"/>
            <a:ext cx="6575300" cy="465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Wochenvergleich Aktuelle/Vorwoche </a:t>
            </a:r>
            <a:r>
              <a:rPr lang="de-DE" b="0" i="1" dirty="0">
                <a:solidFill>
                  <a:schemeClr val="tx1"/>
                </a:solidFill>
              </a:rPr>
              <a:t>(</a:t>
            </a:r>
            <a:r>
              <a:rPr lang="de-DE" b="0" i="1" dirty="0" smtClean="0">
                <a:solidFill>
                  <a:schemeClr val="tx1"/>
                </a:solidFill>
              </a:rPr>
              <a:t>Stand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0" i="1" dirty="0" smtClean="0">
                <a:solidFill>
                  <a:schemeClr val="tx1"/>
                </a:solidFill>
              </a:rPr>
              <a:t>08.07.2020)</a:t>
            </a:r>
            <a:endParaRPr lang="de-DE" b="0" i="1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9808"/>
            <a:ext cx="7801761" cy="55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766" y="195532"/>
            <a:ext cx="6966292" cy="492443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Altersverteilung nach Meldewoche: Gesamtfälle 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(</a:t>
            </a:r>
            <a:r>
              <a:rPr lang="de-DE" sz="1200" dirty="0">
                <a:solidFill>
                  <a:schemeClr val="bg1"/>
                </a:solidFill>
              </a:rPr>
              <a:t>Datenstand: </a:t>
            </a:r>
            <a:r>
              <a:rPr lang="de-DE" sz="1200" dirty="0" smtClean="0">
                <a:solidFill>
                  <a:schemeClr val="bg1"/>
                </a:solidFill>
              </a:rPr>
              <a:t>08.07.2020. </a:t>
            </a:r>
            <a:r>
              <a:rPr lang="de-DE" sz="1200" dirty="0">
                <a:solidFill>
                  <a:schemeClr val="bg1"/>
                </a:solidFill>
              </a:rPr>
              <a:t>00:00)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32284"/>
              </p:ext>
            </p:extLst>
          </p:nvPr>
        </p:nvGraphicFramePr>
        <p:xfrm>
          <a:off x="236766" y="884275"/>
          <a:ext cx="4827217" cy="30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7914"/>
                <a:gridCol w="1649303"/>
              </a:tblGrid>
              <a:tr h="240353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Anzahl Gesamtfälle m. Angaben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197.341</a:t>
                      </a:r>
                      <a:endParaRPr lang="de-DE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" y="3203513"/>
            <a:ext cx="4202223" cy="34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13" y="1189075"/>
            <a:ext cx="4940987" cy="345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08.07.2020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8712" y="232370"/>
            <a:ext cx="7075038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Übermittelte Fälle nach Tätigkeit oder Betreuung in Einrichtungen nach Meldewoche; </a:t>
            </a:r>
            <a:r>
              <a:rPr lang="de-DE" sz="1400" dirty="0">
                <a:solidFill>
                  <a:schemeClr val="bg1"/>
                </a:solidFill>
              </a:rPr>
              <a:t>(Datenstand: </a:t>
            </a:r>
            <a:r>
              <a:rPr lang="de-DE" sz="1400" dirty="0" smtClean="0">
                <a:solidFill>
                  <a:schemeClr val="bg1"/>
                </a:solidFill>
              </a:rPr>
              <a:t>08.07.2020. 00:00) 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" y="847923"/>
            <a:ext cx="4743920" cy="386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80" y="4004427"/>
            <a:ext cx="4269995" cy="261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10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1507</Words>
  <Application>Microsoft Office PowerPoint</Application>
  <PresentationFormat>Bildschirmpräsentation (4:3)</PresentationFormat>
  <Paragraphs>672</Paragraphs>
  <Slides>18</Slides>
  <Notes>12</Notes>
  <HiddenSlides>9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Office-Design</vt:lpstr>
      <vt:lpstr>COVID-19:   Lage National, 10.07.2020  Informationen für den Krisenstab</vt:lpstr>
      <vt:lpstr>PowerPoint-Präsentation</vt:lpstr>
      <vt:lpstr>Vergleich KW26/KW25 pro Bundesland (Stand 07.07.2020)</vt:lpstr>
      <vt:lpstr>PowerPoint-Präsentation</vt:lpstr>
      <vt:lpstr>PowerPoint-Präsentation</vt:lpstr>
      <vt:lpstr>PowerPoint-Präsentation</vt:lpstr>
      <vt:lpstr>Wochenvergleich Aktuelle/Vorwoche (Stand 08.07.2020)</vt:lpstr>
      <vt:lpstr>Altersverteilung nach Meldewoche: Gesamtfälle  (Datenstand: 08.07.2020. 00:00)</vt:lpstr>
      <vt:lpstr>PowerPoint-Präsentation</vt:lpstr>
      <vt:lpstr>Übermittelte COVID-19-Fälle nach Expositionsort  (Datenstand: 08.07.2020, 0:00 Uhr)</vt:lpstr>
      <vt:lpstr>Häufigste Expositionsländer im Ausland aus den Meldewochen 26 und 27, 2020 (Datenstand 07.07.)</vt:lpstr>
      <vt:lpstr>Fälle mit Angaben Epidemiologie</vt:lpstr>
      <vt:lpstr>Aktuelle Ausbrüche</vt:lpstr>
      <vt:lpstr>Aktuelle Ausbrüche</vt:lpstr>
      <vt:lpstr>PowerPoint-Präsentation</vt:lpstr>
      <vt:lpstr>PowerPoint-Präsentation</vt:lpstr>
      <vt:lpstr>Anzahl Labortestungen (Datenstand 07.07.2020)</vt:lpstr>
      <vt:lpstr>Wöchentliche Sterbefallzahlen in Deutschland (destatis  09.07.2020)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Hilbig, Antonia</cp:lastModifiedBy>
  <cp:revision>2174</cp:revision>
  <cp:lastPrinted>2020-07-08T05:19:00Z</cp:lastPrinted>
  <dcterms:created xsi:type="dcterms:W3CDTF">2015-11-02T12:29:13Z</dcterms:created>
  <dcterms:modified xsi:type="dcterms:W3CDTF">2020-07-10T09:03:49Z</dcterms:modified>
</cp:coreProperties>
</file>