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7" r:id="rId2"/>
    <p:sldId id="258" r:id="rId3"/>
    <p:sldId id="264" r:id="rId4"/>
    <p:sldId id="265" r:id="rId5"/>
    <p:sldId id="267" r:id="rId6"/>
    <p:sldId id="26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4"/>
    <p:restoredTop sz="64230" autoAdjust="0"/>
  </p:normalViewPr>
  <p:slideViewPr>
    <p:cSldViewPr snapToGrid="0" snapToObjects="1">
      <p:cViewPr varScale="1">
        <p:scale>
          <a:sx n="84" d="100"/>
          <a:sy n="84" d="100"/>
        </p:scale>
        <p:origin x="-1920" y="-9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44159-B694-466A-99A9-5DA19A5235B5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A430-40B1-4F3F-91F8-A417C0E4C3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72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A430-40B1-4F3F-91F8-A417C0E4C32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118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A430-40B1-4F3F-91F8-A417C0E4C32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0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A430-40B1-4F3F-91F8-A417C0E4C32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75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A430-40B1-4F3F-91F8-A417C0E4C32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97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A430-40B1-4F3F-91F8-A417C0E4C32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98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A430-40B1-4F3F-91F8-A417C0E4C32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9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A430-40B1-4F3F-91F8-A417C0E4C32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82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19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5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45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02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73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83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23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01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45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7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12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BF71A-920C-9E43-AB9A-3CC91C907FE0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6EAD-85B0-E346-8E6E-9FBDF10420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4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65A5862-8AFA-3B4B-A274-7B186B75C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230" y="409074"/>
            <a:ext cx="10635915" cy="1654067"/>
          </a:xfrm>
          <a:noFill/>
        </p:spPr>
        <p:txBody>
          <a:bodyPr anchor="ctr">
            <a:normAutofit/>
          </a:bodyPr>
          <a:lstStyle/>
          <a:p>
            <a:r>
              <a:rPr lang="de-DE" sz="4400" dirty="0"/>
              <a:t>Untersuchung eines COVID-19-Ausbruchs in einem Nachtclub in </a:t>
            </a:r>
            <a:r>
              <a:rPr lang="de-DE" sz="4400" dirty="0" smtClean="0"/>
              <a:t>Berlin (März 2020)</a:t>
            </a:r>
            <a:endParaRPr lang="de-DE" sz="4400" dirty="0"/>
          </a:p>
        </p:txBody>
      </p:sp>
      <p:sp>
        <p:nvSpPr>
          <p:cNvPr id="4" name="Untertitel 2">
            <a:extLst>
              <a:ext uri="{FF2B5EF4-FFF2-40B4-BE49-F238E27FC236}">
                <a16:creationId xmlns="" xmlns:a16="http://schemas.microsoft.com/office/drawing/2014/main" id="{71C0E83E-C304-184A-91D8-0726739BBAB1}"/>
              </a:ext>
            </a:extLst>
          </p:cNvPr>
          <p:cNvSpPr txBox="1">
            <a:spLocks/>
          </p:cNvSpPr>
          <p:nvPr/>
        </p:nvSpPr>
        <p:spPr>
          <a:xfrm>
            <a:off x="301591" y="3133166"/>
            <a:ext cx="5534311" cy="3478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>
                <a:latin typeface="+mj-lt"/>
              </a:rPr>
              <a:t>Gesundheitsamt Berlin Mitte</a:t>
            </a:r>
            <a:r>
              <a:rPr lang="de-DE" dirty="0">
                <a:latin typeface="+mj-lt"/>
              </a:rPr>
              <a:t>: L. </a:t>
            </a:r>
            <a:r>
              <a:rPr lang="de-DE" dirty="0" err="1">
                <a:latin typeface="+mj-lt"/>
              </a:rPr>
              <a:t>Murajda</a:t>
            </a:r>
            <a:r>
              <a:rPr lang="de-DE" dirty="0">
                <a:latin typeface="+mj-lt"/>
              </a:rPr>
              <a:t>, M. Kunze, F. </a:t>
            </a:r>
            <a:r>
              <a:rPr lang="de-DE" dirty="0" err="1">
                <a:latin typeface="+mj-lt"/>
              </a:rPr>
              <a:t>Steitz</a:t>
            </a:r>
            <a:r>
              <a:rPr lang="de-DE" dirty="0">
                <a:latin typeface="+mj-lt"/>
              </a:rPr>
              <a:t>, S. Kochs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>
                <a:latin typeface="+mj-lt"/>
              </a:rPr>
              <a:t>Institut für Virologie, Charité Universitätsmedizin</a:t>
            </a:r>
            <a:r>
              <a:rPr lang="de-DE" dirty="0">
                <a:latin typeface="+mj-lt"/>
              </a:rPr>
              <a:t>: </a:t>
            </a:r>
            <a:r>
              <a:rPr lang="de-DE" dirty="0" smtClean="0">
                <a:latin typeface="+mj-lt"/>
              </a:rPr>
              <a:t>V.M</a:t>
            </a:r>
            <a:r>
              <a:rPr lang="de-DE" dirty="0">
                <a:latin typeface="+mj-lt"/>
              </a:rPr>
              <a:t>. Corman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>
                <a:latin typeface="+mj-lt"/>
              </a:rPr>
              <a:t>Robert Koch Institut: </a:t>
            </a:r>
            <a:r>
              <a:rPr lang="de-DE" dirty="0">
                <a:latin typeface="+mj-lt"/>
              </a:rPr>
              <a:t>N. Muller, </a:t>
            </a:r>
            <a:r>
              <a:rPr lang="de-DE" dirty="0" smtClean="0">
                <a:latin typeface="+mj-lt"/>
              </a:rPr>
              <a:t>N.J</a:t>
            </a:r>
            <a:r>
              <a:rPr lang="de-DE" dirty="0">
                <a:latin typeface="+mj-lt"/>
              </a:rPr>
              <a:t>. Saad, N. Zeitlmann</a:t>
            </a:r>
          </a:p>
        </p:txBody>
      </p:sp>
      <p:pic>
        <p:nvPicPr>
          <p:cNvPr id="5" name="Grafik 4" descr="Ein Bild, das Wein, Tisch, Brille, sitzend enthält.&#10;&#10;Automatisch generierte Beschreibung">
            <a:extLst>
              <a:ext uri="{FF2B5EF4-FFF2-40B4-BE49-F238E27FC236}">
                <a16:creationId xmlns="" xmlns:a16="http://schemas.microsoft.com/office/drawing/2014/main" id="{C4D69A5D-E739-1D43-8EC9-C70B68FFD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99" y="2148050"/>
            <a:ext cx="5534310" cy="4378255"/>
          </a:xfrm>
          <a:prstGeom prst="rect">
            <a:avLst/>
          </a:prstGeom>
        </p:spPr>
      </p:pic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DD3D64D7-2028-AA41-AEF1-E11A2ED07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821" y="5325369"/>
            <a:ext cx="1146100" cy="439783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C5827831-1BE1-3D40-9591-4CE9D94C3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591" y="2063141"/>
            <a:ext cx="11588818" cy="92183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de-DE" sz="3200" b="1" i="1" dirty="0">
                <a:latin typeface="+mj-lt"/>
              </a:rPr>
              <a:t>Vorläufige Ergebnisse (V2 - 09.07.2020)</a:t>
            </a:r>
          </a:p>
        </p:txBody>
      </p:sp>
    </p:spTree>
    <p:extLst>
      <p:ext uri="{BB962C8B-B14F-4D97-AF65-F5344CB8AC3E}">
        <p14:creationId xmlns:p14="http://schemas.microsoft.com/office/powerpoint/2010/main" val="277233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2FC1CBB-95A1-0546-B7B0-CE790529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711040"/>
            <a:ext cx="5279408" cy="1128068"/>
          </a:xfrm>
        </p:spPr>
        <p:txBody>
          <a:bodyPr anchor="ctr">
            <a:normAutofit/>
          </a:bodyPr>
          <a:lstStyle/>
          <a:p>
            <a:r>
              <a:rPr lang="de-DE" sz="3100" dirty="0">
                <a:solidFill>
                  <a:srgbClr val="FF40FF"/>
                </a:solidFill>
              </a:rPr>
              <a:t>03.2020: Amtshilfeersuchen des Gesundheitsamts Berlin-Mitte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8D7B7F8-ACA7-674D-B350-38767A96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72" y="1819027"/>
            <a:ext cx="6030891" cy="4741430"/>
          </a:xfrm>
        </p:spPr>
        <p:txBody>
          <a:bodyPr anchor="ctr">
            <a:noAutofit/>
          </a:bodyPr>
          <a:lstStyle/>
          <a:p>
            <a:r>
              <a:rPr lang="de-DE" sz="2000" b="1" dirty="0">
                <a:latin typeface="+mj-lt"/>
              </a:rPr>
              <a:t>Kontext: </a:t>
            </a:r>
          </a:p>
          <a:p>
            <a:pPr lvl="1"/>
            <a:r>
              <a:rPr lang="de-DE" sz="2000" dirty="0">
                <a:latin typeface="+mj-lt"/>
              </a:rPr>
              <a:t>3 Tage nach Pressemitteilung: Meldung von &gt;500 Kontaktpersonen beim GA Mitte </a:t>
            </a:r>
          </a:p>
          <a:p>
            <a:r>
              <a:rPr lang="de-DE" sz="2000" b="1" dirty="0">
                <a:latin typeface="+mj-lt"/>
              </a:rPr>
              <a:t>Ziele des Amtshilfeersuchen: </a:t>
            </a:r>
          </a:p>
          <a:p>
            <a:pPr lvl="1"/>
            <a:r>
              <a:rPr lang="de-DE" sz="2000" dirty="0">
                <a:latin typeface="+mj-lt"/>
              </a:rPr>
              <a:t>Organisationsentwicklung (Definition von Zuständigkeiten, standardisierte Arbeitsabläufe &amp; Fragebögen, Dokumentation, „Workflows“)</a:t>
            </a:r>
          </a:p>
          <a:p>
            <a:pPr lvl="1"/>
            <a:r>
              <a:rPr lang="de-DE" sz="2000" dirty="0">
                <a:latin typeface="+mj-lt"/>
              </a:rPr>
              <a:t>Wissenschaftliche Aufarbeitung des Ausbruchs in Nachtclub X</a:t>
            </a:r>
          </a:p>
          <a:p>
            <a:r>
              <a:rPr lang="de-DE" sz="2000" b="1" dirty="0">
                <a:latin typeface="+mj-lt"/>
              </a:rPr>
              <a:t>Unterstützung </a:t>
            </a:r>
            <a:r>
              <a:rPr lang="de-DE" sz="2000" b="1" dirty="0" smtClean="0">
                <a:latin typeface="+mj-lt"/>
              </a:rPr>
              <a:t>vor Ort: </a:t>
            </a:r>
            <a:endParaRPr lang="de-DE" sz="2000" b="1" dirty="0">
              <a:latin typeface="+mj-lt"/>
            </a:endParaRPr>
          </a:p>
          <a:p>
            <a:pPr lvl="1"/>
            <a:r>
              <a:rPr lang="de-DE" sz="2000" dirty="0">
                <a:latin typeface="+mj-lt"/>
              </a:rPr>
              <a:t>Claudia </a:t>
            </a:r>
            <a:r>
              <a:rPr lang="de-DE" sz="2000" dirty="0" err="1">
                <a:latin typeface="+mj-lt"/>
              </a:rPr>
              <a:t>Ruscher</a:t>
            </a:r>
            <a:r>
              <a:rPr lang="de-DE" sz="2000" dirty="0">
                <a:latin typeface="+mj-lt"/>
              </a:rPr>
              <a:t> (</a:t>
            </a:r>
            <a:r>
              <a:rPr lang="de-DE" sz="2000" dirty="0" err="1">
                <a:latin typeface="+mj-lt"/>
              </a:rPr>
              <a:t>LaGeSo</a:t>
            </a:r>
            <a:r>
              <a:rPr lang="de-DE" sz="2000" dirty="0">
                <a:latin typeface="+mj-lt"/>
              </a:rPr>
              <a:t>; 09.-12.03.2020)</a:t>
            </a:r>
          </a:p>
          <a:p>
            <a:pPr lvl="1"/>
            <a:r>
              <a:rPr lang="de-DE" sz="2000" dirty="0">
                <a:latin typeface="+mj-lt"/>
              </a:rPr>
              <a:t>Nadine Muller (RKI; 09.03</a:t>
            </a:r>
            <a:r>
              <a:rPr lang="de-DE" sz="2000" dirty="0" smtClean="0">
                <a:latin typeface="+mj-lt"/>
              </a:rPr>
              <a:t>.-Anfang April 2020)</a:t>
            </a:r>
            <a:endParaRPr lang="de-DE" sz="2000" dirty="0">
              <a:latin typeface="+mj-lt"/>
            </a:endParaRP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2E3A11EA-DFDB-C44A-A560-61AAFD1D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83423" y="604493"/>
            <a:ext cx="4397433" cy="2473554"/>
          </a:xfrm>
          <a:prstGeom prst="rect">
            <a:avLst/>
          </a:prstGeom>
        </p:spPr>
      </p:pic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541DEEA5-5636-CA44-A255-28A513994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83423" y="3731019"/>
            <a:ext cx="4395569" cy="24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9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C01EFE8-F426-0849-9370-C43386AA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40FF"/>
                </a:solidFill>
              </a:rPr>
              <a:t>Ausbruchsuntersuchung: Nachtclub 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9701B1F-DBB2-034E-9B52-A4787182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057"/>
            <a:ext cx="10833847" cy="56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latin typeface="+mj-lt"/>
              </a:rPr>
              <a:t>Ende April 2020</a:t>
            </a:r>
            <a:r>
              <a:rPr lang="de-DE" b="1" dirty="0" smtClean="0">
                <a:latin typeface="+mj-lt"/>
              </a:rPr>
              <a:t>: Weiterführung </a:t>
            </a:r>
            <a:r>
              <a:rPr lang="de-DE" b="1" dirty="0">
                <a:latin typeface="+mj-lt"/>
              </a:rPr>
              <a:t>der Ausbruchsuntersuchung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="" xmlns:a16="http://schemas.microsoft.com/office/drawing/2014/main" id="{F49013FC-EE5B-9C44-8740-F68308CB7797}"/>
              </a:ext>
            </a:extLst>
          </p:cNvPr>
          <p:cNvSpPr txBox="1">
            <a:spLocks/>
          </p:cNvSpPr>
          <p:nvPr/>
        </p:nvSpPr>
        <p:spPr>
          <a:xfrm>
            <a:off x="838200" y="2389150"/>
            <a:ext cx="4812323" cy="3917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>
                <a:latin typeface="+mj-lt"/>
              </a:rPr>
              <a:t>Ziele: </a:t>
            </a:r>
          </a:p>
          <a:p>
            <a:r>
              <a:rPr lang="de-DE" sz="2400" dirty="0">
                <a:latin typeface="+mj-lt"/>
              </a:rPr>
              <a:t>Ausmaß des Ausbruchs erfassen</a:t>
            </a:r>
          </a:p>
          <a:p>
            <a:r>
              <a:rPr lang="de-DE" sz="2400" dirty="0" smtClean="0">
                <a:latin typeface="+mj-lt"/>
              </a:rPr>
              <a:t>Beschreibung </a:t>
            </a:r>
            <a:r>
              <a:rPr lang="de-DE" sz="2400" dirty="0">
                <a:latin typeface="+mj-lt"/>
              </a:rPr>
              <a:t>von Faktoren der viralen Transmission im gegebenen Setting</a:t>
            </a:r>
          </a:p>
          <a:p>
            <a:r>
              <a:rPr lang="de-DE" sz="2400" dirty="0">
                <a:latin typeface="+mj-lt"/>
              </a:rPr>
              <a:t>Überprüfung der Virusquelle </a:t>
            </a:r>
            <a:r>
              <a:rPr lang="de-DE" sz="2400" dirty="0" smtClean="0">
                <a:latin typeface="+mj-lt"/>
              </a:rPr>
              <a:t>(</a:t>
            </a:r>
            <a:r>
              <a:rPr lang="de-DE" sz="2400" dirty="0" err="1" smtClean="0">
                <a:latin typeface="+mj-lt"/>
              </a:rPr>
              <a:t>common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>
                <a:latin typeface="+mj-lt"/>
              </a:rPr>
              <a:t>point</a:t>
            </a:r>
            <a:r>
              <a:rPr lang="de-DE" sz="2400" dirty="0">
                <a:latin typeface="+mj-lt"/>
              </a:rPr>
              <a:t> </a:t>
            </a:r>
            <a:r>
              <a:rPr lang="de-DE" sz="2400" dirty="0" err="1">
                <a:latin typeface="+mj-lt"/>
              </a:rPr>
              <a:t>source</a:t>
            </a:r>
            <a:r>
              <a:rPr lang="de-DE" sz="2400" dirty="0" smtClean="0">
                <a:latin typeface="+mj-lt"/>
              </a:rPr>
              <a:t>?)</a:t>
            </a:r>
          </a:p>
          <a:p>
            <a:r>
              <a:rPr lang="de-DE" sz="2400" dirty="0" smtClean="0">
                <a:latin typeface="+mj-lt"/>
              </a:rPr>
              <a:t>Erfassung </a:t>
            </a:r>
            <a:r>
              <a:rPr lang="de-DE" sz="2400" dirty="0">
                <a:latin typeface="+mj-lt"/>
              </a:rPr>
              <a:t>von klinischen Falldaten (u.a. Inkubationszeiten)</a:t>
            </a:r>
          </a:p>
          <a:p>
            <a:endParaRPr lang="de-DE" sz="2400" dirty="0">
              <a:latin typeface="+mj-lt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="" xmlns:a16="http://schemas.microsoft.com/office/drawing/2014/main" id="{2DA3CDCA-F526-5D48-8C93-F681B31E62FC}"/>
              </a:ext>
            </a:extLst>
          </p:cNvPr>
          <p:cNvSpPr txBox="1">
            <a:spLocks/>
          </p:cNvSpPr>
          <p:nvPr/>
        </p:nvSpPr>
        <p:spPr>
          <a:xfrm>
            <a:off x="6096001" y="2389150"/>
            <a:ext cx="5257800" cy="3917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>
                <a:latin typeface="+mj-lt"/>
              </a:rPr>
              <a:t>Aktivitäten: </a:t>
            </a:r>
          </a:p>
          <a:p>
            <a:r>
              <a:rPr lang="de-DE" sz="2400" dirty="0" smtClean="0">
                <a:latin typeface="+mj-lt"/>
              </a:rPr>
              <a:t>Club-Begehung</a:t>
            </a:r>
            <a:endParaRPr lang="de-DE" sz="2400" dirty="0">
              <a:latin typeface="+mj-lt"/>
            </a:endParaRPr>
          </a:p>
          <a:p>
            <a:r>
              <a:rPr lang="de-DE" sz="2400" dirty="0">
                <a:latin typeface="+mj-lt"/>
              </a:rPr>
              <a:t>Befragung aller </a:t>
            </a:r>
            <a:r>
              <a:rPr lang="de-DE" sz="2400" dirty="0" smtClean="0">
                <a:latin typeface="+mj-lt"/>
              </a:rPr>
              <a:t>Mitarbeitende </a:t>
            </a:r>
            <a:r>
              <a:rPr lang="de-DE" sz="2400" dirty="0">
                <a:latin typeface="+mj-lt"/>
              </a:rPr>
              <a:t>&amp; alle gemeldeten Fälle zum Cluster</a:t>
            </a:r>
          </a:p>
          <a:p>
            <a:r>
              <a:rPr lang="de-DE" sz="2400" dirty="0">
                <a:latin typeface="+mj-lt"/>
              </a:rPr>
              <a:t>Antikörpertestung bei </a:t>
            </a:r>
            <a:r>
              <a:rPr lang="de-DE" sz="2400" dirty="0" smtClean="0">
                <a:latin typeface="+mj-lt"/>
              </a:rPr>
              <a:t>Mitarbeitenden</a:t>
            </a:r>
            <a:endParaRPr lang="de-DE" sz="2400" dirty="0">
              <a:latin typeface="+mj-lt"/>
            </a:endParaRPr>
          </a:p>
          <a:p>
            <a:r>
              <a:rPr lang="de-DE" sz="2400" dirty="0">
                <a:latin typeface="+mj-lt"/>
              </a:rPr>
              <a:t>Genomsequenzierung an verfügbaren Proben (aus initialer Diagnostik)</a:t>
            </a:r>
          </a:p>
        </p:txBody>
      </p:sp>
    </p:spTree>
    <p:extLst>
      <p:ext uri="{BB962C8B-B14F-4D97-AF65-F5344CB8AC3E}">
        <p14:creationId xmlns:p14="http://schemas.microsoft.com/office/powerpoint/2010/main" val="199000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E73504D-EF44-FF47-A267-5FE5DD52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338020"/>
            <a:ext cx="5279408" cy="1128068"/>
          </a:xfrm>
        </p:spPr>
        <p:txBody>
          <a:bodyPr anchor="ctr">
            <a:normAutofit/>
          </a:bodyPr>
          <a:lstStyle/>
          <a:p>
            <a:r>
              <a:rPr lang="de-DE" sz="3700" dirty="0">
                <a:solidFill>
                  <a:srgbClr val="FF40FF"/>
                </a:solidFill>
              </a:rPr>
              <a:t>Ergebnisse: Rahmen des Ausbruchs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915810C-795E-8543-8010-0AFDCB269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8" y="1630680"/>
            <a:ext cx="5947241" cy="4790251"/>
          </a:xfrm>
        </p:spPr>
        <p:txBody>
          <a:bodyPr anchor="ctr">
            <a:noAutofit/>
          </a:bodyPr>
          <a:lstStyle/>
          <a:p>
            <a:r>
              <a:rPr lang="de-DE" sz="2400" b="1" dirty="0">
                <a:latin typeface="+mj-lt"/>
              </a:rPr>
              <a:t>Räumliche Gegebenheiten: </a:t>
            </a:r>
          </a:p>
          <a:p>
            <a:pPr lvl="1"/>
            <a:r>
              <a:rPr lang="de-DE" dirty="0">
                <a:latin typeface="+mj-lt"/>
              </a:rPr>
              <a:t>150 m</a:t>
            </a:r>
            <a:r>
              <a:rPr lang="de-DE" baseline="30000" dirty="0">
                <a:latin typeface="+mj-lt"/>
              </a:rPr>
              <a:t>2</a:t>
            </a:r>
            <a:r>
              <a:rPr lang="de-DE" dirty="0">
                <a:latin typeface="+mj-lt"/>
              </a:rPr>
              <a:t> Clubfläche, Fenster vorhanden (wegen Lärm geschlossen), </a:t>
            </a:r>
            <a:r>
              <a:rPr lang="de-DE" dirty="0" err="1">
                <a:latin typeface="+mj-lt"/>
              </a:rPr>
              <a:t>Be</a:t>
            </a:r>
            <a:r>
              <a:rPr lang="de-DE" dirty="0">
                <a:latin typeface="+mj-lt"/>
              </a:rPr>
              <a:t>- und Entlüftung funktional (Ende März 2020 fachlich geprüft)</a:t>
            </a:r>
          </a:p>
          <a:p>
            <a:r>
              <a:rPr lang="de-DE" sz="2400" b="1" dirty="0">
                <a:latin typeface="+mj-lt"/>
              </a:rPr>
              <a:t>Veranstaltungen:  </a:t>
            </a:r>
          </a:p>
          <a:p>
            <a:pPr lvl="1"/>
            <a:r>
              <a:rPr lang="de-DE" dirty="0" smtClean="0">
                <a:latin typeface="+mj-lt"/>
              </a:rPr>
              <a:t>1. Event: 29.02.2020 </a:t>
            </a:r>
            <a:r>
              <a:rPr lang="de-DE" dirty="0">
                <a:latin typeface="+mj-lt"/>
              </a:rPr>
              <a:t>(ca. 300 Gäste</a:t>
            </a:r>
            <a:r>
              <a:rPr lang="de-DE" dirty="0" smtClean="0">
                <a:latin typeface="+mj-lt"/>
              </a:rPr>
              <a:t>)</a:t>
            </a:r>
          </a:p>
          <a:p>
            <a:pPr lvl="1"/>
            <a:r>
              <a:rPr lang="de-DE" dirty="0" smtClean="0">
                <a:latin typeface="+mj-lt"/>
              </a:rPr>
              <a:t>2. Event: 02.03.2020 (ca. 150 Gäste)</a:t>
            </a:r>
          </a:p>
          <a:p>
            <a:pPr lvl="1"/>
            <a:r>
              <a:rPr lang="de-DE" dirty="0" smtClean="0">
                <a:latin typeface="+mj-lt"/>
              </a:rPr>
              <a:t>3. Event: 05.03.2020 (ca. 200 Gäste)</a:t>
            </a:r>
            <a:endParaRPr lang="de-DE" dirty="0">
              <a:latin typeface="+mj-lt"/>
            </a:endParaRPr>
          </a:p>
          <a:p>
            <a:pPr lvl="1"/>
            <a:r>
              <a:rPr lang="de-DE" dirty="0" smtClean="0">
                <a:latin typeface="+mj-lt"/>
              </a:rPr>
              <a:t>Schließung des Clubs am </a:t>
            </a:r>
            <a:r>
              <a:rPr lang="de-DE" dirty="0">
                <a:latin typeface="+mj-lt"/>
              </a:rPr>
              <a:t>06.03.2020 </a:t>
            </a:r>
            <a:endParaRPr lang="de-DE" dirty="0" smtClean="0">
              <a:latin typeface="+mj-lt"/>
            </a:endParaRPr>
          </a:p>
          <a:p>
            <a:pPr lvl="1"/>
            <a:r>
              <a:rPr lang="de-DE" dirty="0" smtClean="0">
                <a:latin typeface="+mj-lt"/>
              </a:rPr>
              <a:t>Insgesamt </a:t>
            </a:r>
            <a:r>
              <a:rPr lang="de-DE" dirty="0">
                <a:latin typeface="+mj-lt"/>
              </a:rPr>
              <a:t>17 Mitarbeiter an allen 3 Events</a:t>
            </a:r>
            <a:endParaRPr lang="de-DE" dirty="0"/>
          </a:p>
        </p:txBody>
      </p:sp>
      <p:pic>
        <p:nvPicPr>
          <p:cNvPr id="5" name="Grafik 4" descr="Ein Bild, das drinnen, Decke, Tisch, Küche enthält.&#10;&#10;Automatisch generierte Beschreibung">
            <a:extLst>
              <a:ext uri="{FF2B5EF4-FFF2-40B4-BE49-F238E27FC236}">
                <a16:creationId xmlns="" xmlns:a16="http://schemas.microsoft.com/office/drawing/2014/main" id="{31EDE532-8C92-244F-8A43-18EE5B805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3" r="4" b="16839"/>
          <a:stretch/>
        </p:blipFill>
        <p:spPr>
          <a:xfrm>
            <a:off x="6816377" y="357447"/>
            <a:ext cx="4979410" cy="2923587"/>
          </a:xfrm>
          <a:prstGeom prst="rect">
            <a:avLst/>
          </a:prstGeom>
        </p:spPr>
      </p:pic>
      <p:pic>
        <p:nvPicPr>
          <p:cNvPr id="7" name="Grafik 6" descr="Ein Bild, das Text, Karte enthält.&#10;&#10;Automatisch generierte Beschreibung">
            <a:extLst>
              <a:ext uri="{FF2B5EF4-FFF2-40B4-BE49-F238E27FC236}">
                <a16:creationId xmlns="" xmlns:a16="http://schemas.microsoft.com/office/drawing/2014/main" id="{22EBF5C9-BBEA-0E4A-AA7D-3032D06C3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207" r="1" b="4168"/>
          <a:stretch/>
        </p:blipFill>
        <p:spPr>
          <a:xfrm>
            <a:off x="6854679" y="3504845"/>
            <a:ext cx="4941108" cy="2916086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="" xmlns:a16="http://schemas.microsoft.com/office/drawing/2014/main" id="{CD9E5920-9192-E64B-9E0C-E010C440438A}"/>
              </a:ext>
            </a:extLst>
          </p:cNvPr>
          <p:cNvCxnSpPr>
            <a:cxnSpLocks/>
          </p:cNvCxnSpPr>
          <p:nvPr/>
        </p:nvCxnSpPr>
        <p:spPr>
          <a:xfrm>
            <a:off x="8129239" y="6310090"/>
            <a:ext cx="3565936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="" xmlns:a16="http://schemas.microsoft.com/office/drawing/2014/main" id="{79C3F763-4BAF-F14B-91ED-2E20CA12C9C0}"/>
              </a:ext>
            </a:extLst>
          </p:cNvPr>
          <p:cNvCxnSpPr>
            <a:cxnSpLocks/>
          </p:cNvCxnSpPr>
          <p:nvPr/>
        </p:nvCxnSpPr>
        <p:spPr>
          <a:xfrm>
            <a:off x="9912207" y="3511117"/>
            <a:ext cx="1855870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="" xmlns:a16="http://schemas.microsoft.com/office/drawing/2014/main" id="{50C385F2-C4E8-3D48-B704-14CB3070BF85}"/>
              </a:ext>
            </a:extLst>
          </p:cNvPr>
          <p:cNvCxnSpPr>
            <a:cxnSpLocks/>
          </p:cNvCxnSpPr>
          <p:nvPr/>
        </p:nvCxnSpPr>
        <p:spPr>
          <a:xfrm>
            <a:off x="11722883" y="3504845"/>
            <a:ext cx="0" cy="2805245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="" xmlns:a16="http://schemas.microsoft.com/office/drawing/2014/main" id="{98B5133F-DB6C-EF4E-A8B2-F07324F067EC}"/>
              </a:ext>
            </a:extLst>
          </p:cNvPr>
          <p:cNvCxnSpPr>
            <a:cxnSpLocks/>
          </p:cNvCxnSpPr>
          <p:nvPr/>
        </p:nvCxnSpPr>
        <p:spPr>
          <a:xfrm>
            <a:off x="8129239" y="5084615"/>
            <a:ext cx="0" cy="1225475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="" xmlns:a16="http://schemas.microsoft.com/office/drawing/2014/main" id="{92AF61E1-FAF5-CA49-ABA4-294960487191}"/>
              </a:ext>
            </a:extLst>
          </p:cNvPr>
          <p:cNvCxnSpPr>
            <a:cxnSpLocks/>
          </p:cNvCxnSpPr>
          <p:nvPr/>
        </p:nvCxnSpPr>
        <p:spPr>
          <a:xfrm>
            <a:off x="9912207" y="3504845"/>
            <a:ext cx="0" cy="1579773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="" xmlns:a16="http://schemas.microsoft.com/office/drawing/2014/main" id="{52E01DDB-A56C-644D-8DDA-AFDD05EDFDAD}"/>
              </a:ext>
            </a:extLst>
          </p:cNvPr>
          <p:cNvCxnSpPr>
            <a:cxnSpLocks/>
          </p:cNvCxnSpPr>
          <p:nvPr/>
        </p:nvCxnSpPr>
        <p:spPr>
          <a:xfrm>
            <a:off x="8129239" y="5084615"/>
            <a:ext cx="1782968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8D4DF0C-194D-D146-B6C4-85CBA754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14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FF40FF"/>
                </a:solidFill>
              </a:rPr>
              <a:t>Ergebnisse: Ausmaß des Ausbruchs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909498F-6F33-6F49-BA16-BE1E23F66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4" y="1510576"/>
            <a:ext cx="5140036" cy="19184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b="1" dirty="0">
                <a:latin typeface="+mj-lt"/>
              </a:rPr>
              <a:t>Ermittelte Fallzahlen</a:t>
            </a:r>
            <a:r>
              <a:rPr lang="de-DE" sz="2400" dirty="0">
                <a:latin typeface="+mj-lt"/>
              </a:rPr>
              <a:t>: </a:t>
            </a:r>
          </a:p>
          <a:p>
            <a:r>
              <a:rPr lang="de-DE" sz="2000" dirty="0">
                <a:latin typeface="+mj-lt"/>
              </a:rPr>
              <a:t>58 Fälle </a:t>
            </a:r>
            <a:r>
              <a:rPr lang="de-DE" sz="2000" dirty="0" smtClean="0">
                <a:latin typeface="+mj-lt"/>
              </a:rPr>
              <a:t>dem </a:t>
            </a:r>
            <a:r>
              <a:rPr lang="de-DE" sz="2000" dirty="0" err="1" smtClean="0">
                <a:latin typeface="+mj-lt"/>
              </a:rPr>
              <a:t>LaGeSo</a:t>
            </a:r>
            <a:r>
              <a:rPr lang="de-DE" sz="2000" dirty="0" smtClean="0">
                <a:latin typeface="+mj-lt"/>
              </a:rPr>
              <a:t> übermittelt</a:t>
            </a:r>
            <a:endParaRPr lang="de-DE" sz="2000" dirty="0">
              <a:latin typeface="+mj-lt"/>
            </a:endParaRPr>
          </a:p>
          <a:p>
            <a:r>
              <a:rPr lang="de-DE" sz="2000" dirty="0">
                <a:latin typeface="+mj-lt"/>
              </a:rPr>
              <a:t>17 weitere bestätigte Fälle identifiziert</a:t>
            </a:r>
          </a:p>
          <a:p>
            <a:r>
              <a:rPr lang="de-DE" sz="2000" dirty="0">
                <a:latin typeface="+mj-lt"/>
              </a:rPr>
              <a:t>Dunkelziffer vermutlich höher (20 weitere, vermutliche Fälle – aber ohne Bestätigung)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D7C7F738-14BD-6A48-B2B7-4597E527A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93752"/>
              </p:ext>
            </p:extLst>
          </p:nvPr>
        </p:nvGraphicFramePr>
        <p:xfrm>
          <a:off x="6213765" y="1409008"/>
          <a:ext cx="5562600" cy="2094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7945">
                  <a:extLst>
                    <a:ext uri="{9D8B030D-6E8A-4147-A177-3AD203B41FA5}">
                      <a16:colId xmlns="" xmlns:a16="http://schemas.microsoft.com/office/drawing/2014/main" val="941424482"/>
                    </a:ext>
                  </a:extLst>
                </a:gridCol>
                <a:gridCol w="1440873">
                  <a:extLst>
                    <a:ext uri="{9D8B030D-6E8A-4147-A177-3AD203B41FA5}">
                      <a16:colId xmlns="" xmlns:a16="http://schemas.microsoft.com/office/drawing/2014/main" val="3550923197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3703287826"/>
                    </a:ext>
                  </a:extLst>
                </a:gridCol>
              </a:tblGrid>
              <a:tr h="357320">
                <a:tc>
                  <a:txBody>
                    <a:bodyPr/>
                    <a:lstStyle/>
                    <a:p>
                      <a:r>
                        <a:rPr lang="de-DE" dirty="0"/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3565833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r>
                        <a:rPr lang="de-DE" b="1" dirty="0"/>
                        <a:t>Fälle insgesamt: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29378319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r>
                        <a:rPr lang="de-DE" dirty="0" smtClean="0"/>
                        <a:t>Übermittlung </a:t>
                      </a:r>
                      <a:r>
                        <a:rPr lang="de-DE" dirty="0" err="1" smtClean="0"/>
                        <a:t>LaGeSo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77.3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88367810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r>
                        <a:rPr lang="de-DE" dirty="0"/>
                        <a:t>Fälle über Befragung und </a:t>
                      </a:r>
                      <a:r>
                        <a:rPr lang="de-DE" dirty="0" err="1" smtClean="0"/>
                        <a:t>SurvNet</a:t>
                      </a:r>
                      <a:r>
                        <a:rPr lang="de-DE" dirty="0" smtClean="0"/>
                        <a:t>-Extrakt: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22.7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63218110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r>
                        <a:rPr lang="de-DE" sz="1200" i="1" dirty="0"/>
                        <a:t>         Davon Fälle in anderen 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i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i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5824463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10B0E76F-360B-CF4D-9A72-C22D78F80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11632"/>
              </p:ext>
            </p:extLst>
          </p:nvPr>
        </p:nvGraphicFramePr>
        <p:xfrm>
          <a:off x="6213765" y="3675115"/>
          <a:ext cx="5562600" cy="281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1127">
                  <a:extLst>
                    <a:ext uri="{9D8B030D-6E8A-4147-A177-3AD203B41FA5}">
                      <a16:colId xmlns="" xmlns:a16="http://schemas.microsoft.com/office/drawing/2014/main" val="941424482"/>
                    </a:ext>
                  </a:extLst>
                </a:gridCol>
                <a:gridCol w="1267691">
                  <a:extLst>
                    <a:ext uri="{9D8B030D-6E8A-4147-A177-3AD203B41FA5}">
                      <a16:colId xmlns="" xmlns:a16="http://schemas.microsoft.com/office/drawing/2014/main" val="3550923197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3703287826"/>
                    </a:ext>
                  </a:extLst>
                </a:gridCol>
              </a:tblGrid>
              <a:tr h="357320">
                <a:tc>
                  <a:txBody>
                    <a:bodyPr/>
                    <a:lstStyle/>
                    <a:p>
                      <a:r>
                        <a:rPr lang="de-DE" dirty="0"/>
                        <a:t>Fallgruppe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3565833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r>
                        <a:rPr lang="de-DE" b="1" dirty="0"/>
                        <a:t>Fälle insgesamt: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29378319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r>
                        <a:rPr lang="de-DE" dirty="0"/>
                        <a:t>1. Generation: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88367810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r>
                        <a:rPr lang="de-DE" sz="1400" i="1" dirty="0"/>
                        <a:t>       Gäste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61,3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63218110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r>
                        <a:rPr lang="de-DE" sz="1400" i="1" dirty="0"/>
                        <a:t>       Mitarbeiter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17267700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r>
                        <a:rPr lang="de-DE" dirty="0"/>
                        <a:t>2. Generation: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73827407"/>
                  </a:ext>
                </a:extLst>
              </a:tr>
              <a:tr h="357320">
                <a:tc>
                  <a:txBody>
                    <a:bodyPr/>
                    <a:lstStyle/>
                    <a:p>
                      <a:r>
                        <a:rPr lang="de-DE" dirty="0"/>
                        <a:t>Bestätigte Fälle mit unbekanntem Status: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90702248"/>
                  </a:ext>
                </a:extLst>
              </a:tr>
            </a:tbl>
          </a:graphicData>
        </a:graphic>
      </p:graphicFrame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E6C71B2A-82CB-224D-B375-B798CD357C55}"/>
              </a:ext>
            </a:extLst>
          </p:cNvPr>
          <p:cNvSpPr txBox="1">
            <a:spLocks/>
          </p:cNvSpPr>
          <p:nvPr/>
        </p:nvSpPr>
        <p:spPr>
          <a:xfrm>
            <a:off x="706583" y="3555839"/>
            <a:ext cx="5140036" cy="281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 err="1">
                <a:latin typeface="+mj-lt"/>
              </a:rPr>
              <a:t>Attack</a:t>
            </a:r>
            <a:r>
              <a:rPr lang="de-DE" sz="2400" b="1" dirty="0">
                <a:latin typeface="+mj-lt"/>
              </a:rPr>
              <a:t> Rates: </a:t>
            </a:r>
          </a:p>
          <a:p>
            <a:r>
              <a:rPr lang="de-DE" sz="2000" b="1" dirty="0" smtClean="0">
                <a:latin typeface="+mj-lt"/>
              </a:rPr>
              <a:t>12,7</a:t>
            </a:r>
            <a:r>
              <a:rPr lang="de-DE" sz="2000" b="1" dirty="0">
                <a:latin typeface="+mj-lt"/>
              </a:rPr>
              <a:t>% </a:t>
            </a:r>
            <a:r>
              <a:rPr lang="de-DE" sz="2000" dirty="0">
                <a:latin typeface="+mj-lt"/>
              </a:rPr>
              <a:t>-&gt; Event 1 (38 Fälle / 300 Gäste)</a:t>
            </a:r>
          </a:p>
          <a:p>
            <a:r>
              <a:rPr lang="de-DE" sz="2000" b="1" dirty="0">
                <a:latin typeface="+mj-lt"/>
              </a:rPr>
              <a:t>0,0%</a:t>
            </a:r>
            <a:r>
              <a:rPr lang="de-DE" sz="2000" dirty="0">
                <a:latin typeface="+mj-lt"/>
              </a:rPr>
              <a:t> -&gt; Event </a:t>
            </a:r>
            <a:r>
              <a:rPr lang="de-DE" sz="2000" dirty="0" smtClean="0">
                <a:latin typeface="+mj-lt"/>
              </a:rPr>
              <a:t>2 (0 Fälle / 150 Gäste)</a:t>
            </a:r>
            <a:endParaRPr lang="de-DE" sz="2000" dirty="0">
              <a:latin typeface="+mj-lt"/>
            </a:endParaRPr>
          </a:p>
          <a:p>
            <a:r>
              <a:rPr lang="de-DE" sz="2000" b="1" dirty="0">
                <a:latin typeface="+mj-lt"/>
              </a:rPr>
              <a:t>2,5% </a:t>
            </a:r>
            <a:r>
              <a:rPr lang="de-DE" sz="2000" dirty="0">
                <a:latin typeface="+mj-lt"/>
              </a:rPr>
              <a:t>-&gt; Event 3 (4 Fälle / 200 Gäste)</a:t>
            </a:r>
          </a:p>
          <a:p>
            <a:r>
              <a:rPr lang="de-DE" sz="2000" b="1" dirty="0">
                <a:latin typeface="+mj-lt"/>
              </a:rPr>
              <a:t>60,0%</a:t>
            </a:r>
            <a:r>
              <a:rPr lang="de-DE" sz="2000" dirty="0">
                <a:latin typeface="+mj-lt"/>
              </a:rPr>
              <a:t> -&gt; </a:t>
            </a:r>
            <a:r>
              <a:rPr lang="de-DE" sz="2000" dirty="0" smtClean="0">
                <a:latin typeface="+mj-lt"/>
              </a:rPr>
              <a:t>Mitarbeitende </a:t>
            </a:r>
            <a:r>
              <a:rPr lang="de-DE" sz="2000" dirty="0">
                <a:latin typeface="+mj-lt"/>
              </a:rPr>
              <a:t>(9 Fälle / 15 </a:t>
            </a:r>
            <a:r>
              <a:rPr lang="de-DE" sz="2000" dirty="0" smtClean="0">
                <a:latin typeface="+mj-lt"/>
              </a:rPr>
              <a:t>Mitarbeitende)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17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8D4DF0C-194D-D146-B6C4-85CBA754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14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FF40FF"/>
                </a:solidFill>
              </a:rPr>
              <a:t>Ergebnisse: Ursprung des Ausbruchs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909498F-6F33-6F49-BA16-BE1E23F66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2" y="1409007"/>
            <a:ext cx="4412673" cy="5005648"/>
          </a:xfrm>
        </p:spPr>
        <p:txBody>
          <a:bodyPr anchor="ctr">
            <a:normAutofit/>
          </a:bodyPr>
          <a:lstStyle/>
          <a:p>
            <a:r>
              <a:rPr lang="de-DE" sz="2000" dirty="0">
                <a:latin typeface="+mj-lt"/>
              </a:rPr>
              <a:t>Event 1 (29.02.2020): </a:t>
            </a:r>
          </a:p>
          <a:p>
            <a:pPr lvl="1"/>
            <a:r>
              <a:rPr lang="de-DE" sz="1600" dirty="0">
                <a:latin typeface="+mj-lt"/>
              </a:rPr>
              <a:t>Fall aus Hessen mit Symptombeginn  28.02. =&gt; symptomatisch im Club</a:t>
            </a:r>
          </a:p>
          <a:p>
            <a:pPr lvl="2"/>
            <a:r>
              <a:rPr lang="de-DE" sz="1400" b="1" dirty="0" smtClean="0">
                <a:latin typeface="+mj-lt"/>
              </a:rPr>
              <a:t>Wahrscheinlichster </a:t>
            </a:r>
            <a:r>
              <a:rPr lang="de-DE" sz="1400" b="1" dirty="0">
                <a:latin typeface="+mj-lt"/>
              </a:rPr>
              <a:t>Indexfall</a:t>
            </a:r>
          </a:p>
          <a:p>
            <a:r>
              <a:rPr lang="de-DE" sz="2000" dirty="0">
                <a:latin typeface="+mj-lt"/>
              </a:rPr>
              <a:t>Event 2 (02.03.2020):</a:t>
            </a:r>
          </a:p>
          <a:p>
            <a:pPr lvl="1"/>
            <a:r>
              <a:rPr lang="de-DE" sz="1600" dirty="0">
                <a:latin typeface="+mj-lt"/>
              </a:rPr>
              <a:t>Keine gemeldeten Fälle unter Gästen</a:t>
            </a:r>
          </a:p>
          <a:p>
            <a:r>
              <a:rPr lang="de-DE" sz="2000" dirty="0">
                <a:latin typeface="+mj-lt"/>
              </a:rPr>
              <a:t>Event 3 (05.03.2020): </a:t>
            </a:r>
          </a:p>
          <a:p>
            <a:pPr lvl="1"/>
            <a:r>
              <a:rPr lang="de-DE" sz="1600" dirty="0">
                <a:latin typeface="+mj-lt"/>
              </a:rPr>
              <a:t>Mitarbeiter mit Symptombeginn 04.03. (am 29.02. und 05.03. gearbeitet (Arbeitsposition nahe Tanzfläche)</a:t>
            </a:r>
          </a:p>
          <a:p>
            <a:r>
              <a:rPr lang="de-DE" sz="2000" dirty="0">
                <a:latin typeface="+mj-lt"/>
              </a:rPr>
              <a:t>Gensequenzierung an 16 verfügbaren Proben (Abstriche von initialer Diagnostik): </a:t>
            </a:r>
          </a:p>
          <a:p>
            <a:pPr lvl="1"/>
            <a:r>
              <a:rPr lang="de-DE" sz="1600" dirty="0">
                <a:latin typeface="+mj-lt"/>
              </a:rPr>
              <a:t>Identische </a:t>
            </a:r>
            <a:r>
              <a:rPr lang="de-DE" sz="1600" dirty="0" smtClean="0">
                <a:latin typeface="+mj-lt"/>
              </a:rPr>
              <a:t>Sequenzen</a:t>
            </a:r>
          </a:p>
          <a:p>
            <a:pPr lvl="1"/>
            <a:r>
              <a:rPr lang="de-DE" sz="1600" dirty="0" smtClean="0">
                <a:latin typeface="+mj-lt"/>
              </a:rPr>
              <a:t>Ursprung</a:t>
            </a:r>
            <a:r>
              <a:rPr lang="de-DE" sz="1600" dirty="0">
                <a:latin typeface="+mj-lt"/>
              </a:rPr>
              <a:t>: In Europa vorkommende Sequenz (Endanalyse ausstehend)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="" xmlns:a16="http://schemas.microsoft.com/office/drawing/2014/main" id="{AEBD5083-27ED-5444-94A4-C5806EDCF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9" r="7177"/>
          <a:stretch/>
        </p:blipFill>
        <p:spPr>
          <a:xfrm>
            <a:off x="5195454" y="1625270"/>
            <a:ext cx="6366164" cy="45911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365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E73504D-EF44-FF47-A267-5FE5DD52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40FF"/>
                </a:solidFill>
              </a:rPr>
              <a:t>Bewertung und Schlussfolgerung: </a:t>
            </a:r>
            <a:endParaRPr lang="de-DE" dirty="0">
              <a:solidFill>
                <a:srgbClr val="FF40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915810C-795E-8543-8010-0AFDCB269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de-DE" b="1" dirty="0" smtClean="0">
                <a:latin typeface="+mj-lt"/>
              </a:rPr>
              <a:t>Bewertung: </a:t>
            </a:r>
          </a:p>
          <a:p>
            <a:pPr lvl="1"/>
            <a:r>
              <a:rPr lang="de-DE" dirty="0" smtClean="0">
                <a:latin typeface="+mj-lt"/>
              </a:rPr>
              <a:t>Positive und produktive Zusammenarbeit mit Kollegen vom GA Mitte</a:t>
            </a:r>
          </a:p>
          <a:p>
            <a:pPr lvl="1"/>
            <a:r>
              <a:rPr lang="de-DE" dirty="0" smtClean="0">
                <a:latin typeface="+mj-lt"/>
              </a:rPr>
              <a:t>Nur deskriptive Studie und </a:t>
            </a:r>
            <a:r>
              <a:rPr lang="de-DE" dirty="0">
                <a:latin typeface="+mj-lt"/>
              </a:rPr>
              <a:t>keine </a:t>
            </a:r>
            <a:r>
              <a:rPr lang="de-DE" dirty="0" smtClean="0">
                <a:latin typeface="+mj-lt"/>
              </a:rPr>
              <a:t>analytische Studie</a:t>
            </a:r>
            <a:endParaRPr lang="de-DE" dirty="0">
              <a:latin typeface="+mj-lt"/>
            </a:endParaRPr>
          </a:p>
          <a:p>
            <a:pPr lvl="1"/>
            <a:r>
              <a:rPr lang="de-DE" dirty="0" smtClean="0">
                <a:latin typeface="+mj-lt"/>
              </a:rPr>
              <a:t>Cluster-Zuordnung in </a:t>
            </a:r>
            <a:r>
              <a:rPr lang="de-DE" dirty="0" err="1" smtClean="0">
                <a:latin typeface="+mj-lt"/>
              </a:rPr>
              <a:t>SurvNet</a:t>
            </a:r>
            <a:r>
              <a:rPr lang="de-DE" dirty="0" smtClean="0">
                <a:latin typeface="+mj-lt"/>
              </a:rPr>
              <a:t> (zumindest im initialen COVID-Geschehen) nicht lückenlos</a:t>
            </a:r>
          </a:p>
          <a:p>
            <a:pPr lvl="1"/>
            <a:r>
              <a:rPr lang="de-DE" dirty="0" smtClean="0">
                <a:latin typeface="+mj-lt"/>
              </a:rPr>
              <a:t>Zusammenarbeit </a:t>
            </a:r>
            <a:r>
              <a:rPr lang="de-DE" dirty="0">
                <a:latin typeface="+mj-lt"/>
              </a:rPr>
              <a:t>mit </a:t>
            </a:r>
            <a:r>
              <a:rPr lang="de-DE" dirty="0" smtClean="0">
                <a:latin typeface="+mj-lt"/>
              </a:rPr>
              <a:t>anderen GÄ </a:t>
            </a:r>
            <a:r>
              <a:rPr lang="de-DE" dirty="0">
                <a:latin typeface="+mj-lt"/>
              </a:rPr>
              <a:t>teilweise </a:t>
            </a:r>
            <a:r>
              <a:rPr lang="de-DE" dirty="0" smtClean="0">
                <a:latin typeface="+mj-lt"/>
              </a:rPr>
              <a:t>problematisch</a:t>
            </a:r>
          </a:p>
          <a:p>
            <a:r>
              <a:rPr lang="de-DE" b="1" dirty="0" smtClean="0">
                <a:latin typeface="+mj-lt"/>
              </a:rPr>
              <a:t>Schlussfolgerung: </a:t>
            </a:r>
            <a:r>
              <a:rPr lang="de-DE" dirty="0" smtClean="0">
                <a:latin typeface="+mj-lt"/>
              </a:rPr>
              <a:t>	</a:t>
            </a:r>
            <a:endParaRPr lang="de-DE" dirty="0">
              <a:latin typeface="+mj-lt"/>
            </a:endParaRPr>
          </a:p>
          <a:p>
            <a:pPr lvl="1"/>
            <a:r>
              <a:rPr lang="de-DE" dirty="0" smtClean="0">
                <a:latin typeface="+mj-lt"/>
              </a:rPr>
              <a:t>Detaillierte </a:t>
            </a:r>
            <a:r>
              <a:rPr lang="de-DE" dirty="0">
                <a:latin typeface="+mj-lt"/>
              </a:rPr>
              <a:t>Beschreibung eines weiteren </a:t>
            </a:r>
            <a:r>
              <a:rPr lang="de-DE" i="1" dirty="0" err="1">
                <a:latin typeface="+mj-lt"/>
              </a:rPr>
              <a:t>Superspreading</a:t>
            </a:r>
            <a:r>
              <a:rPr lang="de-DE" dirty="0">
                <a:latin typeface="+mj-lt"/>
              </a:rPr>
              <a:t>-Events</a:t>
            </a:r>
          </a:p>
          <a:p>
            <a:pPr lvl="1"/>
            <a:r>
              <a:rPr lang="de-DE" dirty="0" smtClean="0">
                <a:latin typeface="+mj-lt"/>
              </a:rPr>
              <a:t>Zusätzliche Evidenz für hohes Übertragungsrisiko im gegebenen Setting (Innenraum, schlechte Belüftung, dichtes Gedränge)</a:t>
            </a:r>
          </a:p>
          <a:p>
            <a:endParaRPr lang="de-DE" dirty="0">
              <a:latin typeface="+mj-lt"/>
            </a:endParaRPr>
          </a:p>
          <a:p>
            <a:pPr lvl="2"/>
            <a:endParaRPr lang="de-DE" dirty="0">
              <a:latin typeface="+mj-lt"/>
            </a:endParaRPr>
          </a:p>
          <a:p>
            <a:pPr lvl="1"/>
            <a:endParaRPr lang="de-DE" dirty="0">
              <a:latin typeface="+mj-lt"/>
            </a:endParaRPr>
          </a:p>
          <a:p>
            <a:pPr lvl="1"/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78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Benutzerdefiniert</PresentationFormat>
  <Paragraphs>108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</vt:lpstr>
      <vt:lpstr>Untersuchung eines COVID-19-Ausbruchs in einem Nachtclub in Berlin (März 2020)</vt:lpstr>
      <vt:lpstr>03.2020: Amtshilfeersuchen des Gesundheitsamts Berlin-Mitte</vt:lpstr>
      <vt:lpstr>Ausbruchsuntersuchung: Nachtclub X</vt:lpstr>
      <vt:lpstr>Ergebnisse: Rahmen des Ausbruchs</vt:lpstr>
      <vt:lpstr>Ergebnisse: Ausmaß des Ausbruchs</vt:lpstr>
      <vt:lpstr>Ergebnisse: Ursprung des Ausbruchs</vt:lpstr>
      <vt:lpstr>Bewertung und Schlussfolgerung: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Untersuchung eines COVID-19-Ausbruchs in einem Nachtclub in Berlin</dc:title>
  <dc:creator>Nadine Muller</dc:creator>
  <cp:lastModifiedBy>Vygen-Bonnet, Sabine</cp:lastModifiedBy>
  <cp:revision>27</cp:revision>
  <dcterms:created xsi:type="dcterms:W3CDTF">2020-07-09T10:35:50Z</dcterms:created>
  <dcterms:modified xsi:type="dcterms:W3CDTF">2020-07-10T13:05:59Z</dcterms:modified>
</cp:coreProperties>
</file>