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305" r:id="rId3"/>
    <p:sldId id="256" r:id="rId4"/>
    <p:sldId id="306" r:id="rId5"/>
    <p:sldId id="307" r:id="rId6"/>
    <p:sldId id="308" r:id="rId7"/>
    <p:sldId id="309" r:id="rId8"/>
    <p:sldId id="301" r:id="rId9"/>
    <p:sldId id="311" r:id="rId10"/>
    <p:sldId id="312" r:id="rId11"/>
    <p:sldId id="295" r:id="rId12"/>
    <p:sldId id="296" r:id="rId13"/>
    <p:sldId id="300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72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https://www.who.int/docs/default-source/coronaviruse/situation-reports/20200712-covid-19-sitrep-174.pdf?sfvrsn=5d1c1b2c_2</a:t>
            </a:r>
            <a:endParaRPr lang="de-DE" dirty="0" smtClean="0"/>
          </a:p>
          <a:p>
            <a:r>
              <a:rPr lang="de-DE" dirty="0" smtClean="0"/>
              <a:t>https://dosyamerkez.saglik.gov.tr/Eklenti/37944,covid-19-daily-situation-report---12072020pdf.pdf?0&amp;_tag1=9A5E0F6460DE3A71B072B888463E4C3FA66B6E0F</a:t>
            </a:r>
          </a:p>
          <a:p>
            <a:r>
              <a:rPr lang="de-DE" dirty="0" smtClean="0"/>
              <a:t>https://tradingeconomics.com/turkey/hospital-beds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Quellen: </a:t>
            </a:r>
            <a:r>
              <a:rPr lang="de-DE" sz="1200" dirty="0" smtClean="0"/>
              <a:t>https://www.nature.com/articles/s41586-020-2521-4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trend14T_above70000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daily_14dtrend_above700_ownyaxis_2020-07-13_europa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daily_14dtrend_above700_ownyaxis_2020-07-13_asien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daily_14dtrend_above700_ownyaxis_2020-07-13_ozeanien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https://www.ecdc.europa.eu/en/geographical-distribution-2019-ncov-cases</a:t>
            </a:r>
          </a:p>
          <a:p>
            <a:r>
              <a:rPr lang="de-DE" dirty="0" smtClean="0"/>
              <a:t>https://covid19.who.int/region/euro/country/il</a:t>
            </a:r>
          </a:p>
          <a:p>
            <a:r>
              <a:rPr lang="de-DE" dirty="0" smtClean="0"/>
              <a:t>https://covid.ourworldindata.org/data/owid-covid-data.xlsx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https://www.ecdc.europa.eu/en/geographical-distribution-2019-ncov-cases</a:t>
            </a:r>
          </a:p>
          <a:p>
            <a:r>
              <a:rPr lang="de-DE" dirty="0" smtClean="0"/>
              <a:t>https://covid19.who.int/region/euro/country/il</a:t>
            </a:r>
          </a:p>
          <a:p>
            <a:r>
              <a:rPr lang="de-DE" dirty="0" smtClean="0"/>
              <a:t>https://</a:t>
            </a:r>
            <a:r>
              <a:rPr lang="de-DE" dirty="0" smtClean="0"/>
              <a:t>covid.ourworldindata.org/data/owid-covid-data.xlsx</a:t>
            </a:r>
          </a:p>
          <a:p>
            <a:r>
              <a:rPr lang="de-DE" dirty="0" smtClean="0"/>
              <a:t>https://dosyamerkez.saglik.gov.tr/Eklenti/37944,covid-19-daily-situation-report---12072020pdf.pdf?0&amp;_tag1=9A5E0F6460DE3A71B072B888463E4C3FA66B6E0F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1269"/>
              </p:ext>
            </p:extLst>
          </p:nvPr>
        </p:nvGraphicFramePr>
        <p:xfrm>
          <a:off x="395536" y="2099399"/>
          <a:ext cx="8136904" cy="3988456"/>
        </p:xfrm>
        <a:graphic>
          <a:graphicData uri="http://schemas.openxmlformats.org/drawingml/2006/table">
            <a:tbl>
              <a:tblPr/>
              <a:tblGrid>
                <a:gridCol w="2160240"/>
                <a:gridCol w="1368152"/>
                <a:gridCol w="1656184"/>
                <a:gridCol w="864096"/>
                <a:gridCol w="1080120"/>
                <a:gridCol w="1008112"/>
              </a:tblGrid>
              <a:tr h="8029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 (7T)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Verdopplungszeit/Halbierungszeit 7d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4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3.247.684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408.142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23,49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1.839.850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262.846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289,03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849.553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176.388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23,76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264.184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76.207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15,75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720.547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46.032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-230,88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Mexiko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295.268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43.103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48,72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145.362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31.973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16,48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97.509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24.736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322.710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23.630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166,21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229.480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23.551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-30,97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057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12.698.995  </a:t>
            </a:r>
            <a:r>
              <a:rPr lang="en-US" sz="2400" b="1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b="1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b="1" dirty="0" smtClean="0">
                <a:solidFill>
                  <a:srgbClr val="366092"/>
                </a:solidFill>
              </a:rPr>
              <a:t>564.924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(4,4 %)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Türkei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43637" y="6309320"/>
            <a:ext cx="790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https://sbsgm.saglik.gov.tr/TR,66424/covid-19-situation-report-turkey.html</a:t>
            </a:r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83" y="2276872"/>
            <a:ext cx="4352737" cy="22407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7" y="1849515"/>
            <a:ext cx="45053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5000" b="1" dirty="0" smtClean="0"/>
              <a:t>Epidemiologie</a:t>
            </a:r>
          </a:p>
          <a:p>
            <a:r>
              <a:rPr lang="de-DE" sz="4500" dirty="0" smtClean="0"/>
              <a:t>Amerika:  </a:t>
            </a:r>
            <a:r>
              <a:rPr lang="de-DE" sz="4500" dirty="0" smtClean="0"/>
              <a:t>60% </a:t>
            </a:r>
            <a:r>
              <a:rPr lang="de-DE" sz="4500" dirty="0" smtClean="0"/>
              <a:t>der neuen Fälle und mehr als </a:t>
            </a:r>
            <a:r>
              <a:rPr lang="de-DE" sz="4500" dirty="0" smtClean="0"/>
              <a:t>60 </a:t>
            </a:r>
            <a:r>
              <a:rPr lang="de-DE" sz="4500" dirty="0" smtClean="0"/>
              <a:t>% der </a:t>
            </a:r>
            <a:r>
              <a:rPr lang="de-DE" sz="4500" dirty="0" smtClean="0"/>
              <a:t>neuen Todesfälle in den vergangenen 7 Tagen (die </a:t>
            </a:r>
            <a:r>
              <a:rPr lang="de-DE" sz="4500" dirty="0" smtClean="0"/>
              <a:t>meisten Fälle / Todesfälle in Brasilien, USA) </a:t>
            </a:r>
          </a:p>
          <a:p>
            <a:r>
              <a:rPr lang="de-DE" sz="4500" dirty="0"/>
              <a:t>Asien: Anstieg und hohe Fallzahlen vor allem in </a:t>
            </a:r>
            <a:r>
              <a:rPr lang="de-DE" sz="4500" dirty="0" smtClean="0"/>
              <a:t>Indien, Indonesien, </a:t>
            </a:r>
            <a:r>
              <a:rPr lang="de-DE" sz="4500" dirty="0" smtClean="0"/>
              <a:t>Philippinen, Israel</a:t>
            </a:r>
            <a:endParaRPr lang="de-DE" sz="4500" dirty="0"/>
          </a:p>
          <a:p>
            <a:r>
              <a:rPr lang="de-DE" sz="4500" dirty="0" smtClean="0"/>
              <a:t>Afrika: </a:t>
            </a:r>
            <a:r>
              <a:rPr lang="de-DE" sz="4500" dirty="0" smtClean="0"/>
              <a:t>&gt; neue </a:t>
            </a:r>
            <a:r>
              <a:rPr lang="de-DE" sz="4500" dirty="0"/>
              <a:t>100.000 Fälle (8%) </a:t>
            </a:r>
            <a:r>
              <a:rPr lang="de-DE" sz="4500" dirty="0" smtClean="0"/>
              <a:t>in den vergangenen 7 Tagen, &gt; 65 </a:t>
            </a:r>
            <a:r>
              <a:rPr lang="de-DE" sz="4500" dirty="0" smtClean="0"/>
              <a:t>% davon in Südafrika</a:t>
            </a:r>
          </a:p>
          <a:p>
            <a:r>
              <a:rPr lang="de-DE" sz="4500" dirty="0"/>
              <a:t>Europa: </a:t>
            </a:r>
            <a:r>
              <a:rPr lang="de-DE" sz="4500" dirty="0" smtClean="0"/>
              <a:t>weiterhin Anstieg </a:t>
            </a:r>
            <a:r>
              <a:rPr lang="de-DE" sz="4500" dirty="0" smtClean="0"/>
              <a:t>der Fallzahlen in Osteuropa und Balkanländern</a:t>
            </a:r>
          </a:p>
          <a:p>
            <a:r>
              <a:rPr lang="de-DE" sz="4500" dirty="0" smtClean="0"/>
              <a:t>Ozeanien: Anstieg der Fälle in Melbourne, Australien, vollständiger </a:t>
            </a:r>
            <a:r>
              <a:rPr lang="de-DE" sz="4500" dirty="0" err="1" smtClean="0"/>
              <a:t>Lockdown</a:t>
            </a:r>
            <a:r>
              <a:rPr lang="de-DE" sz="4500" dirty="0" smtClean="0"/>
              <a:t> vom Großraum Melbourne und </a:t>
            </a:r>
            <a:r>
              <a:rPr lang="de-DE" sz="4500" dirty="0" err="1" smtClean="0"/>
              <a:t>Shire</a:t>
            </a:r>
            <a:r>
              <a:rPr lang="de-DE" sz="4500" dirty="0" smtClean="0"/>
              <a:t> </a:t>
            </a:r>
            <a:r>
              <a:rPr lang="de-DE" sz="4500" dirty="0" err="1" smtClean="0"/>
              <a:t>of</a:t>
            </a:r>
            <a:r>
              <a:rPr lang="de-DE" sz="4500" dirty="0" smtClean="0"/>
              <a:t> Mitchell für 6 Wochen</a:t>
            </a:r>
          </a:p>
          <a:p>
            <a:endParaRPr lang="de-DE" sz="2100" b="1" dirty="0"/>
          </a:p>
          <a:p>
            <a:endParaRPr lang="de-DE" sz="2000" b="1" dirty="0" smtClean="0"/>
          </a:p>
          <a:p>
            <a:pPr marL="0" indent="0">
              <a:buNone/>
            </a:pPr>
            <a:r>
              <a:rPr lang="de-DE" sz="5000" b="1" dirty="0" smtClean="0"/>
              <a:t>Studien / Artikel</a:t>
            </a:r>
            <a:endParaRPr lang="de-DE" sz="5000" dirty="0" smtClean="0"/>
          </a:p>
          <a:p>
            <a:r>
              <a:rPr lang="de-DE" sz="4500" dirty="0" smtClean="0"/>
              <a:t>WHO warnt vor Entwicklung in Afrika (&gt; 500.000 Fälle</a:t>
            </a:r>
            <a:r>
              <a:rPr lang="de-DE" sz="4500" dirty="0" smtClean="0"/>
              <a:t>)</a:t>
            </a:r>
          </a:p>
          <a:p>
            <a:r>
              <a:rPr lang="de-DE" sz="4500" dirty="0" smtClean="0"/>
              <a:t>2 WHO-Experten reisten am 10.07.2020 nach China – Untersuchung des Ursprungs der Pandemie (tierisches Reservoir) </a:t>
            </a:r>
            <a:endParaRPr lang="de-DE" sz="4500" dirty="0"/>
          </a:p>
          <a:p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790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91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26873" cy="38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"/>
          <a:stretch/>
        </p:blipFill>
        <p:spPr>
          <a:xfrm>
            <a:off x="182457" y="538257"/>
            <a:ext cx="8854039" cy="3640701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37577"/>
              </p:ext>
            </p:extLst>
          </p:nvPr>
        </p:nvGraphicFramePr>
        <p:xfrm>
          <a:off x="7105883" y="4497015"/>
          <a:ext cx="2016224" cy="952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118,06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91,8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71,36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59,62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293962" y="3861048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27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13272"/>
              </p:ext>
            </p:extLst>
          </p:nvPr>
        </p:nvGraphicFramePr>
        <p:xfrm>
          <a:off x="4980991" y="4488687"/>
          <a:ext cx="1992560" cy="1714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220,15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192,78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97,34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68,72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Kirgisistan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50,69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483768" y="412010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486090" y="417895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535440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6111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14674"/>
              </p:ext>
            </p:extLst>
          </p:nvPr>
        </p:nvGraphicFramePr>
        <p:xfrm>
          <a:off x="35496" y="4493683"/>
          <a:ext cx="1368152" cy="571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48072"/>
                <a:gridCol w="7200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130,14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Seychellen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91,06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40257"/>
              </p:ext>
            </p:extLst>
          </p:nvPr>
        </p:nvGraphicFramePr>
        <p:xfrm>
          <a:off x="1547664" y="4511411"/>
          <a:ext cx="3096344" cy="22961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20080"/>
                <a:gridCol w="648072"/>
                <a:gridCol w="936104"/>
                <a:gridCol w="7920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66,94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63,51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62,93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Dominikanische Republik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55,24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Turks </a:t>
                      </a:r>
                      <a:r>
                        <a:rPr lang="de-DE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Caicos</a:t>
                      </a:r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islands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54,98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51,71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3" y="908720"/>
            <a:ext cx="8018264" cy="5685305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868144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/>
          <a:stretch/>
        </p:blipFill>
        <p:spPr>
          <a:xfrm>
            <a:off x="323528" y="991975"/>
            <a:ext cx="8183563" cy="5780077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848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Europa - </a:t>
            </a:r>
            <a:r>
              <a:rPr lang="de-DE" sz="2400" dirty="0"/>
              <a:t>Aktuelle </a:t>
            </a:r>
            <a:r>
              <a:rPr lang="de-DE" sz="2400" dirty="0" smtClean="0"/>
              <a:t>Lage </a:t>
            </a:r>
            <a:r>
              <a:rPr lang="de-DE" sz="2800" dirty="0"/>
              <a:t>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796136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8" y="980750"/>
            <a:ext cx="8092684" cy="5751882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Asien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796136" y="624803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1" y="1055931"/>
            <a:ext cx="8084683" cy="5722321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Afrika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/>
              <a:t>Australien </a:t>
            </a:r>
            <a:r>
              <a:rPr lang="de-DE" sz="2300" dirty="0" smtClean="0"/>
              <a:t>- </a:t>
            </a:r>
            <a:r>
              <a:rPr lang="de-DE" sz="2400" dirty="0"/>
              <a:t>Aktuelle </a:t>
            </a:r>
            <a:r>
              <a:rPr lang="de-DE" sz="2400" dirty="0" smtClean="0"/>
              <a:t>Lage,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6" y="962437"/>
            <a:ext cx="7842510" cy="55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Algerien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67544" y="1105580"/>
            <a:ext cx="842493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18.712 Fälle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,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1.004 Todesfälle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(Fall-Verstorbenen-Anteil: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5,4%)</a:t>
            </a:r>
          </a:p>
          <a:p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 </a:t>
            </a:r>
            <a:endParaRPr lang="de-DE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7T- Inzidenz: 7  neue Fälle /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  <a:endParaRPr lang="de-DE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endParaRPr lang="de-DE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Tests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: </a:t>
            </a:r>
            <a:r>
              <a:rPr lang="de-DE" b="1" dirty="0" err="1" smtClean="0">
                <a:solidFill>
                  <a:prstClr val="black"/>
                </a:solidFill>
                <a:latin typeface="ScalaSansPro-Bold" pitchFamily="50" charset="0"/>
              </a:rPr>
              <a:t>k.A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.</a:t>
            </a:r>
            <a:endParaRPr lang="de-DE" dirty="0" smtClean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2909" y="5982379"/>
            <a:ext cx="471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ECDC, 12.07.2020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Our</a:t>
            </a:r>
            <a:r>
              <a:rPr lang="de-DE" sz="1200" dirty="0" smtClean="0"/>
              <a:t> World in </a:t>
            </a:r>
            <a:r>
              <a:rPr lang="de-DE" sz="1200" dirty="0" err="1" smtClean="0"/>
              <a:t>data</a:t>
            </a:r>
            <a:r>
              <a:rPr lang="de-DE" sz="1200" dirty="0" smtClean="0"/>
              <a:t>, 12.07.2020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WHO Situation Report 174, </a:t>
            </a:r>
            <a:r>
              <a:rPr lang="de-DE" sz="1200" dirty="0" smtClean="0"/>
              <a:t>12.07.2020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8" y="2953843"/>
            <a:ext cx="3460961" cy="29583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77112"/>
            <a:ext cx="4403613" cy="35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Türkei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67544" y="1105580"/>
            <a:ext cx="842493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211.981 Fälle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,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5.344 Todesfälle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(Fall-Verstorbenen-Anteil: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2,5%)</a:t>
            </a:r>
          </a:p>
          <a:p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 </a:t>
            </a:r>
            <a:endParaRPr lang="de-DE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7T- Inzidenz: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9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  neue Fälle /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  <a:endParaRPr lang="de-DE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Tests: </a:t>
            </a:r>
            <a:r>
              <a:rPr lang="de-DE" b="1" dirty="0" err="1" smtClean="0">
                <a:solidFill>
                  <a:prstClr val="black"/>
                </a:solidFill>
                <a:latin typeface="ScalaSansPro-Bold" pitchFamily="50" charset="0"/>
              </a:rPr>
              <a:t>k.A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. | ca. 50.000 / Tag (</a:t>
            </a:r>
            <a:r>
              <a:rPr lang="de-DE" b="1" dirty="0" err="1" smtClean="0">
                <a:solidFill>
                  <a:prstClr val="black"/>
                </a:solidFill>
                <a:latin typeface="ScalaSansPro-Bold" pitchFamily="50" charset="0"/>
              </a:rPr>
              <a:t>MoH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 Türkei)</a:t>
            </a:r>
            <a:endParaRPr lang="de-DE" dirty="0" smtClean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2909" y="5805264"/>
            <a:ext cx="471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ECDC, 12.07.2020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Our</a:t>
            </a:r>
            <a:r>
              <a:rPr lang="de-DE" sz="1200" dirty="0" smtClean="0"/>
              <a:t> World in </a:t>
            </a:r>
            <a:r>
              <a:rPr lang="de-DE" sz="1200" dirty="0" err="1" smtClean="0"/>
              <a:t>data</a:t>
            </a:r>
            <a:r>
              <a:rPr lang="de-DE" sz="1200" dirty="0" smtClean="0"/>
              <a:t>, 12.07.2020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WHO Situation Report 174, 12.07.2020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"/>
          <a:stretch/>
        </p:blipFill>
        <p:spPr>
          <a:xfrm>
            <a:off x="119605" y="3101079"/>
            <a:ext cx="3611563" cy="275801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0"/>
          <a:stretch/>
        </p:blipFill>
        <p:spPr>
          <a:xfrm>
            <a:off x="3736935" y="3101079"/>
            <a:ext cx="5075956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Bildschirmpräsentation (4:3)</PresentationFormat>
  <Paragraphs>228</Paragraphs>
  <Slides>13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Algerien</vt:lpstr>
      <vt:lpstr>COVID-19/ Türkei</vt:lpstr>
      <vt:lpstr>COVID-19/ Türkei</vt:lpstr>
      <vt:lpstr>Zusammenfassung</vt:lpstr>
      <vt:lpstr>Hintergrund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427</cp:revision>
  <dcterms:created xsi:type="dcterms:W3CDTF">2020-04-16T05:25:18Z</dcterms:created>
  <dcterms:modified xsi:type="dcterms:W3CDTF">2020-07-13T09:55:45Z</dcterms:modified>
</cp:coreProperties>
</file>