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8284" autoAdjust="0"/>
  </p:normalViewPr>
  <p:slideViewPr>
    <p:cSldViewPr snapToGrid="0" snapToObjects="1">
      <p:cViewPr>
        <p:scale>
          <a:sx n="130" d="100"/>
          <a:sy n="130" d="100"/>
        </p:scale>
        <p:origin x="-1284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615825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68 % der Kinder (0 – 5 Jahre) wurde mindestens 1 Symptom angegeben</a:t>
            </a:r>
          </a:p>
          <a:p>
            <a:r>
              <a:rPr lang="de-DE" sz="1400" dirty="0" smtClean="0"/>
              <a:t>Häufig </a:t>
            </a:r>
            <a:r>
              <a:rPr lang="de-DE" sz="1400" dirty="0" smtClean="0"/>
              <a:t>genannte </a:t>
            </a:r>
            <a:r>
              <a:rPr lang="de-DE" sz="1400" dirty="0" smtClean="0"/>
              <a:t>Symptome</a:t>
            </a:r>
            <a:r>
              <a:rPr lang="de-DE" sz="1400" dirty="0" smtClean="0"/>
              <a:t>: Fieber </a:t>
            </a:r>
            <a:r>
              <a:rPr lang="de-DE" sz="1400" dirty="0" smtClean="0"/>
              <a:t>(</a:t>
            </a:r>
            <a:r>
              <a:rPr lang="de-DE" sz="1400" dirty="0" smtClean="0"/>
              <a:t>42 </a:t>
            </a:r>
            <a:r>
              <a:rPr lang="de-DE" sz="1400" dirty="0" smtClean="0"/>
              <a:t>%), </a:t>
            </a:r>
            <a:r>
              <a:rPr lang="de-DE" sz="1400" dirty="0" smtClean="0"/>
              <a:t>Husten </a:t>
            </a:r>
            <a:r>
              <a:rPr lang="de-DE" sz="1400" dirty="0" smtClean="0"/>
              <a:t>(31 </a:t>
            </a:r>
            <a:r>
              <a:rPr lang="de-DE" sz="1400" dirty="0" smtClean="0"/>
              <a:t>%), </a:t>
            </a:r>
            <a:r>
              <a:rPr lang="de-DE" sz="1400" dirty="0" smtClean="0"/>
              <a:t>Schnupfen (19 </a:t>
            </a:r>
            <a:r>
              <a:rPr lang="de-DE" sz="1400" dirty="0" smtClean="0"/>
              <a:t>%), </a:t>
            </a:r>
            <a:r>
              <a:rPr lang="de-DE" sz="1400" dirty="0"/>
              <a:t>Allg. Symptome </a:t>
            </a:r>
            <a:r>
              <a:rPr lang="de-DE" sz="1400" dirty="0" smtClean="0"/>
              <a:t>(17 %) 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</a:t>
            </a:r>
            <a:r>
              <a:rPr lang="de-DE" dirty="0" smtClean="0"/>
              <a:t>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13.07.2020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33199"/>
              </p:ext>
            </p:extLst>
          </p:nvPr>
        </p:nvGraphicFramePr>
        <p:xfrm>
          <a:off x="1367942" y="1336683"/>
          <a:ext cx="5250110" cy="36157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33337"/>
              </a:tblGrid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11-18 Jahre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3195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2737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7094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2431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76.1%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2068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75.6%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5810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81.9%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keine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779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32.0%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719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34.8%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1327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22.8%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739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30.4%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618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29.9%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1707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29.4%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</a:tr>
              <a:tr h="167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913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37.6%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731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35.3%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2776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47.8%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ctr"/>
                </a:tc>
              </a:tr>
              <a:tr h="155444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bg1"/>
                          </a:solidFill>
                          <a:effectLst/>
                        </a:rPr>
                        <a:t>Symptome (Mehrfachnennungen möglich, Nenner = Fälle mit vorhandenen Klinischen Infos)</a:t>
                      </a:r>
                      <a:endParaRPr lang="de-DE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Fieber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1018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41.9%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669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32.4%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1748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30.1%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Husten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746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30.7%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561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27.1%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2181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37.5%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Schnupfen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454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18.7%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314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15.2%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1371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23.6%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Allgemeine 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421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17.3%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425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20.6%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1670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28.7%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Halsschmerzen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182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7.5%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263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12.7%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1256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21.6%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Durchfall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125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96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230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4.0%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Symptom unbekannt**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47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1.9%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155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2.7%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Dyspnoe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39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1.2%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168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2.9%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Geschmack*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14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0.6%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287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4.9%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Geruch*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11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0.5%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18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0.9%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233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4.0%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Pneumonie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9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0.4%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0.2%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55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ARDS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4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0.2%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0.1%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6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Beatmung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0.0%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2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0.0%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6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Tachykardie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0.0%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2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0.0%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  <a:tr h="16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>
                          <a:effectLst/>
                        </a:rPr>
                        <a:t>Tachypnoe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0.0%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</a:t>
                      </a:r>
                      <a:endParaRPr lang="de-D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0.0%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27" y="1538880"/>
            <a:ext cx="6246406" cy="34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1.823 von 2.496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586 (32 %)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27 waren es 5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13.07.2020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71" y="1109599"/>
            <a:ext cx="6485090" cy="35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3860316"/>
          </a:xfrm>
        </p:spPr>
        <p:txBody>
          <a:bodyPr/>
          <a:lstStyle/>
          <a:p>
            <a:r>
              <a:rPr lang="de-DE" dirty="0" smtClean="0"/>
              <a:t>ARE-Inzidenz nach Altersgruppe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597986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12" y="1111287"/>
            <a:ext cx="6390552" cy="36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28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3.195 Fälle im Alter 0 – 5 Jahre übermittelt, das entspricht einem Anteil von 1,6 % an allen übermittelten Fällen (n=198.963)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13.07.2020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3.195)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28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6075"/>
            <a:ext cx="4778156" cy="354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13.07.2020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n=198.823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/>
              <a:t>Fälle).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36" y="1210119"/>
            <a:ext cx="4340764" cy="32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13.07.2020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4" y="724205"/>
            <a:ext cx="8411268" cy="40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13.07.2020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13.07.2020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51" y="724205"/>
            <a:ext cx="8402619" cy="41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</a:t>
            </a:r>
            <a:r>
              <a:rPr lang="de-DE" sz="1400" dirty="0" smtClean="0"/>
              <a:t>vor</a:t>
            </a:r>
          </a:p>
          <a:p>
            <a:r>
              <a:rPr lang="de-DE" sz="1400" dirty="0" smtClean="0"/>
              <a:t>Für 30 % der Kinder wurde nur ein einziges Symptom angegeben</a:t>
            </a:r>
            <a:endParaRPr lang="de-DE" sz="1400" dirty="0" smtClean="0"/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</a:t>
            </a:r>
            <a:r>
              <a:rPr lang="de-DE" sz="1400" dirty="0" smtClean="0"/>
              <a:t>6,6 </a:t>
            </a:r>
            <a:r>
              <a:rPr lang="de-DE" sz="1400" dirty="0" smtClean="0"/>
              <a:t>%), Allg. Symptome (</a:t>
            </a:r>
            <a:r>
              <a:rPr lang="de-DE" sz="1400" dirty="0" smtClean="0"/>
              <a:t>3,4 </a:t>
            </a:r>
            <a:r>
              <a:rPr lang="de-DE" sz="1400" dirty="0" smtClean="0"/>
              <a:t>%), Schnupfen (</a:t>
            </a:r>
            <a:r>
              <a:rPr lang="de-DE" sz="1400" dirty="0" smtClean="0"/>
              <a:t>3,0 </a:t>
            </a:r>
            <a:r>
              <a:rPr lang="de-DE" sz="1400" dirty="0" smtClean="0"/>
              <a:t>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13.07.2020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</a:t>
            </a:r>
            <a:r>
              <a:rPr lang="de-DE" dirty="0" smtClean="0"/>
              <a:t>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13.07.2020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13480"/>
              </p:ext>
            </p:extLst>
          </p:nvPr>
        </p:nvGraphicFramePr>
        <p:xfrm>
          <a:off x="1016812" y="1528872"/>
          <a:ext cx="5601240" cy="328982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41459"/>
                <a:gridCol w="488738"/>
                <a:gridCol w="671942"/>
                <a:gridCol w="549039"/>
                <a:gridCol w="654713"/>
                <a:gridCol w="433030"/>
                <a:gridCol w="462319"/>
              </a:tblGrid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0-5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11-18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3195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2737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7094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2431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76.1%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2068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75.6%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5810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81.9%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dirty="0" smtClean="0">
                          <a:effectLst/>
                        </a:rPr>
                        <a:t>	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739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30.4%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618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29.9%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1707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29.4%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ctr"/>
                </a:tc>
              </a:tr>
              <a:tr h="15675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Fieber 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321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13.2%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205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9.9%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300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5.2%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Husten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6.6%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137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6.6%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365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6.3%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Allgemeine Symptome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83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3.4%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4.6%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388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6.7%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Schnupfen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248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4.3%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Symptom unbekannt**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155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Halsschmerzen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190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3.3%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Durchfall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Dyspnoe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Pneumonie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ARDS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Geschmack*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Geruch*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Beatmung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>
                          <a:effectLst/>
                        </a:rPr>
                        <a:t>Tachypnoe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  <a:tr h="156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dirty="0">
                          <a:effectLst/>
                        </a:rPr>
                        <a:t>Tachykardie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0.0%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0.0%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Microsoft Office PowerPoint</Application>
  <PresentationFormat>Bildschirmpräsentation (16:9)</PresentationFormat>
  <Paragraphs>375</Paragraphs>
  <Slides>11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161</cp:revision>
  <dcterms:created xsi:type="dcterms:W3CDTF">2015-11-02T12:29:13Z</dcterms:created>
  <dcterms:modified xsi:type="dcterms:W3CDTF">2020-07-13T09:48:58Z</dcterms:modified>
</cp:coreProperties>
</file>