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27" r:id="rId2"/>
    <p:sldId id="642" r:id="rId3"/>
    <p:sldId id="671" r:id="rId4"/>
    <p:sldId id="643" r:id="rId5"/>
    <p:sldId id="684" r:id="rId6"/>
    <p:sldId id="570" r:id="rId7"/>
    <p:sldId id="697" r:id="rId8"/>
    <p:sldId id="698" r:id="rId9"/>
    <p:sldId id="699" r:id="rId10"/>
    <p:sldId id="700" r:id="rId11"/>
    <p:sldId id="695" r:id="rId12"/>
    <p:sldId id="696" r:id="rId13"/>
    <p:sldId id="694" r:id="rId14"/>
    <p:sldId id="701" r:id="rId15"/>
    <p:sldId id="702" r:id="rId16"/>
    <p:sldId id="658" r:id="rId17"/>
    <p:sldId id="659" r:id="rId18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D0D8E8"/>
    <a:srgbClr val="367BB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8" autoAdjust="0"/>
    <p:restoredTop sz="85510" autoAdjust="0"/>
  </p:normalViewPr>
  <p:slideViewPr>
    <p:cSldViewPr snapToGrid="0" snapToObjects="1">
      <p:cViewPr varScale="1">
        <p:scale>
          <a:sx n="99" d="100"/>
          <a:sy n="99" d="100"/>
        </p:scale>
        <p:origin x="-20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15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13.07.2020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Mittwochs im Lagebericht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Freitags https://www.destatis.de/DE/Presse/Pressemitteilungen/2020/05/PD20_194_12621.html?nn=209016 </a:t>
            </a:r>
          </a:p>
          <a:p>
            <a:r>
              <a:rPr lang="de-DE" dirty="0" smtClean="0"/>
              <a:t>Bzw. https://www.destatis.de/DE/Themen/Querschnitt/Corona/Gesellschaft/bevoelkerung-sterbefaelle.html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Dienstags#</a:t>
            </a:r>
          </a:p>
          <a:p>
            <a:r>
              <a:rPr lang="de-DE" dirty="0" smtClean="0"/>
              <a:t>Datei </a:t>
            </a:r>
            <a:r>
              <a:rPr lang="de-DE" smtClean="0"/>
              <a:t>Wochenvergleich_Datum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9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„NC_AGsges_Range7_ma4.emf“ </a:t>
            </a:r>
          </a:p>
          <a:p>
            <a:r>
              <a:rPr lang="de-DE" sz="1200" u="sng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S:\Projekte\RKI_nCoV-Lage\2.Themen\2.1.Epidemiologie\Nowcasting\Do-Files\pics\Surveillance\</a:t>
            </a:r>
          </a:p>
          <a:p>
            <a:r>
              <a:rPr lang="de-DE" dirty="0" smtClean="0"/>
              <a:t>S:\Projekte\RKI_nCoV-Lage\3.Kommunikation\3.7.Lageberichte\2020-05-13\Nowcast</a:t>
            </a:r>
          </a:p>
          <a:p>
            <a:r>
              <a:rPr lang="de-DE" dirty="0" smtClean="0"/>
              <a:t>Aus </a:t>
            </a:r>
            <a:r>
              <a:rPr lang="de-DE" dirty="0" err="1" smtClean="0"/>
              <a:t>Nowcasting</a:t>
            </a:r>
            <a:r>
              <a:rPr lang="de-DE" baseline="0" dirty="0" smtClean="0"/>
              <a:t> Bericht für Bundesländer kopieren (Nowcasting_BL.docx)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Mittwochs!</a:t>
            </a:r>
          </a:p>
          <a:p>
            <a:r>
              <a:rPr lang="de-DE" dirty="0" smtClean="0"/>
              <a:t>Ordner Karten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8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Quelle: Ordner des aktuellen Lageberichts S:\Projekte\RKI_nCoV-Lage\3.Kommunikation\3.7.Lageberichte</a:t>
            </a:r>
          </a:p>
          <a:p>
            <a:pPr defTabSz="457843">
              <a:defRPr/>
            </a:pPr>
            <a:r>
              <a:rPr lang="de-DE" dirty="0" smtClean="0"/>
              <a:t>Reiter AG10-Meldewoche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Anzahl Gesamtfälle mit Angaben</a:t>
            </a:r>
            <a:r>
              <a:rPr lang="de-DE" baseline="0" dirty="0" smtClean="0"/>
              <a:t> = S</a:t>
            </a:r>
            <a:r>
              <a:rPr lang="de-DE" dirty="0" smtClean="0"/>
              <a:t>umme aus den Fallzahlen der dargestellten Meldewochen summieren</a:t>
            </a:r>
            <a:r>
              <a:rPr lang="de-DE" baseline="0" dirty="0" smtClean="0"/>
              <a:t> (ohne unbekannt)</a:t>
            </a:r>
            <a:endParaRPr lang="de-DE" dirty="0" smtClean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</a:t>
            </a:r>
          </a:p>
          <a:p>
            <a:endParaRPr lang="de-DE" dirty="0" smtClean="0"/>
          </a:p>
          <a:p>
            <a:r>
              <a:rPr lang="de-DE" dirty="0" smtClean="0"/>
              <a:t>Tabellenblatt Einrichtungen</a:t>
            </a:r>
            <a:r>
              <a:rPr lang="de-DE" baseline="0" dirty="0" smtClean="0"/>
              <a:t> Graphik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838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Tabellenblatt:</a:t>
            </a:r>
            <a:r>
              <a:rPr lang="de-DE" baseline="0" dirty="0" smtClean="0"/>
              <a:t> Expo Meldewoche</a:t>
            </a:r>
            <a:endParaRPr lang="de-DE" dirty="0" smtClean="0"/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----------</a:t>
            </a:r>
          </a:p>
          <a:p>
            <a:pPr defTabSz="457843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43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43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43">
              <a:defRPr/>
            </a:pPr>
            <a:endParaRPr lang="de-DE" dirty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dirty="0" smtClean="0"/>
              <a:t>13.07.2020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13.07.2020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419547"/>
              </p:ext>
            </p:extLst>
          </p:nvPr>
        </p:nvGraphicFramePr>
        <p:xfrm>
          <a:off x="217439" y="20047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13.07.2020</a:t>
                      </a: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198.963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+159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+0,08%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9.064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+0,01%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10,9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4,6%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185.100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470061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12.07.2020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+1</a:t>
                      </a:r>
                    </a:p>
                  </a:txBody>
                  <a:tcPr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       Beatmet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3985261"/>
            <a:ext cx="4895851" cy="23621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000" b="1" dirty="0"/>
              <a:t>(aus dem Lagebericht vom </a:t>
            </a:r>
            <a:r>
              <a:rPr lang="de-DE" sz="1000" b="1" dirty="0" smtClean="0">
                <a:solidFill>
                  <a:srgbClr val="045AA6"/>
                </a:solidFill>
              </a:rPr>
              <a:t>12.07.2020</a:t>
            </a:r>
            <a:r>
              <a:rPr lang="de-DE" sz="1000" b="1" dirty="0" smtClean="0"/>
              <a:t> und gemäß der Berechnung vom </a:t>
            </a:r>
            <a:r>
              <a:rPr lang="de-DE" sz="1000" b="1" dirty="0" smtClean="0">
                <a:solidFill>
                  <a:srgbClr val="FF0000"/>
                </a:solidFill>
              </a:rPr>
              <a:t>13.07.2020</a:t>
            </a:r>
            <a:r>
              <a:rPr lang="de-DE" sz="1000" b="1" dirty="0" smtClean="0"/>
              <a:t>)</a:t>
            </a:r>
            <a:endParaRPr lang="de-DE" sz="1000" b="1" dirty="0"/>
          </a:p>
          <a:p>
            <a:r>
              <a:rPr lang="de-DE" sz="12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13.07.2020</a:t>
            </a:r>
            <a:r>
              <a:rPr lang="de-DE" sz="1200" b="1" dirty="0">
                <a:solidFill>
                  <a:srgbClr val="FF0000"/>
                </a:solidFill>
              </a:rPr>
              <a:t>: 	</a:t>
            </a:r>
            <a:r>
              <a:rPr lang="de-DE" sz="1200" b="1" dirty="0" smtClean="0">
                <a:solidFill>
                  <a:srgbClr val="FF0000"/>
                </a:solidFill>
              </a:rPr>
              <a:t>1,00 (95</a:t>
            </a:r>
            <a:r>
              <a:rPr lang="de-DE" sz="1200" b="1" dirty="0">
                <a:solidFill>
                  <a:srgbClr val="FF0000"/>
                </a:solidFill>
              </a:rPr>
              <a:t>%-Prädiktionsintervall: </a:t>
            </a:r>
            <a:r>
              <a:rPr lang="de-DE" sz="1200" b="1" dirty="0" smtClean="0">
                <a:solidFill>
                  <a:srgbClr val="FF0000"/>
                </a:solidFill>
              </a:rPr>
              <a:t>0,78 – 1,25)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12.07.2020</a:t>
            </a:r>
            <a:r>
              <a:rPr lang="de-DE" sz="1200" b="1" dirty="0">
                <a:solidFill>
                  <a:srgbClr val="045AA6"/>
                </a:solidFill>
              </a:rPr>
              <a:t>: 	</a:t>
            </a:r>
            <a:r>
              <a:rPr lang="de-DE" sz="1200" b="1" dirty="0" smtClean="0">
                <a:solidFill>
                  <a:srgbClr val="045AA6"/>
                </a:solidFill>
              </a:rPr>
              <a:t>1,04 </a:t>
            </a:r>
            <a:r>
              <a:rPr lang="de-DE" sz="1200" b="1" dirty="0">
                <a:solidFill>
                  <a:srgbClr val="045AA6"/>
                </a:solidFill>
              </a:rPr>
              <a:t>(95%-Prädiktionsintervall: </a:t>
            </a:r>
            <a:r>
              <a:rPr lang="de-DE" sz="1200" b="1" dirty="0" smtClean="0">
                <a:solidFill>
                  <a:srgbClr val="045AA6"/>
                </a:solidFill>
              </a:rPr>
              <a:t>0,81 </a:t>
            </a:r>
            <a:r>
              <a:rPr lang="de-DE" sz="1200" b="1" dirty="0">
                <a:solidFill>
                  <a:srgbClr val="045AA6"/>
                </a:solidFill>
              </a:rPr>
              <a:t>– </a:t>
            </a:r>
            <a:r>
              <a:rPr lang="de-DE" sz="1200" b="1" dirty="0" smtClean="0">
                <a:solidFill>
                  <a:srgbClr val="045AA6"/>
                </a:solidFill>
              </a:rPr>
              <a:t>1,26) </a:t>
            </a:r>
            <a:endParaRPr lang="de-DE" sz="12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2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13.07.2020</a:t>
            </a:r>
            <a:r>
              <a:rPr lang="de-DE" sz="1200" b="1" dirty="0">
                <a:solidFill>
                  <a:srgbClr val="FF0000"/>
                </a:solidFill>
              </a:rPr>
              <a:t>:   	</a:t>
            </a:r>
            <a:r>
              <a:rPr lang="de-DE" sz="1200" b="1" dirty="0" smtClean="0">
                <a:solidFill>
                  <a:srgbClr val="FF0000"/>
                </a:solidFill>
              </a:rPr>
              <a:t>0,83 (95</a:t>
            </a:r>
            <a:r>
              <a:rPr lang="de-DE" sz="1200" b="1" dirty="0">
                <a:solidFill>
                  <a:srgbClr val="FF0000"/>
                </a:solidFill>
              </a:rPr>
              <a:t>%-Prädiktionsintervall: </a:t>
            </a:r>
            <a:r>
              <a:rPr lang="de-DE" sz="1200" b="1" dirty="0" smtClean="0">
                <a:solidFill>
                  <a:srgbClr val="FF0000"/>
                </a:solidFill>
              </a:rPr>
              <a:t>0,74 – 0,95)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12.07.2020</a:t>
            </a:r>
            <a:r>
              <a:rPr lang="de-DE" sz="1200" b="1" dirty="0">
                <a:solidFill>
                  <a:srgbClr val="045AA6"/>
                </a:solidFill>
              </a:rPr>
              <a:t>: 	</a:t>
            </a:r>
            <a:r>
              <a:rPr lang="de-DE" sz="1200" b="1" dirty="0" smtClean="0">
                <a:solidFill>
                  <a:srgbClr val="045AA6"/>
                </a:solidFill>
              </a:rPr>
              <a:t>0,91 </a:t>
            </a:r>
            <a:r>
              <a:rPr lang="de-DE" sz="1200" b="1" dirty="0">
                <a:solidFill>
                  <a:srgbClr val="045AA6"/>
                </a:solidFill>
              </a:rPr>
              <a:t>(95%-Prädiktionsintervall: </a:t>
            </a:r>
            <a:r>
              <a:rPr lang="de-DE" sz="1200" b="1" dirty="0" smtClean="0">
                <a:solidFill>
                  <a:srgbClr val="045AA6"/>
                </a:solidFill>
              </a:rPr>
              <a:t>0,81 </a:t>
            </a:r>
            <a:r>
              <a:rPr lang="de-DE" sz="1200" b="1" dirty="0">
                <a:solidFill>
                  <a:srgbClr val="045AA6"/>
                </a:solidFill>
              </a:rPr>
              <a:t>– </a:t>
            </a:r>
            <a:r>
              <a:rPr lang="de-DE" sz="1200" b="1" dirty="0" smtClean="0">
                <a:solidFill>
                  <a:srgbClr val="045AA6"/>
                </a:solidFill>
              </a:rPr>
              <a:t>1,01)</a:t>
            </a: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2" y="445046"/>
            <a:ext cx="6667500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(Datenstand: 08.07.2020,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0" y="968267"/>
            <a:ext cx="4916546" cy="400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980" y="3221371"/>
            <a:ext cx="4240020" cy="343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0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0500" y="354142"/>
            <a:ext cx="8686800" cy="677108"/>
          </a:xfrm>
        </p:spPr>
        <p:txBody>
          <a:bodyPr/>
          <a:lstStyle/>
          <a:p>
            <a:r>
              <a:rPr lang="de-DE" dirty="0" smtClean="0"/>
              <a:t>Häufigste </a:t>
            </a:r>
            <a:r>
              <a:rPr lang="de-DE" dirty="0"/>
              <a:t>Expositionsländer </a:t>
            </a:r>
            <a:r>
              <a:rPr lang="de-DE" dirty="0" smtClean="0"/>
              <a:t>im Ausland </a:t>
            </a:r>
            <a:r>
              <a:rPr lang="de-DE" dirty="0"/>
              <a:t>aus den Meldewochen 26 und 27, </a:t>
            </a:r>
            <a:r>
              <a:rPr lang="de-DE" dirty="0" smtClean="0"/>
              <a:t>2020 </a:t>
            </a:r>
            <a:r>
              <a:rPr lang="de-DE" dirty="0"/>
              <a:t>(</a:t>
            </a:r>
            <a:r>
              <a:rPr lang="de-DE" dirty="0" smtClean="0"/>
              <a:t>Datenstand 07.07.)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709736"/>
              </p:ext>
            </p:extLst>
          </p:nvPr>
        </p:nvGraphicFramePr>
        <p:xfrm>
          <a:off x="2120900" y="1031249"/>
          <a:ext cx="3784600" cy="5431717"/>
        </p:xfrm>
        <a:graphic>
          <a:graphicData uri="http://schemas.openxmlformats.org/drawingml/2006/table">
            <a:tbl>
              <a:tblPr/>
              <a:tblGrid>
                <a:gridCol w="2150006"/>
                <a:gridCol w="1634594"/>
              </a:tblGrid>
              <a:tr h="47141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Expositionsland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Anzahl Nennungen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Serbien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1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Bosnien und Herzegowina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Kosovo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Österreich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Rumänien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Mexiko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Pakistan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Afghanistan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Westafrika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Kroatien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Mazedonien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Schweden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9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Fälle mit Angaben Epidemiologie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90638"/>
            <a:ext cx="77628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7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13.07.2020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72" y="503309"/>
            <a:ext cx="7088403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72078" y="945840"/>
            <a:ext cx="779014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1400" dirty="0" smtClean="0"/>
          </a:p>
          <a:p>
            <a:r>
              <a:rPr lang="de-DE" sz="1400" b="1" u="sng" dirty="0" smtClean="0"/>
              <a:t>Dönerfleischproduzent in Moers bei Duisburg und Krefeld, </a:t>
            </a:r>
            <a:r>
              <a:rPr lang="de-DE" sz="1400" b="1" u="sng" dirty="0">
                <a:solidFill>
                  <a:srgbClr val="FF0000"/>
                </a:solidFill>
              </a:rPr>
              <a:t>Status </a:t>
            </a:r>
            <a:r>
              <a:rPr lang="de-DE" sz="1400" b="1" u="sng" dirty="0" smtClean="0">
                <a:solidFill>
                  <a:srgbClr val="FF0000"/>
                </a:solidFill>
              </a:rPr>
              <a:t>10.07</a:t>
            </a:r>
            <a:r>
              <a:rPr lang="de-DE" sz="1400" b="1" u="sng" dirty="0">
                <a:solidFill>
                  <a:srgbClr val="FF0000"/>
                </a:solidFill>
              </a:rPr>
              <a:t>. 2020 </a:t>
            </a:r>
            <a:r>
              <a:rPr lang="de-DE" sz="1400" b="1" u="sng" dirty="0" smtClean="0">
                <a:solidFill>
                  <a:srgbClr val="FF0000"/>
                </a:solidFill>
              </a:rPr>
              <a:t>(Presseartikel weitergeleitet vom BMG)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Am Freitag 10.07 fand eine offizielle Betriebsbegehung statt.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FF0000"/>
                </a:solidFill>
              </a:rPr>
              <a:t>Stand 08.07.: </a:t>
            </a:r>
            <a:r>
              <a:rPr lang="de-DE" sz="1400" dirty="0" smtClean="0"/>
              <a:t>85/275 Mitarbeiter*innen positiv, 25 wohnen in Wesel, 60 in Duisburg anderer Presseartikel berichtet von 170 Fällen in Wesel im Zusammenhang mit dem Betrieb</a:t>
            </a:r>
          </a:p>
          <a:p>
            <a:pPr lvl="0"/>
            <a:endParaRPr lang="de-DE" sz="1400" dirty="0" smtClean="0"/>
          </a:p>
          <a:p>
            <a:r>
              <a:rPr lang="de-DE" sz="1400" b="1" u="sng" dirty="0"/>
              <a:t>Schlachthof Geestland in Wildeshausen, </a:t>
            </a:r>
            <a:r>
              <a:rPr lang="de-DE" sz="1400" b="1" u="sng" dirty="0">
                <a:solidFill>
                  <a:srgbClr val="FF0000"/>
                </a:solidFill>
              </a:rPr>
              <a:t>Status 11.07.2020 (BMG-LB)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prstClr val="black"/>
                </a:solidFill>
              </a:rPr>
              <a:t>32 aktive Fälle, </a:t>
            </a:r>
            <a:r>
              <a:rPr lang="de-DE" sz="1400" dirty="0" err="1">
                <a:solidFill>
                  <a:prstClr val="black"/>
                </a:solidFill>
              </a:rPr>
              <a:t>iZm</a:t>
            </a:r>
            <a:r>
              <a:rPr lang="de-DE" sz="1400" dirty="0">
                <a:solidFill>
                  <a:prstClr val="black"/>
                </a:solidFill>
              </a:rPr>
              <a:t> diesem Ausbruch auch Fälle im SK Delmenhorst (321 in Quarantäne) und LK Diepholz (</a:t>
            </a:r>
            <a:r>
              <a:rPr lang="de-DE" sz="1400" dirty="0" err="1">
                <a:solidFill>
                  <a:prstClr val="black"/>
                </a:solidFill>
              </a:rPr>
              <a:t>Allg.verfügung</a:t>
            </a:r>
            <a:r>
              <a:rPr lang="de-DE" sz="1400" dirty="0">
                <a:solidFill>
                  <a:prstClr val="black"/>
                </a:solidFill>
              </a:rPr>
              <a:t> für untergebrachte Mitarbeiter nach erneuter Testung aufgehoben)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lvl="0"/>
            <a:endParaRPr lang="de-DE" sz="1400" dirty="0"/>
          </a:p>
          <a:p>
            <a:r>
              <a:rPr lang="de-DE" sz="1400" b="1" u="sng" dirty="0"/>
              <a:t>Fleischbetrieb Westphal (LK Gütersloh), </a:t>
            </a:r>
            <a:r>
              <a:rPr lang="de-DE" sz="1400" b="1" u="sng" dirty="0">
                <a:solidFill>
                  <a:srgbClr val="FF0000"/>
                </a:solidFill>
              </a:rPr>
              <a:t>Status 09.07. 2020 (Presse)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/>
              <a:t>Nachdem es unter den Beschäftigten einzelne positive Befunde gegeben hatte, ergab eine Reihentestung negative Ergebnisse für die übrigen Mitarbeiter, wie der Kreis am Donnerstag berichtete. </a:t>
            </a:r>
            <a:endParaRPr lang="de-DE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r>
              <a:rPr lang="de-DE" sz="1400" b="1" u="sng" dirty="0" smtClean="0"/>
              <a:t>Hochzeit in </a:t>
            </a:r>
            <a:r>
              <a:rPr lang="de-DE" sz="1400" b="1" u="sng" dirty="0" err="1" smtClean="0"/>
              <a:t>Schwegenheim</a:t>
            </a:r>
            <a:r>
              <a:rPr lang="de-DE" sz="1400" b="1" u="sng" dirty="0"/>
              <a:t> </a:t>
            </a:r>
            <a:r>
              <a:rPr lang="de-DE" sz="1400" b="1" u="sng" dirty="0" smtClean="0"/>
              <a:t>(LK Germersheim), </a:t>
            </a:r>
            <a:r>
              <a:rPr lang="de-DE" sz="1400" b="1" u="sng" dirty="0">
                <a:solidFill>
                  <a:srgbClr val="FF0000"/>
                </a:solidFill>
              </a:rPr>
              <a:t>Status </a:t>
            </a:r>
            <a:r>
              <a:rPr lang="de-DE" sz="1400" b="1" u="sng" dirty="0" smtClean="0">
                <a:solidFill>
                  <a:srgbClr val="FF0000"/>
                </a:solidFill>
              </a:rPr>
              <a:t>11.07</a:t>
            </a:r>
            <a:r>
              <a:rPr lang="de-DE" sz="1400" b="1" u="sng" dirty="0">
                <a:solidFill>
                  <a:srgbClr val="FF0000"/>
                </a:solidFill>
              </a:rPr>
              <a:t>. 2020 </a:t>
            </a:r>
            <a:r>
              <a:rPr lang="de-DE" sz="1400" b="1" u="sng" dirty="0" smtClean="0">
                <a:solidFill>
                  <a:srgbClr val="FF0000"/>
                </a:solidFill>
              </a:rPr>
              <a:t>(BMG-LB)</a:t>
            </a:r>
            <a:endParaRPr lang="de-DE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42/150 </a:t>
            </a:r>
            <a:r>
              <a:rPr lang="de-DE" sz="1400" dirty="0" smtClean="0"/>
              <a:t>Gästen </a:t>
            </a:r>
            <a:r>
              <a:rPr lang="de-DE" sz="1400" dirty="0" smtClean="0"/>
              <a:t>haben </a:t>
            </a:r>
            <a:r>
              <a:rPr lang="de-DE" sz="1400" dirty="0"/>
              <a:t>sich während einer Hochzeitsfeier </a:t>
            </a:r>
            <a:r>
              <a:rPr lang="de-DE" sz="1400" dirty="0" smtClean="0"/>
              <a:t>infiziert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144 Infizierte und KP in Quarantäne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Im </a:t>
            </a:r>
            <a:r>
              <a:rPr lang="de-DE" sz="1400" dirty="0"/>
              <a:t>Wesentlichen sind 2 Familien einer Glaubensgemeinschaft </a:t>
            </a:r>
            <a:r>
              <a:rPr lang="de-DE" sz="1400" dirty="0" smtClean="0"/>
              <a:t>betroffen</a:t>
            </a:r>
            <a:endParaRPr lang="de-DE" sz="1400" dirty="0"/>
          </a:p>
          <a:p>
            <a:pPr lvl="0"/>
            <a:endParaRPr lang="de-DE" sz="14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41071" y="195531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 nach Bundesland </a:t>
            </a:r>
            <a:r>
              <a:rPr lang="de-DE" sz="1400" dirty="0">
                <a:solidFill>
                  <a:schemeClr val="bg1"/>
                </a:solidFill>
              </a:rPr>
              <a:t>(Stand </a:t>
            </a:r>
            <a:r>
              <a:rPr lang="de-DE" sz="1400" dirty="0" smtClean="0">
                <a:solidFill>
                  <a:schemeClr val="bg1"/>
                </a:solidFill>
              </a:rPr>
              <a:t>07.07.2020</a:t>
            </a:r>
            <a:r>
              <a:rPr lang="de-DE" sz="1400" dirty="0">
                <a:solidFill>
                  <a:schemeClr val="bg1"/>
                </a:solidFill>
              </a:rPr>
              <a:t>)</a:t>
            </a:r>
            <a:endParaRPr lang="de-DE" sz="105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" y="644059"/>
            <a:ext cx="7477025" cy="58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41071" y="207893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Tests, bundesweit </a:t>
            </a:r>
            <a:r>
              <a:rPr lang="de-DE" sz="1400" dirty="0" smtClean="0">
                <a:solidFill>
                  <a:schemeClr val="bg1"/>
                </a:solidFill>
              </a:rPr>
              <a:t>(Stand 07.07.2020)</a:t>
            </a:r>
            <a:endParaRPr lang="de-DE" sz="105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5" y="634324"/>
            <a:ext cx="7526623" cy="58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>
                <a:solidFill>
                  <a:srgbClr val="0070C0"/>
                </a:solidFill>
              </a:rPr>
              <a:t>(Datenstand 07.07.2020)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10.07.2020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91521" y="5948793"/>
            <a:ext cx="834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ea typeface="Calibri"/>
                <a:cs typeface="Times New Roman"/>
              </a:rPr>
              <a:t>In KW 27 gaben 46 Labore einen Rückstau von insgesamt 960 abzuarbeitenden Proben an. 28 Labore nannten Lieferschwierigkeiten für </a:t>
            </a:r>
            <a:r>
              <a:rPr lang="de-DE" sz="1400" dirty="0" smtClean="0">
                <a:ea typeface="Calibri"/>
                <a:cs typeface="Times New Roman"/>
              </a:rPr>
              <a:t>Reagenzien.</a:t>
            </a:r>
            <a:endParaRPr lang="de-DE" sz="140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560405"/>
              </p:ext>
            </p:extLst>
          </p:nvPr>
        </p:nvGraphicFramePr>
        <p:xfrm>
          <a:off x="45307" y="1130543"/>
          <a:ext cx="4574318" cy="4746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450"/>
                <a:gridCol w="761829"/>
                <a:gridCol w="760272"/>
                <a:gridCol w="765892"/>
                <a:gridCol w="904875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 2020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Positiv getestet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Positiven-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rate (%)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übermittelnde 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Bis einschließlich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124.716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3.892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127.457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7.582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348.619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23.820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361.515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31.414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151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408.348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36.885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380.197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30.791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331.902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22.082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363.890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18.083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326.788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175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403.875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10.755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432.666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183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353.467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5.218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179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405.269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</a:tr>
              <a:tr h="2000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effectLst/>
                        </a:rPr>
                        <a:t>KW 23</a:t>
                      </a:r>
                      <a:endParaRPr lang="de-DE" sz="1000" dirty="0" smtClean="0"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340.986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176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24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325.430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2.713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384.142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172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462.641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176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494.146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2.931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Summe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5.873.563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229.240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332096"/>
              </p:ext>
            </p:extLst>
          </p:nvPr>
        </p:nvGraphicFramePr>
        <p:xfrm>
          <a:off x="4724400" y="1130543"/>
          <a:ext cx="4129889" cy="4722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085"/>
                <a:gridCol w="770865"/>
                <a:gridCol w="876300"/>
                <a:gridCol w="1367639"/>
              </a:tblGrid>
              <a:tr h="85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KW*, für die die Angabe prognostisch erfolgt ist: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</a:t>
                      </a:r>
                      <a:r>
                        <a:rPr lang="de-DE" sz="1000" dirty="0" err="1" smtClean="0">
                          <a:effectLst/>
                        </a:rPr>
                        <a:t>übermit-telnde</a:t>
                      </a:r>
                      <a:r>
                        <a:rPr lang="de-DE" sz="1000" dirty="0" smtClean="0">
                          <a:effectLst/>
                        </a:rPr>
                        <a:t> </a:t>
                      </a:r>
                      <a:r>
                        <a:rPr lang="de-DE" sz="1000" dirty="0">
                          <a:effectLst/>
                        </a:rPr>
                        <a:t>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Testkapazität </a:t>
                      </a:r>
                      <a:r>
                        <a:rPr lang="de-DE" sz="1000" dirty="0">
                          <a:effectLst/>
                        </a:rPr>
                        <a:t>pro Tag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Neu ab KW15: wöchentliche Kapazität anhand von Wochenarbeitstagen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103.515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116.655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123.304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730.156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136.064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818.426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141.815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860.494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153.698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964.962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157.150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1.038.223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159.418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1.050.676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156.824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1.017.179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161.911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1.083.345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KW24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168.748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1.092.448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166.445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1.099.355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169.473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1.112.075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1.118.354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28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176.898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1.174.960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3590" y="454157"/>
            <a:ext cx="8092592" cy="338554"/>
          </a:xfrm>
        </p:spPr>
        <p:txBody>
          <a:bodyPr/>
          <a:lstStyle/>
          <a:p>
            <a:r>
              <a:rPr lang="de-DE" dirty="0"/>
              <a:t>Wöchentliche Sterbefallzahlen in </a:t>
            </a:r>
            <a:r>
              <a:rPr lang="de-DE" dirty="0" smtClean="0"/>
              <a:t>Deutschland (</a:t>
            </a:r>
            <a:r>
              <a:rPr lang="de-DE" dirty="0" err="1" smtClean="0"/>
              <a:t>destatis</a:t>
            </a:r>
            <a:r>
              <a:rPr lang="de-DE" dirty="0" smtClean="0"/>
              <a:t>  09.07.2020)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10.07.2020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36375" y="5149333"/>
            <a:ext cx="840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Daten bis einschl. KW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Phase der zeitweisen Übersterblichkeit scheint beendet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KW23: 16.783 Todesfälle (+350 zur Vorwoche), ca. 2% über dem Durchschnitt der </a:t>
            </a:r>
            <a:r>
              <a:rPr lang="de-DE" b="1" dirty="0"/>
              <a:t>V</a:t>
            </a:r>
            <a:r>
              <a:rPr lang="de-DE" b="1" dirty="0" smtClean="0"/>
              <a:t>orjahre 2016-19 (Nachmeldungen aber noch möglich)</a:t>
            </a:r>
            <a:endParaRPr lang="de-DE" dirty="0"/>
          </a:p>
        </p:txBody>
      </p:sp>
      <p:pic>
        <p:nvPicPr>
          <p:cNvPr id="7" name="Picture 2" descr="S:\Wissdaten\RKI_nCoV-Lage\3.Kommunikation\3.7.Lageberichte\2020-07-10\Screenshot_2020-07-10 Sterbefallzahlen und Übersterblichke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006475"/>
            <a:ext cx="89344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8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22249" y="45121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13.07.2020.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13.07.2020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282383"/>
              </p:ext>
            </p:extLst>
          </p:nvPr>
        </p:nvGraphicFramePr>
        <p:xfrm>
          <a:off x="146048" y="868620"/>
          <a:ext cx="8743951" cy="5328213"/>
        </p:xfrm>
        <a:graphic>
          <a:graphicData uri="http://schemas.openxmlformats.org/drawingml/2006/table">
            <a:tbl>
              <a:tblPr/>
              <a:tblGrid>
                <a:gridCol w="2137284"/>
                <a:gridCol w="883716"/>
                <a:gridCol w="781825"/>
                <a:gridCol w="1310002"/>
                <a:gridCol w="982501"/>
                <a:gridCol w="915731"/>
                <a:gridCol w="829880"/>
                <a:gridCol w="903012"/>
              </a:tblGrid>
              <a:tr h="57672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in den letzten 7 Tagen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7-Tage-Inzidenz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36.041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49.273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6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13.806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44.974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198.963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8018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Vergleich KW26/KW25 pro Bundesland (</a:t>
            </a:r>
            <a:r>
              <a:rPr lang="de-DE" i="1" dirty="0" smtClean="0">
                <a:solidFill>
                  <a:schemeClr val="tx1"/>
                </a:solidFill>
              </a:rPr>
              <a:t>Stand 07.07.2020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807574"/>
              </p:ext>
            </p:extLst>
          </p:nvPr>
        </p:nvGraphicFramePr>
        <p:xfrm>
          <a:off x="438149" y="1019169"/>
          <a:ext cx="8111642" cy="5069049"/>
        </p:xfrm>
        <a:graphic>
          <a:graphicData uri="http://schemas.openxmlformats.org/drawingml/2006/table">
            <a:tbl>
              <a:tblPr bandRow="1"/>
              <a:tblGrid>
                <a:gridCol w="2390776"/>
                <a:gridCol w="856184"/>
                <a:gridCol w="942506"/>
                <a:gridCol w="941684"/>
                <a:gridCol w="937572"/>
                <a:gridCol w="1021460"/>
                <a:gridCol w="1021460"/>
              </a:tblGrid>
              <a:tr h="26404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Bundesland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26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27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Änderung im Vergleich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608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Anteil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Baden-Württemberg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261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181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1,6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-80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-31%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Bayern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361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458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97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27%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Berlin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312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8,3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263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7,0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-49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-16%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Brandenburg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41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1,6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32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-9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-22%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Bremen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2,0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2,6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29%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Hamburg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2,4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21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1,1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-23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-52%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Hessen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174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186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12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7%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Mecklenburg-Vorpommern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0,2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-63%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Niedersachsen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247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3,1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170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2,1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-77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-31%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Nordrhein-Westfalen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1.584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8,8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1.114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6,2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-470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-30%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Rheinland-Pfalz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75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93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2,3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24%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Saarland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0,3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-57%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-6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-30%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Sachsen-Anhalt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22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19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0,9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-3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-14%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Schleswig-Holstein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16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0,6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21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131%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Thüringen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19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0,9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1,1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21%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Gesamt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3.205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3,9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2.635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3,2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-570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-18%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709114"/>
            <a:ext cx="8092593" cy="5302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13.07.2020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4812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Nowcasting</a:t>
            </a:r>
            <a:r>
              <a:rPr lang="de-DE" sz="2000" dirty="0" smtClean="0">
                <a:solidFill>
                  <a:schemeClr val="bg1"/>
                </a:solidFill>
              </a:rPr>
              <a:t>  - Schätzung der Reproduktionszahl (R)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an die Bundesländer vom </a:t>
            </a:r>
            <a:r>
              <a:rPr lang="de-DE" sz="1600" i="1" dirty="0" smtClean="0">
                <a:solidFill>
                  <a:schemeClr val="bg1"/>
                </a:solidFill>
              </a:rPr>
              <a:t>09.07.2020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3" y="1568919"/>
            <a:ext cx="8544205" cy="465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0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13.07.2020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36762" y="502246"/>
            <a:ext cx="8192863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400" dirty="0" smtClean="0">
                <a:solidFill>
                  <a:schemeClr val="bg1"/>
                </a:solidFill>
              </a:rPr>
              <a:t>(Datenstand 13.07.2020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2" y="1261885"/>
            <a:ext cx="8663860" cy="44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19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13.07.2020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357975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2.174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S:\Wissdaten\RKI_nCoV-Lage\3.Kommunikation\3.7.Lageberichte\2020-07-13\Karten\A-Inzidenz 7 T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5" y="1724453"/>
            <a:ext cx="6925659" cy="489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Wochenvergleich Aktuelle/Vorwoche </a:t>
            </a:r>
            <a:r>
              <a:rPr lang="de-DE" b="0" i="1" dirty="0">
                <a:solidFill>
                  <a:schemeClr val="tx1"/>
                </a:solidFill>
              </a:rPr>
              <a:t>(</a:t>
            </a:r>
            <a:r>
              <a:rPr lang="de-DE" b="0" i="1" dirty="0" smtClean="0">
                <a:solidFill>
                  <a:schemeClr val="tx1"/>
                </a:solidFill>
              </a:rPr>
              <a:t>Stand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0" i="1" dirty="0" smtClean="0">
                <a:solidFill>
                  <a:schemeClr val="tx1"/>
                </a:solidFill>
              </a:rPr>
              <a:t>08.07.2020)</a:t>
            </a:r>
            <a:endParaRPr lang="de-DE" b="0" i="1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59808"/>
            <a:ext cx="7801761" cy="551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49244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Altersverteilung nach Meldewoche: Gesamtfälle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(</a:t>
            </a:r>
            <a:r>
              <a:rPr lang="de-DE" sz="1200" dirty="0">
                <a:solidFill>
                  <a:schemeClr val="bg1"/>
                </a:solidFill>
              </a:rPr>
              <a:t>Datenstand: </a:t>
            </a:r>
            <a:r>
              <a:rPr lang="de-DE" sz="1200" dirty="0" smtClean="0">
                <a:solidFill>
                  <a:schemeClr val="bg1"/>
                </a:solidFill>
              </a:rPr>
              <a:t>08.07.2020. </a:t>
            </a:r>
            <a:r>
              <a:rPr lang="de-DE" sz="1200" dirty="0">
                <a:solidFill>
                  <a:schemeClr val="bg1"/>
                </a:solidFill>
              </a:rPr>
              <a:t>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32284"/>
              </p:ext>
            </p:extLst>
          </p:nvPr>
        </p:nvGraphicFramePr>
        <p:xfrm>
          <a:off x="236766" y="884275"/>
          <a:ext cx="4827217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m.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197.341</a:t>
                      </a:r>
                      <a:endParaRPr lang="de-DE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" y="3203513"/>
            <a:ext cx="4202223" cy="34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13" y="1189075"/>
            <a:ext cx="4940987" cy="345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81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712" y="232370"/>
            <a:ext cx="7075038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Übermittelte Fälle nach Tätigkeit oder Betreuung in Einrichtungen nach Meldewoche;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08.07.2020. 00:00) 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" y="847923"/>
            <a:ext cx="4743920" cy="386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80" y="4004427"/>
            <a:ext cx="4269995" cy="261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1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1249</Words>
  <Application>Microsoft Office PowerPoint</Application>
  <PresentationFormat>Bildschirmpräsentation (4:3)</PresentationFormat>
  <Paragraphs>655</Paragraphs>
  <Slides>17</Slides>
  <Notes>12</Notes>
  <HiddenSlides>11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Office-Design</vt:lpstr>
      <vt:lpstr>COVID-19:   Lage National, 13.07.2020  Informationen für den Krisenstab</vt:lpstr>
      <vt:lpstr>PowerPoint-Präsentation</vt:lpstr>
      <vt:lpstr>Vergleich KW26/KW25 pro Bundesland (Stand 07.07.2020)</vt:lpstr>
      <vt:lpstr>PowerPoint-Präsentation</vt:lpstr>
      <vt:lpstr>PowerPoint-Präsentation</vt:lpstr>
      <vt:lpstr>PowerPoint-Präsentation</vt:lpstr>
      <vt:lpstr>Wochenvergleich Aktuelle/Vorwoche (Stand 08.07.2020)</vt:lpstr>
      <vt:lpstr>Altersverteilung nach Meldewoche: Gesamtfälle  (Datenstand: 08.07.2020. 00:00)</vt:lpstr>
      <vt:lpstr>PowerPoint-Präsentation</vt:lpstr>
      <vt:lpstr>Übermittelte COVID-19-Fälle nach Expositionsort  (Datenstand: 08.07.2020, 0:00 Uhr)</vt:lpstr>
      <vt:lpstr>Häufigste Expositionsländer im Ausland aus den Meldewochen 26 und 27, 2020 (Datenstand 07.07.)</vt:lpstr>
      <vt:lpstr>Fälle mit Angaben Epidemiologie</vt:lpstr>
      <vt:lpstr>Aktuelle Ausbrüche</vt:lpstr>
      <vt:lpstr>PowerPoint-Präsentation</vt:lpstr>
      <vt:lpstr>PowerPoint-Präsentation</vt:lpstr>
      <vt:lpstr>Anzahl Labortestungen (Datenstand 07.07.2020)</vt:lpstr>
      <vt:lpstr>Wöchentliche Sterbefallzahlen in Deutschland (destatis  09.07.2020)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Meinen, Anika</cp:lastModifiedBy>
  <cp:revision>2189</cp:revision>
  <cp:lastPrinted>2020-07-08T05:19:00Z</cp:lastPrinted>
  <dcterms:created xsi:type="dcterms:W3CDTF">2015-11-02T12:29:13Z</dcterms:created>
  <dcterms:modified xsi:type="dcterms:W3CDTF">2020-07-13T08:26:58Z</dcterms:modified>
</cp:coreProperties>
</file>