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305" r:id="rId3"/>
    <p:sldId id="256" r:id="rId4"/>
    <p:sldId id="306" r:id="rId5"/>
    <p:sldId id="307" r:id="rId6"/>
    <p:sldId id="308" r:id="rId7"/>
    <p:sldId id="309" r:id="rId8"/>
    <p:sldId id="295" r:id="rId9"/>
    <p:sldId id="296" r:id="rId10"/>
    <p:sldId id="310" r:id="rId11"/>
    <p:sldId id="311" r:id="rId12"/>
    <p:sldId id="300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72" autoAdjust="0"/>
  </p:normalViewPr>
  <p:slideViewPr>
    <p:cSldViewPr>
      <p:cViewPr varScale="1">
        <p:scale>
          <a:sx n="62" d="100"/>
          <a:sy n="62" d="100"/>
        </p:scale>
        <p:origin x="-139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15.07.2020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Trend: Anzahl</a:t>
            </a:r>
            <a:r>
              <a:rPr lang="de-DE" baseline="0" dirty="0" smtClean="0"/>
              <a:t> </a:t>
            </a:r>
            <a:r>
              <a:rPr lang="de-DE" dirty="0" smtClean="0"/>
              <a:t>neue Fälle der letzten 7d im</a:t>
            </a:r>
            <a:r>
              <a:rPr lang="de-DE" baseline="0" dirty="0" smtClean="0"/>
              <a:t> Vergleich zur Anzahl neuer Fälle der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https://pediatrics.aappublications.org/content/pediatrics/early/2020/07/11/peds.2020-009399.full.pdf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World_change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World_incidence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trend14T_above70000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daily_14dtrend_above700_ownyaxis_2020-07-13_europa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daily_14dtrend_above700_ownyaxis_2020-07-13_asien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daily_14dtrend_above700_ownyaxis_2020-07-13_afrika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daily_14dtrend_above700_ownyaxis_2020-07-13_ozeanien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Quellen</a:t>
            </a:r>
            <a:r>
              <a:rPr lang="de-DE" dirty="0" smtClean="0"/>
              <a:t>: https://www.thelancet.com/journals/langlo/article/PIIS2214-109X(20)30288-6/fulltext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https://pediatrics.aappublications.org/content/pediatrics/early/2020/07/11/peds.2020-009399.full.pdf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https://www.amnesty.org/en/documents/pol40/2572/2020/en/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119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https://www.ecdc.europa.eu/en/geographical-distribution-2019-ncov-cases</a:t>
            </a:r>
          </a:p>
          <a:p>
            <a:r>
              <a:rPr lang="de-DE" dirty="0" smtClean="0"/>
              <a:t>https://covid19.who.int/region/euro/country/il</a:t>
            </a:r>
          </a:p>
          <a:p>
            <a:r>
              <a:rPr lang="de-DE" dirty="0" smtClean="0"/>
              <a:t>https://covid.ourworldindata.org/data/owid-covid-data.xlsx</a:t>
            </a:r>
          </a:p>
          <a:p>
            <a:r>
              <a:rPr lang="de-DE" smtClean="0"/>
              <a:t>https://covid19japan.com/#all-prefectures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15.07.2020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15.07.2020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022163"/>
              </p:ext>
            </p:extLst>
          </p:nvPr>
        </p:nvGraphicFramePr>
        <p:xfrm>
          <a:off x="395536" y="2099399"/>
          <a:ext cx="7920880" cy="3714136"/>
        </p:xfrm>
        <a:graphic>
          <a:graphicData uri="http://schemas.openxmlformats.org/drawingml/2006/table">
            <a:tbl>
              <a:tblPr/>
              <a:tblGrid>
                <a:gridCol w="1849296"/>
                <a:gridCol w="1679096"/>
                <a:gridCol w="1224136"/>
                <a:gridCol w="720080"/>
                <a:gridCol w="1368152"/>
                <a:gridCol w="1080120"/>
              </a:tblGrid>
              <a:tr h="8029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Fälle kumulativ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Neue Fälle in den </a:t>
                      </a: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letzten </a:t>
                      </a:r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R (7T)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Verdopplungszeit/Halbierungszeit 7d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Trend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4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3.363.056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424.431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24,25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▲</a:t>
                      </a:r>
                      <a:endParaRPr lang="de-DE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1.884.967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261.683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-314,52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906.752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187.087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24,73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▲</a:t>
                      </a:r>
                      <a:endParaRPr lang="de-DE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Südafrika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287.796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82.075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16,36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▲</a:t>
                      </a:r>
                      <a:endParaRPr lang="de-DE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733.699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45.837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88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Mexiko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304.435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42.685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862,44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154.227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33.946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14,82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103.105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25.303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330.123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24.420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-333,75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Saudi Arabien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235.111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21.395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-20,35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5"/>
            <a:ext cx="4057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66092"/>
                </a:solidFill>
              </a:rPr>
              <a:t>13.079.218 </a:t>
            </a:r>
            <a:r>
              <a:rPr lang="en-US" sz="2400" b="1" dirty="0">
                <a:solidFill>
                  <a:srgbClr val="366092"/>
                </a:solidFill>
                <a:latin typeface="Calibri"/>
              </a:rPr>
              <a:t>Fälle</a:t>
            </a:r>
          </a:p>
          <a:p>
            <a:r>
              <a:rPr lang="en-US" sz="2400" b="1" dirty="0">
                <a:solidFill>
                  <a:srgbClr val="366092"/>
                </a:solidFill>
                <a:latin typeface="Calibri"/>
              </a:rPr>
              <a:t>    </a:t>
            </a:r>
            <a:r>
              <a:rPr lang="en-US" sz="2400" b="1" dirty="0" smtClean="0">
                <a:solidFill>
                  <a:srgbClr val="366092"/>
                </a:solidFill>
              </a:rPr>
              <a:t>572.662 </a:t>
            </a:r>
            <a:r>
              <a:rPr lang="en-US" sz="2400" b="1" dirty="0" err="1" smtClean="0">
                <a:solidFill>
                  <a:srgbClr val="366092"/>
                </a:solidFill>
                <a:latin typeface="Calibri"/>
              </a:rPr>
              <a:t>Verstorbene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 (4,4 %)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14.07.2020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48593" y="188640"/>
            <a:ext cx="8092592" cy="648072"/>
          </a:xfrm>
        </p:spPr>
        <p:txBody>
          <a:bodyPr>
            <a:normAutofit/>
          </a:bodyPr>
          <a:lstStyle/>
          <a:p>
            <a:pPr algn="l"/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COVID-19/ Japan</a:t>
            </a:r>
            <a:endParaRPr lang="en-GB" sz="24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467544" y="1105580"/>
            <a:ext cx="8424936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22.220 Fälle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, </a:t>
            </a: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982 Todesfälle 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(Fall-Verstorbenen-Anteil: </a:t>
            </a: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4,4%)</a:t>
            </a:r>
          </a:p>
          <a:p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 </a:t>
            </a:r>
            <a:endParaRPr lang="de-DE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7T- Inzidenz: 2  neue Fälle / 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., 7T-Fälle: 2.592 neue Fälle </a:t>
            </a:r>
          </a:p>
          <a:p>
            <a:endParaRPr lang="de-DE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Tests: 562.000 </a:t>
            </a: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durchgeführt (Stand: 14.07.2020)</a:t>
            </a:r>
            <a:endParaRPr lang="de-DE" dirty="0" smtClean="0">
              <a:solidFill>
                <a:prstClr val="black"/>
              </a:solidFill>
              <a:latin typeface="ScalaSansPro-Bold" pitchFamily="50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2909" y="5982379"/>
            <a:ext cx="471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Quellen: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ECDC, 14.07.2020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Our</a:t>
            </a:r>
            <a:r>
              <a:rPr lang="de-DE" sz="1200" dirty="0" smtClean="0"/>
              <a:t> World in </a:t>
            </a:r>
            <a:r>
              <a:rPr lang="de-DE" sz="1200" dirty="0" err="1" smtClean="0"/>
              <a:t>data</a:t>
            </a:r>
            <a:r>
              <a:rPr lang="de-DE" sz="1200" dirty="0" smtClean="0"/>
              <a:t>, 14.07.2020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WHO Situation Report 175, 13.07.2020</a:t>
            </a:r>
            <a:endParaRPr lang="de-DE" sz="1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r="4001"/>
          <a:stretch/>
        </p:blipFill>
        <p:spPr>
          <a:xfrm>
            <a:off x="235390" y="3212976"/>
            <a:ext cx="3277356" cy="21587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24944"/>
            <a:ext cx="4631583" cy="31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9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48593" y="188640"/>
            <a:ext cx="8092592" cy="648072"/>
          </a:xfrm>
        </p:spPr>
        <p:txBody>
          <a:bodyPr>
            <a:normAutofit/>
          </a:bodyPr>
          <a:lstStyle/>
          <a:p>
            <a:pPr algn="l"/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Italienische Studie in </a:t>
            </a:r>
            <a:r>
              <a:rPr lang="de-DE" sz="2700" b="1" dirty="0" err="1" smtClean="0">
                <a:solidFill>
                  <a:srgbClr val="0070C0"/>
                </a:solidFill>
                <a:latin typeface="+mn-lt"/>
              </a:rPr>
              <a:t>Pediatrics</a:t>
            </a:r>
            <a:endParaRPr lang="en-GB" sz="24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01" y="1196752"/>
            <a:ext cx="5452740" cy="53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 smtClean="0">
                <a:latin typeface="Calibri"/>
              </a:rPr>
              <a:t>Veränderung der 7-Tages-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Inzidenz zur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vorherigen 7-Tages-Inzidenz, 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0713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14.07.2020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951"/>
            <a:ext cx="9144000" cy="39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" y="477266"/>
            <a:ext cx="9144000" cy="3722336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20495" y="659735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14.07.2020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469753"/>
              </p:ext>
            </p:extLst>
          </p:nvPr>
        </p:nvGraphicFramePr>
        <p:xfrm>
          <a:off x="7105883" y="4497015"/>
          <a:ext cx="2016224" cy="1143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08112"/>
                <a:gridCol w="100811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Armenien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89,52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71,68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Luxemburg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67,44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Nordmazedonien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51,75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3347864" y="3861048"/>
            <a:ext cx="535592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28 Länder mit einer 7-Tages-Inzidenz &gt; 50 Fälle / 100.000 </a:t>
            </a:r>
            <a:r>
              <a:rPr lang="de-DE" sz="1600" b="1" dirty="0" err="1" smtClean="0"/>
              <a:t>Ew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899584"/>
              </p:ext>
            </p:extLst>
          </p:nvPr>
        </p:nvGraphicFramePr>
        <p:xfrm>
          <a:off x="4980991" y="4488687"/>
          <a:ext cx="1992560" cy="20955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96280"/>
                <a:gridCol w="9962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222,71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209,93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129,62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115,61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110,88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Kasachstan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65,07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Saudi Arabien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62,43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Kirgisistan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52,95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Malediven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2483768" y="412010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486090" y="417895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535440" y="415292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26111" y="415292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892355"/>
              </p:ext>
            </p:extLst>
          </p:nvPr>
        </p:nvGraphicFramePr>
        <p:xfrm>
          <a:off x="35496" y="4493683"/>
          <a:ext cx="1368152" cy="381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48072"/>
                <a:gridCol w="7200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Südafrika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140,16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414105"/>
              </p:ext>
            </p:extLst>
          </p:nvPr>
        </p:nvGraphicFramePr>
        <p:xfrm>
          <a:off x="1547664" y="4511411"/>
          <a:ext cx="3096344" cy="195072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36104"/>
                <a:gridCol w="576064"/>
                <a:gridCol w="1008112"/>
                <a:gridCol w="57606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smtClean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 smtClean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smtClean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 smtClean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75,11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Dominikanische Republik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67,43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Turks and Caicos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60,22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United States Virgin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Bolivien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55,37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9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6" y="1018753"/>
            <a:ext cx="8120435" cy="5712742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376148" y="65369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14.07.2020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4" y="930107"/>
            <a:ext cx="8337878" cy="5883269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848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Europa - </a:t>
            </a:r>
            <a:r>
              <a:rPr lang="de-DE" sz="2400" dirty="0"/>
              <a:t>Aktuelle </a:t>
            </a:r>
            <a:r>
              <a:rPr lang="de-DE" sz="2400" dirty="0" smtClean="0"/>
              <a:t>Lage </a:t>
            </a:r>
            <a:r>
              <a:rPr lang="de-DE" sz="2800" dirty="0"/>
              <a:t>,  </a:t>
            </a:r>
            <a:r>
              <a:rPr lang="de-DE" sz="2400" dirty="0"/>
              <a:t>&gt; 700 Fälle (7T)</a:t>
            </a:r>
          </a:p>
          <a:p>
            <a:pPr>
              <a:defRPr/>
            </a:pP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524411" y="6505599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14.07.2020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91" y="956776"/>
            <a:ext cx="8275626" cy="578459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796136" y="655022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14.07.2020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232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300" dirty="0" smtClean="0"/>
              <a:t>Asien - </a:t>
            </a:r>
            <a:r>
              <a:rPr lang="de-DE" sz="2400" dirty="0"/>
              <a:t>Aktuelle </a:t>
            </a:r>
            <a:r>
              <a:rPr lang="de-DE" sz="2400" dirty="0" smtClean="0"/>
              <a:t>Lage,  </a:t>
            </a:r>
            <a:r>
              <a:rPr lang="de-DE" sz="2000" dirty="0"/>
              <a:t>&gt; 700 Fälle (7T)</a:t>
            </a:r>
          </a:p>
          <a:p>
            <a:pPr>
              <a:defRPr/>
            </a:pP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0691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1010934"/>
            <a:ext cx="8172400" cy="5765765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232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Afrika - </a:t>
            </a:r>
            <a:r>
              <a:rPr lang="de-DE" sz="2400" dirty="0"/>
              <a:t>Aktuelle </a:t>
            </a:r>
            <a:r>
              <a:rPr lang="de-DE" sz="2400" dirty="0" smtClean="0"/>
              <a:t>Lage,  </a:t>
            </a:r>
            <a:r>
              <a:rPr lang="de-DE" sz="2400" dirty="0"/>
              <a:t>&gt; 700 Fälle (7T)</a:t>
            </a:r>
          </a:p>
          <a:p>
            <a:pPr>
              <a:defRPr/>
            </a:pP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268244" y="652534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14.07.2020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5931"/>
            <a:ext cx="7956376" cy="5594810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232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/>
              <a:t>Australien </a:t>
            </a:r>
            <a:r>
              <a:rPr lang="de-DE" sz="2300" dirty="0" smtClean="0"/>
              <a:t>- </a:t>
            </a:r>
            <a:r>
              <a:rPr lang="de-DE" sz="2400" dirty="0"/>
              <a:t>Aktuelle </a:t>
            </a:r>
            <a:r>
              <a:rPr lang="de-DE" sz="2400" dirty="0" smtClean="0"/>
              <a:t>Lage, </a:t>
            </a:r>
            <a:r>
              <a:rPr lang="de-DE" sz="2000" dirty="0"/>
              <a:t>&gt; 700 Fälle (7T)</a:t>
            </a:r>
          </a:p>
          <a:p>
            <a:pPr>
              <a:defRPr/>
            </a:pP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268244" y="652534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14.07.2020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de-DE" sz="5500" b="1" dirty="0" smtClean="0"/>
              <a:t>Epidemiologie</a:t>
            </a:r>
          </a:p>
          <a:p>
            <a:r>
              <a:rPr lang="de-DE" sz="5500" dirty="0" smtClean="0"/>
              <a:t>Amerika:  60% der neuen Fälle und mehr als 60 % der neuen Todesfälle in den vergangenen 7 Tagen (die meisten Fälle / Todesfälle in Brasilien, USA) </a:t>
            </a:r>
          </a:p>
          <a:p>
            <a:r>
              <a:rPr lang="de-DE" sz="5500" dirty="0"/>
              <a:t>Asien: Anstieg und hohe Fallzahlen vor allem in </a:t>
            </a:r>
            <a:r>
              <a:rPr lang="de-DE" sz="5500" dirty="0" smtClean="0"/>
              <a:t>Indien, Indonesien, </a:t>
            </a:r>
            <a:r>
              <a:rPr lang="de-DE" sz="5500" dirty="0" smtClean="0"/>
              <a:t>Philippinen, </a:t>
            </a:r>
            <a:r>
              <a:rPr lang="de-DE" sz="5500" dirty="0" smtClean="0"/>
              <a:t>aber auch in Zentralasien (Usbekistan, </a:t>
            </a:r>
            <a:r>
              <a:rPr lang="de-DE" sz="5500" dirty="0" smtClean="0"/>
              <a:t>Kirgisistan)</a:t>
            </a:r>
          </a:p>
          <a:p>
            <a:r>
              <a:rPr lang="de-DE" sz="5500" dirty="0"/>
              <a:t>A</a:t>
            </a:r>
            <a:r>
              <a:rPr lang="de-DE" sz="5500" dirty="0" smtClean="0"/>
              <a:t>frika</a:t>
            </a:r>
            <a:r>
              <a:rPr lang="de-DE" sz="5500" dirty="0" smtClean="0"/>
              <a:t>: &gt; neue </a:t>
            </a:r>
            <a:r>
              <a:rPr lang="de-DE" sz="5500" dirty="0"/>
              <a:t>100.000 Fälle (8%) </a:t>
            </a:r>
            <a:r>
              <a:rPr lang="de-DE" sz="5500" dirty="0" smtClean="0"/>
              <a:t>in den vergangenen 7 Tagen, fast 70% davon in Südafrika</a:t>
            </a:r>
          </a:p>
          <a:p>
            <a:r>
              <a:rPr lang="de-DE" sz="5500" dirty="0"/>
              <a:t>Europa: </a:t>
            </a:r>
            <a:r>
              <a:rPr lang="de-DE" sz="5500" dirty="0" smtClean="0"/>
              <a:t>weiterhin Anstieg der Fallzahlen in Osteuropa und Balkanländern</a:t>
            </a:r>
          </a:p>
          <a:p>
            <a:r>
              <a:rPr lang="de-DE" sz="5500" dirty="0" smtClean="0"/>
              <a:t>Ozeanien: Anstieg der Fälle in Melbourne, Australien, </a:t>
            </a:r>
            <a:r>
              <a:rPr lang="de-DE" sz="5500" dirty="0" smtClean="0"/>
              <a:t>seit 1 Woche: vollständiger </a:t>
            </a:r>
            <a:r>
              <a:rPr lang="de-DE" sz="5500" dirty="0" err="1" smtClean="0"/>
              <a:t>Lockdown</a:t>
            </a:r>
            <a:r>
              <a:rPr lang="de-DE" sz="5500" dirty="0" smtClean="0"/>
              <a:t> vom Großraum Melbourne und </a:t>
            </a:r>
            <a:r>
              <a:rPr lang="de-DE" sz="5500" dirty="0" err="1" smtClean="0"/>
              <a:t>Shire</a:t>
            </a:r>
            <a:r>
              <a:rPr lang="de-DE" sz="5500" dirty="0" smtClean="0"/>
              <a:t> </a:t>
            </a:r>
            <a:r>
              <a:rPr lang="de-DE" sz="5500" dirty="0" err="1" smtClean="0"/>
              <a:t>of</a:t>
            </a:r>
            <a:r>
              <a:rPr lang="de-DE" sz="5500" dirty="0" smtClean="0"/>
              <a:t> Mitchell für 6 Wochen</a:t>
            </a:r>
          </a:p>
          <a:p>
            <a:endParaRPr lang="de-DE" sz="2100" b="1" dirty="0" smtClean="0"/>
          </a:p>
          <a:p>
            <a:endParaRPr lang="de-DE" sz="2100" b="1" dirty="0"/>
          </a:p>
          <a:p>
            <a:endParaRPr lang="de-DE" sz="2100" b="1" dirty="0"/>
          </a:p>
          <a:p>
            <a:endParaRPr lang="de-DE" sz="2000" b="1" dirty="0" smtClean="0"/>
          </a:p>
          <a:p>
            <a:pPr marL="0" indent="0">
              <a:buNone/>
            </a:pPr>
            <a:r>
              <a:rPr lang="de-DE" sz="5000" b="1" dirty="0" smtClean="0"/>
              <a:t>Studien / Artikel</a:t>
            </a:r>
            <a:endParaRPr lang="de-DE" sz="5000" dirty="0" smtClean="0"/>
          </a:p>
          <a:p>
            <a:pPr lvl="0"/>
            <a:r>
              <a:rPr lang="de-DE" sz="4900" dirty="0" smtClean="0"/>
              <a:t>Amnesty International Report: &gt; 3.000 COVID-19-Todesfälle unter HCW in 79 Ländern </a:t>
            </a:r>
          </a:p>
          <a:p>
            <a:pPr lvl="0"/>
            <a:r>
              <a:rPr lang="de-DE" sz="4900" dirty="0" err="1" smtClean="0"/>
              <a:t>Pediatrics</a:t>
            </a:r>
            <a:r>
              <a:rPr lang="de-DE" sz="4900" dirty="0" smtClean="0"/>
              <a:t> (</a:t>
            </a:r>
            <a:r>
              <a:rPr lang="de-DE" sz="4900" dirty="0" err="1" smtClean="0"/>
              <a:t>Bellino</a:t>
            </a:r>
            <a:r>
              <a:rPr lang="de-DE" sz="4900" dirty="0" smtClean="0"/>
              <a:t> et al. 2020): </a:t>
            </a:r>
          </a:p>
          <a:p>
            <a:pPr lvl="1"/>
            <a:r>
              <a:rPr lang="de-DE" sz="4900" dirty="0" smtClean="0"/>
              <a:t>Auswertung nationaler </a:t>
            </a:r>
            <a:r>
              <a:rPr lang="de-DE" sz="4900" dirty="0" err="1" smtClean="0"/>
              <a:t>Surveillance</a:t>
            </a:r>
            <a:r>
              <a:rPr lang="de-DE" sz="4900" dirty="0" smtClean="0"/>
              <a:t>-Daten (Feb – Mai 2020): </a:t>
            </a:r>
            <a:r>
              <a:rPr lang="de-DE" sz="4900" dirty="0"/>
              <a:t>1,6 % (3.836 von 216.305) pädiatrische Fälle </a:t>
            </a:r>
            <a:endParaRPr lang="de-DE" sz="4900" dirty="0" smtClean="0"/>
          </a:p>
          <a:p>
            <a:pPr lvl="1"/>
            <a:r>
              <a:rPr lang="de-DE" sz="4900" dirty="0" smtClean="0"/>
              <a:t>Höheres  Risiko für schwere Erkrankungen:  Vorerkrankungen (OR=2,80</a:t>
            </a:r>
            <a:r>
              <a:rPr lang="de-DE" sz="4900" dirty="0"/>
              <a:t>;</a:t>
            </a:r>
            <a:r>
              <a:rPr lang="de-DE" sz="4900" dirty="0" smtClean="0"/>
              <a:t> </a:t>
            </a:r>
            <a:r>
              <a:rPr lang="de-DE" sz="4900" dirty="0"/>
              <a:t>95% CI </a:t>
            </a:r>
            <a:r>
              <a:rPr lang="de-DE" sz="4900" dirty="0" smtClean="0"/>
              <a:t>1,74-4,48)</a:t>
            </a:r>
          </a:p>
          <a:p>
            <a:pPr lvl="1"/>
            <a:r>
              <a:rPr lang="de-DE" sz="4900" dirty="0" smtClean="0"/>
              <a:t>Geringeres Risiko für schwere Erkrankungen: &gt; 1 Jahr: Altersgruppe 2 – 6 (OR = 0,30, 95%CI 0,15 – 0,46), Altersgruppe 7 – 12 (OR = 0,22; 95%CI 0,15 – 0,33), Altersgruppe 13 – 17 (OR = 0, 26; 95%CI 0,18  - 0,37)</a:t>
            </a:r>
            <a:endParaRPr lang="de-DE" sz="4900" dirty="0" smtClean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47909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91945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Microsoft Office PowerPoint</Application>
  <PresentationFormat>Bildschirmpräsentation (4:3)</PresentationFormat>
  <Paragraphs>214</Paragraphs>
  <Slides>12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Zusammenfassung</vt:lpstr>
      <vt:lpstr>Hintergrund</vt:lpstr>
      <vt:lpstr>COVID-19/ Japan</vt:lpstr>
      <vt:lpstr>Italienische Studie in Pediatrics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Denkel, Luisa</cp:lastModifiedBy>
  <cp:revision>445</cp:revision>
  <dcterms:created xsi:type="dcterms:W3CDTF">2020-04-16T05:25:18Z</dcterms:created>
  <dcterms:modified xsi:type="dcterms:W3CDTF">2020-07-15T08:04:18Z</dcterms:modified>
</cp:coreProperties>
</file>