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698" r:id="rId10"/>
    <p:sldId id="699" r:id="rId11"/>
    <p:sldId id="700" r:id="rId12"/>
    <p:sldId id="695" r:id="rId13"/>
    <p:sldId id="696" r:id="rId14"/>
    <p:sldId id="694" r:id="rId15"/>
    <p:sldId id="701" r:id="rId16"/>
    <p:sldId id="702" r:id="rId17"/>
    <p:sldId id="658" r:id="rId18"/>
    <p:sldId id="659" r:id="rId1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5510" autoAdjust="0"/>
  </p:normalViewPr>
  <p:slideViewPr>
    <p:cSldViewPr snapToGrid="0" snapToObjects="1">
      <p:cViewPr varScale="1">
        <p:scale>
          <a:sx n="99" d="100"/>
          <a:sy n="99" d="100"/>
        </p:scale>
        <p:origin x="-20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</a:p>
          <a:p>
            <a:r>
              <a:rPr lang="de-DE" dirty="0" smtClean="0"/>
              <a:t>Bzw.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15.07.2020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41270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15.07.2020</a:t>
                      </a:r>
                      <a:endParaRPr lang="de-DE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199.726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+351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0,18%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351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9.071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186.000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41769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14.07.2020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4895851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14.07.2020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15.07.2020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15.07.2020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1,02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0,81 – </a:t>
            </a:r>
            <a:r>
              <a:rPr lang="de-DE" sz="1200" b="1" dirty="0" smtClean="0">
                <a:solidFill>
                  <a:srgbClr val="FF0000"/>
                </a:solidFill>
              </a:rPr>
              <a:t>1,24)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14.07.2020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1,06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0,81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1,26)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15.07.2020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0,95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0,85 </a:t>
            </a:r>
            <a:r>
              <a:rPr lang="de-DE" sz="1200" b="1" dirty="0" smtClean="0">
                <a:solidFill>
                  <a:srgbClr val="FF0000"/>
                </a:solidFill>
              </a:rPr>
              <a:t>– </a:t>
            </a:r>
            <a:r>
              <a:rPr lang="de-DE" sz="1200" b="1" dirty="0" smtClean="0">
                <a:solidFill>
                  <a:srgbClr val="FF0000"/>
                </a:solidFill>
              </a:rPr>
              <a:t>1,06)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14.07.2020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0,91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0,79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1,03)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15.07.2020.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34" y="4064640"/>
            <a:ext cx="4148489" cy="254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7" y="847923"/>
            <a:ext cx="5067808" cy="41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15.07.2020,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" y="1168674"/>
            <a:ext cx="4775353" cy="38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36" y="3224463"/>
            <a:ext cx="4191636" cy="339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7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27 </a:t>
            </a:r>
            <a:r>
              <a:rPr lang="de-DE" dirty="0"/>
              <a:t>und </a:t>
            </a:r>
            <a:r>
              <a:rPr lang="de-DE" dirty="0" smtClean="0"/>
              <a:t>28, 2020 </a:t>
            </a:r>
            <a:r>
              <a:rPr lang="de-DE" dirty="0"/>
              <a:t>(</a:t>
            </a:r>
            <a:r>
              <a:rPr lang="de-DE" dirty="0" smtClean="0"/>
              <a:t>Datenstand 14.07.)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99871"/>
              </p:ext>
            </p:extLst>
          </p:nvPr>
        </p:nvGraphicFramePr>
        <p:xfrm>
          <a:off x="2120900" y="1031249"/>
          <a:ext cx="3784600" cy="5431717"/>
        </p:xfrm>
        <a:graphic>
          <a:graphicData uri="http://schemas.openxmlformats.org/drawingml/2006/table">
            <a:tbl>
              <a:tblPr/>
              <a:tblGrid>
                <a:gridCol w="2150006"/>
                <a:gridCol w="1634594"/>
              </a:tblGrid>
              <a:tr h="4714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Serbien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Kosovo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Bosnien und Herzegowina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Rumänien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Mexiko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Kroatien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Bulgarien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Österreich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Lettland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Mazedonien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effectLst/>
                          <a:latin typeface="+mj-lt"/>
                        </a:rPr>
                        <a:t>Ukraine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13.07.2020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64825" y="1167221"/>
            <a:ext cx="779014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u="sng" dirty="0" smtClean="0"/>
              <a:t>Gemeinschaftsunterkünfte im LK Bad Tölz-</a:t>
            </a:r>
            <a:r>
              <a:rPr lang="de-DE" sz="1400" b="1" u="sng" dirty="0" err="1" smtClean="0"/>
              <a:t>Wolfrathshausen</a:t>
            </a:r>
            <a:r>
              <a:rPr lang="de-DE" sz="1400" b="1" u="sng" dirty="0" smtClean="0"/>
              <a:t>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14.07.2020 (LK-PM)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26 Fälle in einer Gemeinschaftsunterkunft für Asylsuchende in der Peter-</a:t>
            </a:r>
            <a:r>
              <a:rPr lang="de-DE" sz="1400" dirty="0" err="1" smtClean="0">
                <a:solidFill>
                  <a:prstClr val="black"/>
                </a:solidFill>
              </a:rPr>
              <a:t>Freisl</a:t>
            </a:r>
            <a:r>
              <a:rPr lang="de-DE" sz="1400" dirty="0" smtClean="0">
                <a:solidFill>
                  <a:prstClr val="black"/>
                </a:solidFill>
              </a:rPr>
              <a:t>-Straße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22 Fälle in einer Gemeinschaftsunterkunft in Geretsried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Betroffene und KP sind in Quarantäneunterbringungen außerhalb des LKs überführt worden, Testungen laufen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prstClr val="black"/>
              </a:solidFill>
            </a:endParaRPr>
          </a:p>
          <a:p>
            <a:r>
              <a:rPr lang="de-DE" sz="1400" b="1" u="sng" dirty="0" smtClean="0"/>
              <a:t>Familien im Hochsauerlandkreis,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13.07.2020 (Presse)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In </a:t>
            </a:r>
            <a:r>
              <a:rPr lang="de-DE" sz="1400" dirty="0" err="1" smtClean="0">
                <a:solidFill>
                  <a:prstClr val="black"/>
                </a:solidFill>
              </a:rPr>
              <a:t>Medebach</a:t>
            </a:r>
            <a:r>
              <a:rPr lang="de-DE" sz="1400" dirty="0" smtClean="0">
                <a:solidFill>
                  <a:prstClr val="black"/>
                </a:solidFill>
              </a:rPr>
              <a:t> sind die Fälle von 2 auf 22 gestiegen, in Hallenberg sind sie bei 5 geblieben; alle Fälle stehen im Zusammenhang mit den beiden Familien</a:t>
            </a:r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u="sng" dirty="0" smtClean="0"/>
              <a:t>Hochzeit in </a:t>
            </a:r>
            <a:r>
              <a:rPr lang="de-DE" sz="1400" b="1" u="sng" dirty="0" err="1" smtClean="0"/>
              <a:t>Schwegenheim</a:t>
            </a:r>
            <a:r>
              <a:rPr lang="de-DE" sz="1400" b="1" u="sng" dirty="0"/>
              <a:t> </a:t>
            </a:r>
            <a:r>
              <a:rPr lang="de-DE" sz="1400" b="1" u="sng" dirty="0" smtClean="0"/>
              <a:t>(LK Germersheim),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13.07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(Presse)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3 von 4 neuen Fällen in der letzten Woche mit Hochzeit assoziiert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Kita darf nach Testungen wieder öffnen (die vier initial des Ausbruchs wegen geschlossenen Grundschulen bleiben aufgrund der Ferien weiterhin geschlossen)</a:t>
            </a:r>
          </a:p>
          <a:p>
            <a:pPr lvl="0"/>
            <a:r>
              <a:rPr lang="de-DE" sz="1400" i="1" dirty="0" smtClean="0"/>
              <a:t>Status 11.07.2020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i="1" dirty="0" smtClean="0"/>
              <a:t>42/150 Gästen haben </a:t>
            </a:r>
            <a:r>
              <a:rPr lang="de-DE" sz="1400" i="1" dirty="0"/>
              <a:t>sich während einer Hochzeitsfeier </a:t>
            </a:r>
            <a:r>
              <a:rPr lang="de-DE" sz="1400" i="1" dirty="0" smtClean="0"/>
              <a:t>infiziert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i="1" dirty="0" smtClean="0"/>
              <a:t>144 Infizierte und KP in Quarantäne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i="1" dirty="0" smtClean="0"/>
              <a:t>Im </a:t>
            </a:r>
            <a:r>
              <a:rPr lang="de-DE" sz="1400" i="1" dirty="0"/>
              <a:t>Wesentlichen sind 2 Familien einer Glaubensgemeinschaft </a:t>
            </a:r>
            <a:r>
              <a:rPr lang="de-DE" sz="1400" i="1" dirty="0" smtClean="0"/>
              <a:t>betroffen</a:t>
            </a:r>
            <a:endParaRPr lang="de-DE" sz="14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14.07.2020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" y="722821"/>
            <a:ext cx="7114736" cy="55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14.07.2020)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17226"/>
            <a:ext cx="6968606" cy="54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09.07.2020)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KW23: 16.783 Todesfälle (+350 zur Vorwoche), ca. 2%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7" name="Picture 2" descr="S:\Wissdaten\RKI_nCoV-Lage\3.Kommunikation\3.7.Lageberichte\2020-07-10\Screenshot_2020-07-10 Sterbefallzahlen und Übersterblichk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6475"/>
            <a:ext cx="89344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15.07.2020.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14612"/>
              </p:ext>
            </p:extLst>
          </p:nvPr>
        </p:nvGraphicFramePr>
        <p:xfrm>
          <a:off x="146048" y="868620"/>
          <a:ext cx="8743951" cy="5328213"/>
        </p:xfrm>
        <a:graphic>
          <a:graphicData uri="http://schemas.openxmlformats.org/drawingml/2006/table">
            <a:tbl>
              <a:tblPr/>
              <a:tblGrid>
                <a:gridCol w="2137284"/>
                <a:gridCol w="883716"/>
                <a:gridCol w="781825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49.427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199.726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14.07.2020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5186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14.07.2020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57199" y="1559293"/>
            <a:ext cx="8065970" cy="459645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15.07.2020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" y="1391877"/>
            <a:ext cx="8673064" cy="44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25368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2.237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S:\Wissdaten\RKI_nCoV-Lage\3.Kommunikation\3.7.Lageberichte\2020-07-15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635296"/>
            <a:ext cx="7059184" cy="49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15.07.2020</a:t>
            </a:r>
            <a:r>
              <a:rPr lang="de-DE" b="0" i="1" dirty="0" smtClean="0">
                <a:solidFill>
                  <a:schemeClr val="tx1"/>
                </a:solidFill>
              </a:rPr>
              <a:t>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S:\Wissdaten\RKI_nCoV-Lage\3.Kommunikation\3.7.Lageberichte\2020-07-15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975"/>
            <a:ext cx="8292164" cy="58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39640"/>
              </p:ext>
            </p:extLst>
          </p:nvPr>
        </p:nvGraphicFramePr>
        <p:xfrm>
          <a:off x="457201" y="962527"/>
          <a:ext cx="3903044" cy="5390146"/>
        </p:xfrm>
        <a:graphic>
          <a:graphicData uri="http://schemas.openxmlformats.org/drawingml/2006/table">
            <a:tbl>
              <a:tblPr/>
              <a:tblGrid>
                <a:gridCol w="1548490"/>
                <a:gridCol w="1177277"/>
                <a:gridCol w="1177277"/>
              </a:tblGrid>
              <a:tr h="16404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Land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– oder Stadtkreis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Fälle in den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letzten 7 Tagen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Fälle in den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letzten 7 Tagen/100.000 Einwohner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16,2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SK München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LK Gütersloh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21,4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LK Mettmann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Köln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Frankfurt am Main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Dortmund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LK Hochsauerlandkreis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16,5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Augsburg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14,6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Essen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870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LK Bad Tölz-Wolfratshausen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26,7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Stuttgart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Berlin Lichtenberg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SK Düsseldorf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SK Gelsenkirchen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effectLst/>
                          <a:latin typeface="+mj-lt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24" y="962527"/>
            <a:ext cx="3801912" cy="51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15.07.2020.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4156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199.438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179"/>
            <a:ext cx="4095996" cy="37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96" y="1189075"/>
            <a:ext cx="5077404" cy="41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Microsoft Office PowerPoint</Application>
  <PresentationFormat>Bildschirmpräsentation (4:3)</PresentationFormat>
  <Paragraphs>705</Paragraphs>
  <Slides>18</Slides>
  <Notes>12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COVID-19:   Lage National, 15.07.2020  Informationen für den Krisenstab</vt:lpstr>
      <vt:lpstr>PowerPoint-Präsentation</vt:lpstr>
      <vt:lpstr>Vergleich KW26/KW25 pro Bundesland (Stand 14.07.2020)</vt:lpstr>
      <vt:lpstr>PowerPoint-Präsentation</vt:lpstr>
      <vt:lpstr>PowerPoint-Präsentation</vt:lpstr>
      <vt:lpstr>PowerPoint-Präsentation</vt:lpstr>
      <vt:lpstr>Wochenvergleich Aktuelle/Vorwoche (Stand 15.07.2020)</vt:lpstr>
      <vt:lpstr>Landkreise mit den höchsten Fallzahlen in den letzten 7 Tagen</vt:lpstr>
      <vt:lpstr>Altersverteilung nach Meldewoche: Gesamtfälle  (Datenstand: 15.07.2020. 00:00)</vt:lpstr>
      <vt:lpstr>PowerPoint-Präsentation</vt:lpstr>
      <vt:lpstr>Übermittelte COVID-19-Fälle nach Expositionsort  (Datenstand: 15.07.2020, 0:00 Uhr)</vt:lpstr>
      <vt:lpstr>Häufigste Expositionsländer im Ausland aus den Meldewochen 27 und 28, 2020 (Datenstand 14.07.)</vt:lpstr>
      <vt:lpstr>Fälle mit Angaben Epidemiologie</vt:lpstr>
      <vt:lpstr>Aktuelle Ausbrüche</vt:lpstr>
      <vt:lpstr>PowerPoint-Präsentation</vt:lpstr>
      <vt:lpstr>PowerPoint-Präsentation</vt:lpstr>
      <vt:lpstr>Anzahl Labortestungen (Datenstand 07.07.2020)</vt:lpstr>
      <vt:lpstr>Wöchentliche Sterbefallzahlen in Deutschland (destatis  09.07.2020)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2217</cp:revision>
  <cp:lastPrinted>2020-07-08T05:19:00Z</cp:lastPrinted>
  <dcterms:created xsi:type="dcterms:W3CDTF">2015-11-02T12:29:13Z</dcterms:created>
  <dcterms:modified xsi:type="dcterms:W3CDTF">2020-07-15T07:39:56Z</dcterms:modified>
</cp:coreProperties>
</file>