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305" r:id="rId3"/>
    <p:sldId id="256" r:id="rId4"/>
    <p:sldId id="308" r:id="rId5"/>
    <p:sldId id="312" r:id="rId6"/>
    <p:sldId id="307" r:id="rId7"/>
    <p:sldId id="306" r:id="rId8"/>
    <p:sldId id="309" r:id="rId9"/>
    <p:sldId id="313" r:id="rId10"/>
    <p:sldId id="314" r:id="rId11"/>
    <p:sldId id="295" r:id="rId12"/>
    <p:sldId id="296" r:id="rId13"/>
    <p:sldId id="310" r:id="rId14"/>
    <p:sldId id="30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72" autoAdjust="0"/>
  </p:normalViewPr>
  <p:slideViewPr>
    <p:cSldViewPr>
      <p:cViewPr varScale="1">
        <p:scale>
          <a:sx n="78" d="100"/>
          <a:sy n="7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19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trend14T_above70000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daily_14dtrend_above700_ownyaxis_2020-07-13_afrika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daily_14dtrend_above700_ownyaxis_2020-07-13_asien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daily_14dtrend_above700_ownyaxis_2020-07-13_europa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daily_14dtrend_above700_ownyaxis_2020-07-13_ozeanien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7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17.07.2020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sites/default/files/covid-19-faqs-hospitals-hospital-laboratory-acute-care-facility-data-reporting.pdf" TargetMode="External"/><Relationship Id="rId7" Type="http://schemas.openxmlformats.org/officeDocument/2006/relationships/hyperlink" Target="https://www.cdc.gov/nhsn/covid19/report-patient-impact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times.com/2020/07/14/us/politics/trump-cdc-coronavirus.html?action=click&amp;module=Top%20Stories&amp;pgtype=Homepage" TargetMode="External"/><Relationship Id="rId5" Type="http://schemas.openxmlformats.org/officeDocument/2006/relationships/hyperlink" Target="https://edition.cnn.com/2020/07/14/politics/trump-administration-coronavirus-hospital-data-cdc/index.html" TargetMode="External"/><Relationship Id="rId4" Type="http://schemas.openxmlformats.org/officeDocument/2006/relationships/hyperlink" Target="https://edition.cnn.com/world/live-news/coronavirus-pandemic-07-16-20-intl/h_a2f3cf2d40ea823e143aa4222f25e0d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16906"/>
              </p:ext>
            </p:extLst>
          </p:nvPr>
        </p:nvGraphicFramePr>
        <p:xfrm>
          <a:off x="395536" y="2099399"/>
          <a:ext cx="7920880" cy="3714136"/>
        </p:xfrm>
        <a:graphic>
          <a:graphicData uri="http://schemas.openxmlformats.org/drawingml/2006/table">
            <a:tbl>
              <a:tblPr/>
              <a:tblGrid>
                <a:gridCol w="1849296"/>
                <a:gridCol w="1679096"/>
                <a:gridCol w="1224136"/>
                <a:gridCol w="720080"/>
                <a:gridCol w="1368152"/>
                <a:gridCol w="1080120"/>
              </a:tblGrid>
              <a:tr h="80295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R (7T)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Verdopplungszeit/Halbierungszeit 7d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3.499.291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444.287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1,13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26,21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1.966.748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253.588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0,97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-207,36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968.876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201.580</a:t>
                      </a:r>
                      <a:endParaRPr lang="de-DE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311.049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86.384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▲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746.369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45.577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-350,13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317.635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42.632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-177,39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165.169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36.531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Peru</a:t>
                      </a:r>
                      <a:endParaRPr lang="de-DE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337.724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24.813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Argentinien</a:t>
                      </a:r>
                      <a:endParaRPr lang="de-DE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106.897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23.484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</a:rPr>
                        <a:t>Bangladesch</a:t>
                      </a:r>
                      <a:endParaRPr lang="de-DE" sz="16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193.590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21.456</a:t>
                      </a:r>
                      <a:endParaRPr lang="de-DE" sz="18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-112,21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5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13.530.628 </a:t>
            </a:r>
            <a:r>
              <a:rPr lang="en-US" sz="2400" b="1" dirty="0">
                <a:solidFill>
                  <a:srgbClr val="366092"/>
                </a:solidFill>
                <a:latin typeface="Calibri"/>
              </a:rPr>
              <a:t>Fälle</a:t>
            </a:r>
          </a:p>
          <a:p>
            <a:r>
              <a:rPr lang="en-US" sz="2400" b="1" dirty="0">
                <a:solidFill>
                  <a:srgbClr val="366092"/>
                </a:solidFill>
                <a:latin typeface="Calibri"/>
              </a:rPr>
              <a:t>    </a:t>
            </a:r>
            <a:r>
              <a:rPr lang="en-US" sz="2400" b="1" dirty="0" smtClean="0">
                <a:solidFill>
                  <a:srgbClr val="366092"/>
                </a:solidFill>
              </a:rPr>
              <a:t>583.892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(4,3 %)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Kasachstan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544" y="1105580"/>
            <a:ext cx="8424936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63.514 Fälle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,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375 Todesfälle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(Fall-Verstorbenen-Anteil: </a:t>
            </a: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0,6%) </a:t>
            </a:r>
            <a:endParaRPr lang="de-DE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7T- Inzidenz: 103,3  neue Fälle / 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prstClr val="black"/>
                </a:solidFill>
                <a:latin typeface="ScalaSansPro-Bold" pitchFamily="50" charset="0"/>
              </a:rPr>
              <a:t>Tests: 6,5 pro 1.000 EW in der letzten Woche (15,6% pos. Anteil)</a:t>
            </a:r>
            <a:endParaRPr lang="de-DE" dirty="0" smtClean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2908" y="6279703"/>
            <a:ext cx="471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WHO GOARN TK, 16.07.2020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2348880"/>
            <a:ext cx="76328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Anstieg neuer COVID-19-Fälle in den letzten 3 Wochen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Besonders betroffene Regionen sind Nur-Sultan (</a:t>
            </a:r>
            <a:r>
              <a:rPr lang="de-DE" sz="1600" dirty="0" err="1" smtClean="0"/>
              <a:t>Haupstadt</a:t>
            </a:r>
            <a:r>
              <a:rPr lang="de-DE" sz="1600" dirty="0" smtClean="0"/>
              <a:t>), Almaty und Atyrau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Falldefinitionen am 01.07. geändert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Asymptomatische laborbestätigte Fälle werden berichtet (retrospektive Anpassung </a:t>
            </a:r>
            <a:r>
              <a:rPr lang="de-DE" sz="1600" dirty="0" err="1" smtClean="0"/>
              <a:t>zwsichen</a:t>
            </a:r>
            <a:r>
              <a:rPr lang="de-DE" sz="1600" dirty="0" smtClean="0"/>
              <a:t> 21.06. und 30.06.) </a:t>
            </a:r>
            <a:r>
              <a:rPr lang="de-DE" sz="1600" dirty="0" smtClean="0">
                <a:sym typeface="Wingdings" panose="05000000000000000000" pitchFamily="2" charset="2"/>
              </a:rPr>
              <a:t> </a:t>
            </a:r>
            <a:r>
              <a:rPr lang="de-DE" sz="1600" dirty="0" smtClean="0"/>
              <a:t>+10.897 Fälle 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Landesweite </a:t>
            </a:r>
            <a:r>
              <a:rPr lang="de-DE" sz="1600" dirty="0" err="1" smtClean="0"/>
              <a:t>Lockdown</a:t>
            </a:r>
            <a:r>
              <a:rPr lang="de-DE" sz="1600" dirty="0" smtClean="0"/>
              <a:t>  /Maßnahmen am 05.07. für 2 Wochen wieder eingeführt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Laut Medienberichten: Krankenhäuser überfüllt, große Schlangen an Apotheken sowie Schwierigkeiten getestet zu werden</a:t>
            </a:r>
            <a:endParaRPr lang="de-DE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46" y="4895032"/>
            <a:ext cx="4439023" cy="177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21" y="4864927"/>
            <a:ext cx="2811247" cy="164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34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Epidemiologie</a:t>
            </a:r>
          </a:p>
          <a:p>
            <a:r>
              <a:rPr lang="de-DE" sz="2000" dirty="0" smtClean="0"/>
              <a:t>Amerika:  60% der neuen Fälle und mehr als 60 % der neuen Todesfälle in den vergangenen 7 Tagen (die meisten Fälle / Todesfälle in Brasilien, USA) </a:t>
            </a:r>
          </a:p>
          <a:p>
            <a:r>
              <a:rPr lang="de-DE" sz="2000" dirty="0"/>
              <a:t>Asien: Anstieg </a:t>
            </a:r>
            <a:r>
              <a:rPr lang="de-DE" sz="2000" dirty="0" smtClean="0"/>
              <a:t>in den vergangenen 7 Tagen vor </a:t>
            </a:r>
            <a:r>
              <a:rPr lang="de-DE" sz="2000" dirty="0"/>
              <a:t>allem in </a:t>
            </a:r>
            <a:r>
              <a:rPr lang="de-DE" sz="2000" dirty="0" smtClean="0"/>
              <a:t>Indien, Indonesien, Israel, Oman aber auch in Zentralasien (Kasachstan, Usbekistan)</a:t>
            </a:r>
          </a:p>
          <a:p>
            <a:r>
              <a:rPr lang="de-DE" sz="2000" dirty="0"/>
              <a:t>A</a:t>
            </a:r>
            <a:r>
              <a:rPr lang="de-DE" sz="2000" dirty="0" smtClean="0"/>
              <a:t>frika: &gt; neue 121.000 </a:t>
            </a:r>
            <a:r>
              <a:rPr lang="de-DE" sz="2000" dirty="0"/>
              <a:t>Fälle (8%) </a:t>
            </a:r>
            <a:r>
              <a:rPr lang="de-DE" sz="2000" dirty="0" smtClean="0"/>
              <a:t>in den vergangenen 7 Tagen, fast 70% davon in Südafrika</a:t>
            </a:r>
          </a:p>
          <a:p>
            <a:r>
              <a:rPr lang="de-DE" sz="2000" dirty="0"/>
              <a:t>Europa: </a:t>
            </a:r>
            <a:r>
              <a:rPr lang="de-DE" sz="2000" dirty="0" smtClean="0"/>
              <a:t>weiterhin Anstieg der Fallzahlen in Osteuropa und Balkanländern</a:t>
            </a:r>
          </a:p>
          <a:p>
            <a:r>
              <a:rPr lang="de-DE" sz="2000" dirty="0" smtClean="0"/>
              <a:t>Ozeanien: Anstieg der Fälle in Melbourne, Australien, seit 1 Woche: vollständiger </a:t>
            </a:r>
            <a:r>
              <a:rPr lang="de-DE" sz="2000" dirty="0" err="1" smtClean="0"/>
              <a:t>Lockdown</a:t>
            </a:r>
            <a:r>
              <a:rPr lang="de-DE" sz="2000" dirty="0" smtClean="0"/>
              <a:t> vom Großraum Melbourne und </a:t>
            </a:r>
            <a:r>
              <a:rPr lang="de-DE" sz="2000" dirty="0" err="1" smtClean="0"/>
              <a:t>Shire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Mitchell zuerst bis 19.08.</a:t>
            </a:r>
          </a:p>
          <a:p>
            <a:pPr marL="0" indent="0">
              <a:buNone/>
            </a:pPr>
            <a:r>
              <a:rPr lang="de-DE" sz="2000" b="1" dirty="0" smtClean="0"/>
              <a:t>Kasachstan</a:t>
            </a:r>
          </a:p>
          <a:p>
            <a:r>
              <a:rPr lang="de-DE" sz="2000" dirty="0" smtClean="0"/>
              <a:t>Anstieg an „</a:t>
            </a:r>
            <a:r>
              <a:rPr lang="de-DE" sz="2000" dirty="0" err="1" smtClean="0"/>
              <a:t>undiagnosed</a:t>
            </a:r>
            <a:r>
              <a:rPr lang="de-DE" sz="2000" dirty="0" smtClean="0"/>
              <a:t>“ Pneumonie-Fällen unter Ermittlung</a:t>
            </a:r>
          </a:p>
          <a:p>
            <a:pPr lvl="1"/>
            <a:r>
              <a:rPr lang="de-DE" sz="1600" dirty="0" smtClean="0"/>
              <a:t>Hypothese: Anstieg der Fälle in Verbindung mit COVID-19 steht; Probenannahme, Labormethodik sowie Lockerung der Maßnahmen mögliche Ursachen</a:t>
            </a:r>
          </a:p>
          <a:p>
            <a:pPr lvl="1"/>
            <a:endParaRPr lang="de-DE" sz="1600" dirty="0" smtClean="0"/>
          </a:p>
          <a:p>
            <a:endParaRPr lang="de-DE" sz="2000" b="1" dirty="0"/>
          </a:p>
          <a:p>
            <a:endParaRPr lang="de-DE" sz="2000" b="1" dirty="0"/>
          </a:p>
          <a:p>
            <a:endParaRPr lang="de-DE" sz="2000" b="1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79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91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USA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42909" y="5301208"/>
            <a:ext cx="87495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 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Dep</a:t>
            </a:r>
            <a:r>
              <a:rPr lang="de-DE" sz="1200" dirty="0" smtClean="0"/>
              <a:t>.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Health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Human Services </a:t>
            </a:r>
            <a:r>
              <a:rPr lang="de-DE" sz="1200" dirty="0">
                <a:hlinkClick r:id="rId3"/>
              </a:rPr>
              <a:t>https://www.hhs.gov/sites/default/files/covid-19-faqs-hospitals-hospital-laboratory-acute-care-facility-data-reporting.pdf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CNN: </a:t>
            </a:r>
            <a:r>
              <a:rPr lang="de-DE" sz="1200" dirty="0">
                <a:hlinkClick r:id="rId4"/>
              </a:rPr>
              <a:t>https://</a:t>
            </a:r>
            <a:r>
              <a:rPr lang="de-DE" sz="1200" dirty="0" smtClean="0">
                <a:hlinkClick r:id="rId4"/>
              </a:rPr>
              <a:t>edition.cnn.com/world/live-news/coronavirus-pandemic-07-16-20-intl/h_a2f3cf2d40ea823e143aa4222f25e0d7</a:t>
            </a:r>
            <a:r>
              <a:rPr lang="de-DE" sz="1200" dirty="0" smtClean="0"/>
              <a:t>; </a:t>
            </a:r>
            <a:r>
              <a:rPr lang="de-DE" sz="1200" dirty="0" smtClean="0">
                <a:hlinkClick r:id="rId5"/>
              </a:rPr>
              <a:t>    https</a:t>
            </a:r>
            <a:r>
              <a:rPr lang="de-DE" sz="1200" dirty="0">
                <a:hlinkClick r:id="rId5"/>
              </a:rPr>
              <a:t>://</a:t>
            </a:r>
            <a:r>
              <a:rPr lang="de-DE" sz="1200" dirty="0" smtClean="0">
                <a:hlinkClick r:id="rId5"/>
              </a:rPr>
              <a:t>edition.cnn.com/2020/07/14/politics/trump-administration-coronavirus-hospital-data-cdc/index.html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New </a:t>
            </a:r>
            <a:r>
              <a:rPr lang="de-DE" sz="1200" dirty="0"/>
              <a:t>York Times: </a:t>
            </a:r>
            <a:r>
              <a:rPr lang="de-DE" sz="1200" dirty="0">
                <a:hlinkClick r:id="rId6"/>
              </a:rPr>
              <a:t>https://</a:t>
            </a:r>
            <a:r>
              <a:rPr lang="de-DE" sz="1200" dirty="0" smtClean="0">
                <a:hlinkClick r:id="rId6"/>
              </a:rPr>
              <a:t>www.nytimes.com/2020/07/14/us/politics/trump-cdc-coronavirus.html?action=click&amp;module=Top%20Stories&amp;pgtype=Homepage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Our</a:t>
            </a:r>
            <a:r>
              <a:rPr lang="de-DE" sz="1200" dirty="0" smtClean="0"/>
              <a:t> World in </a:t>
            </a:r>
            <a:r>
              <a:rPr lang="de-DE" sz="1200" dirty="0" err="1" smtClean="0"/>
              <a:t>data</a:t>
            </a:r>
            <a:r>
              <a:rPr lang="de-DE" sz="1200" dirty="0" smtClean="0"/>
              <a:t>, 14.07.2020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WHO Situation Report 175, 13.07.2020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196752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 smtClean="0"/>
              <a:t>Krankenhausdaten</a:t>
            </a:r>
            <a:endParaRPr lang="de-DE" sz="2000" b="1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Ab 15.07. werden Krankenhausdaten nicht mehr direkt an das CDC übermittelt (Ankündigung in unterstehendem Link für </a:t>
            </a:r>
            <a:r>
              <a:rPr lang="de-DE" dirty="0" err="1" smtClean="0"/>
              <a:t>Dep</a:t>
            </a:r>
            <a:r>
              <a:rPr lang="de-DE" dirty="0" smtClean="0"/>
              <a:t>. </a:t>
            </a:r>
            <a:r>
              <a:rPr lang="de-DE" dirty="0" err="1"/>
              <a:t>o</a:t>
            </a:r>
            <a:r>
              <a:rPr lang="de-DE" dirty="0" err="1" smtClean="0"/>
              <a:t>f</a:t>
            </a:r>
            <a:r>
              <a:rPr lang="de-DE" dirty="0" smtClean="0"/>
              <a:t> </a:t>
            </a: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Human Services)</a:t>
            </a:r>
          </a:p>
          <a:p>
            <a:pPr marL="285750" lvl="3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Die Daten werden an eine zentrale Datenbank in Washington geschickt und nicht öffentlich verfügbar </a:t>
            </a:r>
            <a:r>
              <a:rPr lang="de-DE" dirty="0" smtClean="0"/>
              <a:t>sein</a:t>
            </a:r>
          </a:p>
          <a:p>
            <a:pPr marL="742950" lvl="4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Informationen schließt </a:t>
            </a:r>
            <a:r>
              <a:rPr lang="de-DE" dirty="0"/>
              <a:t>u.a. Bettenkapazität (Intensiv), Beatmungsgeräte, PSA Status, verfügbare </a:t>
            </a:r>
            <a:r>
              <a:rPr lang="de-DE" dirty="0" err="1"/>
              <a:t>health</a:t>
            </a:r>
            <a:r>
              <a:rPr lang="de-DE" dirty="0"/>
              <a:t> care </a:t>
            </a:r>
            <a:r>
              <a:rPr lang="de-DE" dirty="0" err="1"/>
              <a:t>workers</a:t>
            </a:r>
            <a:r>
              <a:rPr lang="de-DE" dirty="0"/>
              <a:t> ein</a:t>
            </a:r>
          </a:p>
          <a:p>
            <a:pPr marL="285750" lvl="2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Grund dafür soll, dass es mehr „</a:t>
            </a:r>
            <a:r>
              <a:rPr lang="de-DE" dirty="0" err="1" smtClean="0"/>
              <a:t>streamlined</a:t>
            </a:r>
            <a:r>
              <a:rPr lang="de-DE" dirty="0" smtClean="0"/>
              <a:t>“ ist, die Daten direkt an eine zentral Datenbank zu schicken</a:t>
            </a:r>
          </a:p>
          <a:p>
            <a:pPr marL="742950" lvl="3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Die Begründung ist umstritten: Sorge, dass die Daten nicht mehr transparent sind sowie verfügbar für Auswertungen usw. sind</a:t>
            </a:r>
          </a:p>
          <a:p>
            <a:pPr marL="285750" lvl="2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dirty="0"/>
              <a:t>Seit 14.07. keine aktuelle Informationen auf der </a:t>
            </a:r>
            <a:r>
              <a:rPr lang="de-DE" dirty="0">
                <a:hlinkClick r:id="rId7"/>
              </a:rPr>
              <a:t>CDC-Webseite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1106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1" y="1616782"/>
            <a:ext cx="8672758" cy="36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1" y="725735"/>
            <a:ext cx="82772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223382"/>
              </p:ext>
            </p:extLst>
          </p:nvPr>
        </p:nvGraphicFramePr>
        <p:xfrm>
          <a:off x="7105883" y="4497015"/>
          <a:ext cx="2016224" cy="1143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107,68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Nordmazedonien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53,97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Montenegro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52,56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347864" y="3861048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29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90415"/>
              </p:ext>
            </p:extLst>
          </p:nvPr>
        </p:nvGraphicFramePr>
        <p:xfrm>
          <a:off x="4980991" y="4488687"/>
          <a:ext cx="1992560" cy="2095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221,91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130,96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115,76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Saudi Arabien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Malediven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56,91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51,93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483768" y="412010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486090" y="417895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535440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6111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717438"/>
              </p:ext>
            </p:extLst>
          </p:nvPr>
        </p:nvGraphicFramePr>
        <p:xfrm>
          <a:off x="35496" y="4493683"/>
          <a:ext cx="1368152" cy="7226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147,52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Cabo Verde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53,64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50475"/>
              </p:ext>
            </p:extLst>
          </p:nvPr>
        </p:nvGraphicFramePr>
        <p:xfrm>
          <a:off x="1547664" y="4511411"/>
          <a:ext cx="3240361" cy="16421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04287"/>
                <a:gridCol w="678215"/>
                <a:gridCol w="1009786"/>
                <a:gridCol w="6480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 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Peru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135,02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Dominikanische   </a:t>
                      </a:r>
                    </a:p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Republik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75,27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Kolumbien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72,57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Costa Rica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Argentinien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52,44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Puerto Rico</a:t>
                      </a:r>
                      <a:endParaRPr lang="de-DE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50,28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Länder mit über 70.000 neuen COVID-19 Fällen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376148" y="65369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0" y="1052736"/>
            <a:ext cx="8140581" cy="556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4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Afrika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4" y="1053352"/>
            <a:ext cx="8183173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Amerika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6" y="1114594"/>
            <a:ext cx="7789728" cy="53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5796136" y="655022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300" dirty="0" smtClean="0"/>
              <a:t>Asien - </a:t>
            </a:r>
            <a:r>
              <a:rPr lang="de-DE" sz="2400" dirty="0"/>
              <a:t>Aktuelle </a:t>
            </a:r>
            <a:r>
              <a:rPr lang="de-DE" sz="2400" dirty="0" smtClean="0"/>
              <a:t>Lage, 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5" y="1031715"/>
            <a:ext cx="8072051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848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Europa - </a:t>
            </a:r>
            <a:r>
              <a:rPr lang="de-DE" sz="2400" dirty="0"/>
              <a:t>Aktuelle </a:t>
            </a:r>
            <a:r>
              <a:rPr lang="de-DE" sz="2400" dirty="0" smtClean="0"/>
              <a:t>Lage </a:t>
            </a:r>
            <a:r>
              <a:rPr lang="de-DE" sz="2800" dirty="0"/>
              <a:t>,  </a:t>
            </a:r>
            <a:r>
              <a:rPr lang="de-DE" sz="2400" dirty="0"/>
              <a:t>&gt; 700 Fälle (7T)</a:t>
            </a:r>
          </a:p>
          <a:p>
            <a:pPr>
              <a:defRPr/>
            </a:pPr>
            <a:endParaRPr kumimoji="0" lang="de-DE" sz="23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524411" y="6505599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35" y="988367"/>
            <a:ext cx="816053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5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56984" cy="7232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Ozeanien: Australien </a:t>
            </a:r>
            <a:r>
              <a:rPr lang="de-DE" sz="2300" dirty="0" smtClean="0"/>
              <a:t>- </a:t>
            </a:r>
            <a:r>
              <a:rPr lang="de-DE" sz="2400" dirty="0"/>
              <a:t>Aktuelle </a:t>
            </a:r>
            <a:r>
              <a:rPr lang="de-DE" sz="2400" dirty="0" smtClean="0"/>
              <a:t>Lage, </a:t>
            </a:r>
            <a:r>
              <a:rPr lang="de-DE" sz="2000" dirty="0"/>
              <a:t>&gt; 700 Fälle (7T)</a:t>
            </a:r>
          </a:p>
          <a:p>
            <a:pPr>
              <a:defRPr/>
            </a:pPr>
            <a:endParaRPr lang="de-DE" sz="23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268244" y="652534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16.07.2020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6" y="1012267"/>
            <a:ext cx="8094388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9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„</a:t>
            </a:r>
            <a:r>
              <a:rPr lang="de-DE" sz="2700" b="1" dirty="0" err="1" smtClean="0">
                <a:solidFill>
                  <a:srgbClr val="0070C0"/>
                </a:solidFill>
                <a:latin typeface="+mn-lt"/>
              </a:rPr>
              <a:t>unknown</a:t>
            </a:r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700" b="1" dirty="0" err="1" smtClean="0">
                <a:solidFill>
                  <a:srgbClr val="0070C0"/>
                </a:solidFill>
                <a:latin typeface="+mn-lt"/>
              </a:rPr>
              <a:t>pneumonia</a:t>
            </a:r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“/ Kasachstan</a:t>
            </a:r>
            <a:endParaRPr lang="en-GB" sz="2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142908" y="6351711"/>
            <a:ext cx="471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WHO GOARN TK, 16.07.2020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1104121"/>
            <a:ext cx="86409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b="1" dirty="0" smtClean="0"/>
              <a:t>09.07:</a:t>
            </a:r>
            <a:r>
              <a:rPr lang="de-DE" sz="1600" dirty="0" smtClean="0"/>
              <a:t> Chinesische Botschaft in Kasachstan berichtet über „</a:t>
            </a:r>
            <a:r>
              <a:rPr lang="de-DE" sz="1600" dirty="0" err="1" smtClean="0"/>
              <a:t>unknown</a:t>
            </a:r>
            <a:r>
              <a:rPr lang="de-DE" sz="1600" dirty="0" smtClean="0"/>
              <a:t> </a:t>
            </a:r>
            <a:r>
              <a:rPr lang="de-DE" sz="1600" dirty="0" err="1" smtClean="0"/>
              <a:t>pneumonia</a:t>
            </a:r>
            <a:r>
              <a:rPr lang="de-DE" sz="1600" dirty="0" smtClean="0"/>
              <a:t>“: 1.772 Fälle seit Anfang des Jahres und, 668 Todesfälle in Juni; Fallsterblichkeit viel mehr als bei COVID-19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b="1" dirty="0" smtClean="0"/>
              <a:t>10.07</a:t>
            </a:r>
            <a:r>
              <a:rPr lang="de-DE" sz="1600" dirty="0" smtClean="0"/>
              <a:t>.: </a:t>
            </a:r>
            <a:r>
              <a:rPr lang="de-DE" sz="1600" dirty="0" err="1" smtClean="0"/>
              <a:t>MoH</a:t>
            </a:r>
            <a:r>
              <a:rPr lang="de-DE" sz="1600" dirty="0" smtClean="0"/>
              <a:t> Kasachstan </a:t>
            </a:r>
            <a:r>
              <a:rPr lang="de-DE" sz="1600" dirty="0"/>
              <a:t>w</a:t>
            </a:r>
            <a:r>
              <a:rPr lang="de-DE" sz="1600" dirty="0" smtClean="0"/>
              <a:t>iderspricht Aussage; „</a:t>
            </a:r>
            <a:r>
              <a:rPr lang="de-DE" sz="1600" dirty="0" err="1" smtClean="0"/>
              <a:t>information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not </a:t>
            </a:r>
            <a:r>
              <a:rPr lang="de-DE" sz="1600" dirty="0" err="1" smtClean="0"/>
              <a:t>consistent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reality</a:t>
            </a:r>
            <a:r>
              <a:rPr lang="de-DE" sz="1600" dirty="0" smtClean="0"/>
              <a:t>“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Berichtet über </a:t>
            </a:r>
            <a:r>
              <a:rPr lang="de-DE" sz="1600" smtClean="0"/>
              <a:t>Anstieg </a:t>
            </a:r>
            <a:r>
              <a:rPr lang="de-DE" sz="1600" smtClean="0"/>
              <a:t>an Fällen </a:t>
            </a:r>
            <a:r>
              <a:rPr lang="de-DE" sz="1600" dirty="0" smtClean="0"/>
              <a:t>von „</a:t>
            </a:r>
            <a:r>
              <a:rPr lang="de-DE" sz="1600" dirty="0" err="1" smtClean="0"/>
              <a:t>undiagnosed</a:t>
            </a:r>
            <a:r>
              <a:rPr lang="de-DE" sz="1600" dirty="0" smtClean="0"/>
              <a:t>/</a:t>
            </a:r>
            <a:r>
              <a:rPr lang="de-DE" sz="1600" dirty="0" err="1" smtClean="0"/>
              <a:t>unknown</a:t>
            </a:r>
            <a:r>
              <a:rPr lang="de-DE" sz="1600" dirty="0" smtClean="0"/>
              <a:t> </a:t>
            </a:r>
            <a:r>
              <a:rPr lang="de-DE" sz="1600" dirty="0" err="1" smtClean="0"/>
              <a:t>etiology</a:t>
            </a:r>
            <a:r>
              <a:rPr lang="de-DE" sz="1600" dirty="0" smtClean="0"/>
              <a:t>“ in den letzten Monaten 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5.000 Fälle in den letzten Monaten und 14.000 in Juni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29.06. bis 05.07. 32.000 Pneumonie-Fälle, davon 1.400 Todesfälle. Diese Fälle waren neg. für SARS-CoV-2</a:t>
            </a:r>
          </a:p>
          <a:p>
            <a:pPr marL="1200150" lvl="2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Alle Regionen haben Fälle </a:t>
            </a:r>
            <a:r>
              <a:rPr lang="de-DE" sz="1600" dirty="0" smtClean="0"/>
              <a:t>berichtet</a:t>
            </a:r>
            <a:endParaRPr lang="de-DE" sz="1600" dirty="0" smtClean="0"/>
          </a:p>
          <a:p>
            <a:pPr marL="1200150" lvl="2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Pneumonie klassifiziert nach ICD-10 und schließt </a:t>
            </a:r>
            <a:r>
              <a:rPr lang="de-DE" sz="1600" dirty="0" err="1"/>
              <a:t>bacterial</a:t>
            </a:r>
            <a:r>
              <a:rPr lang="de-DE" sz="1600" dirty="0"/>
              <a:t>, </a:t>
            </a:r>
            <a:r>
              <a:rPr lang="de-DE" sz="1600" dirty="0" err="1"/>
              <a:t>fungal</a:t>
            </a:r>
            <a:r>
              <a:rPr lang="de-DE" sz="1600" dirty="0"/>
              <a:t>, viral, und viral </a:t>
            </a:r>
            <a:r>
              <a:rPr lang="de-DE" sz="1600" dirty="0" err="1"/>
              <a:t>pneumonia</a:t>
            </a:r>
            <a:r>
              <a:rPr lang="de-DE" sz="1600" dirty="0"/>
              <a:t>, </a:t>
            </a:r>
            <a:r>
              <a:rPr lang="de-DE" sz="1600" dirty="0" err="1"/>
              <a:t>unspecified</a:t>
            </a:r>
            <a:r>
              <a:rPr lang="de-DE" sz="1600" dirty="0"/>
              <a:t> </a:t>
            </a:r>
            <a:r>
              <a:rPr lang="de-DE" sz="1600" dirty="0" err="1"/>
              <a:t>organism</a:t>
            </a:r>
            <a:r>
              <a:rPr lang="de-DE" sz="1600" dirty="0"/>
              <a:t> ein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Am 09.06. hab IHR NFP China und WHO Euro haben nach Informationen gefragt. Ermittlungen laufen und WHO EURO plant, dass ein Labexperte vor Ort ermittelt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Hypothese (WHO): „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increase</a:t>
            </a:r>
            <a:r>
              <a:rPr lang="de-DE" sz="1600" dirty="0" smtClean="0"/>
              <a:t> in </a:t>
            </a:r>
            <a:r>
              <a:rPr lang="de-DE" sz="1600" dirty="0" err="1" smtClean="0"/>
              <a:t>reported</a:t>
            </a:r>
            <a:r>
              <a:rPr lang="de-DE" sz="1600" dirty="0" smtClean="0"/>
              <a:t> </a:t>
            </a:r>
            <a:r>
              <a:rPr lang="de-DE" sz="1600" dirty="0" err="1" smtClean="0"/>
              <a:t>pneumonia</a:t>
            </a:r>
            <a:r>
              <a:rPr lang="de-DE" sz="1600" dirty="0" smtClean="0"/>
              <a:t> </a:t>
            </a:r>
            <a:r>
              <a:rPr lang="de-DE" sz="1600" dirty="0" err="1" smtClean="0"/>
              <a:t>cases</a:t>
            </a:r>
            <a:r>
              <a:rPr lang="de-DE" sz="1600" dirty="0" smtClean="0"/>
              <a:t> </a:t>
            </a:r>
            <a:r>
              <a:rPr lang="de-DE" sz="1600" dirty="0" err="1" smtClean="0"/>
              <a:t>might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attributed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COVID-19 </a:t>
            </a:r>
            <a:r>
              <a:rPr lang="de-DE" sz="1600" dirty="0" err="1" smtClean="0"/>
              <a:t>while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high </a:t>
            </a:r>
            <a:r>
              <a:rPr lang="de-DE" sz="1600" dirty="0" err="1" smtClean="0"/>
              <a:t>percentage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negative RT-PCR </a:t>
            </a:r>
            <a:r>
              <a:rPr lang="de-DE" sz="1600" dirty="0" err="1" smtClean="0"/>
              <a:t>tests</a:t>
            </a:r>
            <a:r>
              <a:rPr lang="de-DE" sz="1600" dirty="0" smtClean="0"/>
              <a:t> </a:t>
            </a:r>
            <a:r>
              <a:rPr lang="de-DE" sz="1600" dirty="0" err="1" smtClean="0"/>
              <a:t>might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related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late</a:t>
            </a:r>
            <a:r>
              <a:rPr lang="de-DE" sz="1600" dirty="0" smtClean="0"/>
              <a:t> sample </a:t>
            </a:r>
            <a:r>
              <a:rPr lang="de-DE" sz="1600" dirty="0" err="1" smtClean="0"/>
              <a:t>collection</a:t>
            </a:r>
            <a:r>
              <a:rPr lang="de-DE" sz="1600" dirty="0" smtClean="0"/>
              <a:t>, </a:t>
            </a:r>
            <a:r>
              <a:rPr lang="de-DE" sz="1600" dirty="0" err="1" smtClean="0"/>
              <a:t>quality</a:t>
            </a:r>
            <a:r>
              <a:rPr lang="de-DE" sz="1600" dirty="0" smtClean="0"/>
              <a:t> </a:t>
            </a:r>
            <a:r>
              <a:rPr lang="de-DE" sz="1600" dirty="0" err="1" smtClean="0"/>
              <a:t>control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sensitivity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test</a:t>
            </a:r>
            <a:r>
              <a:rPr lang="de-DE" sz="1600" dirty="0" smtClean="0"/>
              <a:t> </a:t>
            </a:r>
            <a:r>
              <a:rPr lang="de-DE" sz="1600" dirty="0" err="1" smtClean="0"/>
              <a:t>systems</a:t>
            </a:r>
            <a:r>
              <a:rPr lang="de-DE" sz="1600" dirty="0" smtClean="0"/>
              <a:t> </a:t>
            </a:r>
            <a:r>
              <a:rPr lang="de-DE" sz="1600" dirty="0" err="1" smtClean="0"/>
              <a:t>used</a:t>
            </a:r>
            <a:r>
              <a:rPr lang="de-DE" sz="1600" dirty="0" smtClean="0"/>
              <a:t>. In </a:t>
            </a:r>
            <a:r>
              <a:rPr lang="de-DE" sz="1600" dirty="0" err="1" smtClean="0"/>
              <a:t>addition</a:t>
            </a:r>
            <a:r>
              <a:rPr lang="de-DE" sz="1600" dirty="0" smtClean="0"/>
              <a:t>, an </a:t>
            </a:r>
            <a:r>
              <a:rPr lang="de-DE" sz="1600" dirty="0" err="1" smtClean="0"/>
              <a:t>increase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pneumonia</a:t>
            </a:r>
            <a:r>
              <a:rPr lang="de-DE" sz="1600" dirty="0" smtClean="0"/>
              <a:t> </a:t>
            </a:r>
            <a:r>
              <a:rPr lang="de-DE" sz="1600" dirty="0" err="1" smtClean="0"/>
              <a:t>cases</a:t>
            </a:r>
            <a:r>
              <a:rPr lang="de-DE" sz="1600" dirty="0" smtClean="0"/>
              <a:t> </a:t>
            </a:r>
            <a:r>
              <a:rPr lang="de-DE" sz="1600" dirty="0" err="1" smtClean="0"/>
              <a:t>starting</a:t>
            </a:r>
            <a:r>
              <a:rPr lang="de-DE" sz="1600" dirty="0" smtClean="0"/>
              <a:t> 15.06. </a:t>
            </a:r>
            <a:r>
              <a:rPr lang="de-DE" sz="1600" dirty="0" err="1" smtClean="0"/>
              <a:t>occurred</a:t>
            </a:r>
            <a:r>
              <a:rPr lang="de-DE" sz="1600" dirty="0" smtClean="0"/>
              <a:t> 15 </a:t>
            </a:r>
            <a:r>
              <a:rPr lang="de-DE" sz="1600" dirty="0" err="1" smtClean="0"/>
              <a:t>days</a:t>
            </a:r>
            <a:r>
              <a:rPr lang="de-DE" sz="1600" dirty="0" smtClean="0"/>
              <a:t> after </a:t>
            </a:r>
            <a:r>
              <a:rPr lang="de-DE" sz="1600" dirty="0" err="1" smtClean="0"/>
              <a:t>lifting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lockdown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8092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Office PowerPoint</Application>
  <PresentationFormat>Bildschirmpräsentation (4:3)</PresentationFormat>
  <Paragraphs>237</Paragraphs>
  <Slides>14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„unknown pneumonia“/ Kasachstan</vt:lpstr>
      <vt:lpstr>COVID-19/ Kasachstan</vt:lpstr>
      <vt:lpstr>Zusammenfassung</vt:lpstr>
      <vt:lpstr>Hintergrund</vt:lpstr>
      <vt:lpstr>COVID-19/ USA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McFarland, Sarah</cp:lastModifiedBy>
  <cp:revision>497</cp:revision>
  <dcterms:created xsi:type="dcterms:W3CDTF">2020-04-16T05:25:18Z</dcterms:created>
  <dcterms:modified xsi:type="dcterms:W3CDTF">2020-07-17T09:40:03Z</dcterms:modified>
</cp:coreProperties>
</file>