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4" r:id="rId10"/>
    <p:sldId id="698" r:id="rId11"/>
    <p:sldId id="699" r:id="rId12"/>
    <p:sldId id="700" r:id="rId13"/>
    <p:sldId id="695" r:id="rId14"/>
    <p:sldId id="696" r:id="rId15"/>
    <p:sldId id="701" r:id="rId16"/>
    <p:sldId id="702" r:id="rId17"/>
    <p:sldId id="658" r:id="rId18"/>
    <p:sldId id="659" r:id="rId1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82034" autoAdjust="0"/>
  </p:normalViewPr>
  <p:slideViewPr>
    <p:cSldViewPr snapToGrid="0" snapToObjects="1">
      <p:cViewPr varScale="1">
        <p:scale>
          <a:sx n="96" d="100"/>
          <a:sy n="96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07-17\Covid19_Liste_Stand_2020-07-17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2140835520559929"/>
          <c:h val="0.7078546666453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Meldelandkreis!$O$5</c:f>
              <c:strCache>
                <c:ptCount val="1"/>
                <c:pt idx="0">
                  <c:v>Fälle in den letzten 7 Tagen</c:v>
                </c:pt>
              </c:strCache>
            </c:strRef>
          </c:tx>
          <c:invertIfNegative val="0"/>
          <c:cat>
            <c:strRef>
              <c:f>Meldelandkreis!$N$6:$N$21</c:f>
              <c:strCache>
                <c:ptCount val="16"/>
                <c:pt idx="0">
                  <c:v>LK Mettmann (NRW)</c:v>
                </c:pt>
                <c:pt idx="1">
                  <c:v>SK Köln</c:v>
                </c:pt>
                <c:pt idx="2">
                  <c:v>SK München</c:v>
                </c:pt>
                <c:pt idx="3">
                  <c:v>SK Duisburg</c:v>
                </c:pt>
                <c:pt idx="4">
                  <c:v>LK Gütersloh</c:v>
                </c:pt>
                <c:pt idx="5">
                  <c:v>SK Frankfurt am Main</c:v>
                </c:pt>
                <c:pt idx="6">
                  <c:v>LK Hochsauerlandkreis</c:v>
                </c:pt>
                <c:pt idx="7">
                  <c:v>SK Dortmund</c:v>
                </c:pt>
                <c:pt idx="8">
                  <c:v>LK Euskirchen</c:v>
                </c:pt>
                <c:pt idx="9">
                  <c:v>SK Stuttgart</c:v>
                </c:pt>
                <c:pt idx="10">
                  <c:v>LK Bad Tölz-Wolfratshausen</c:v>
                </c:pt>
                <c:pt idx="11">
                  <c:v>SK Trier/LK Trier-Saarburg</c:v>
                </c:pt>
                <c:pt idx="12">
                  <c:v>LK Vechta</c:v>
                </c:pt>
                <c:pt idx="13">
                  <c:v>SK Kaiserslautern</c:v>
                </c:pt>
                <c:pt idx="14">
                  <c:v>LK Dingolfing-Landau</c:v>
                </c:pt>
                <c:pt idx="15">
                  <c:v>LK Coburg</c:v>
                </c:pt>
              </c:strCache>
            </c:strRef>
          </c:cat>
          <c:val>
            <c:numRef>
              <c:f>Meldelandkreis!$O$6:$O$21</c:f>
              <c:numCache>
                <c:formatCode>General</c:formatCode>
                <c:ptCount val="16"/>
                <c:pt idx="0">
                  <c:v>103</c:v>
                </c:pt>
                <c:pt idx="1">
                  <c:v>102</c:v>
                </c:pt>
                <c:pt idx="2">
                  <c:v>88</c:v>
                </c:pt>
                <c:pt idx="3">
                  <c:v>77</c:v>
                </c:pt>
                <c:pt idx="4">
                  <c:v>55</c:v>
                </c:pt>
                <c:pt idx="5">
                  <c:v>54</c:v>
                </c:pt>
                <c:pt idx="6">
                  <c:v>46</c:v>
                </c:pt>
                <c:pt idx="7">
                  <c:v>41</c:v>
                </c:pt>
                <c:pt idx="8">
                  <c:v>40</c:v>
                </c:pt>
                <c:pt idx="9">
                  <c:v>37</c:v>
                </c:pt>
                <c:pt idx="10">
                  <c:v>33</c:v>
                </c:pt>
                <c:pt idx="11">
                  <c:v>28</c:v>
                </c:pt>
                <c:pt idx="12">
                  <c:v>23</c:v>
                </c:pt>
                <c:pt idx="13">
                  <c:v>19</c:v>
                </c:pt>
                <c:pt idx="14">
                  <c:v>16</c:v>
                </c:pt>
                <c:pt idx="15">
                  <c:v>13</c:v>
                </c:pt>
              </c:numCache>
            </c:numRef>
          </c:val>
        </c:ser>
        <c:ser>
          <c:idx val="1"/>
          <c:order val="1"/>
          <c:tx>
            <c:strRef>
              <c:f>Meldelandkreis!$P$5</c:f>
              <c:strCache>
                <c:ptCount val="1"/>
                <c:pt idx="0">
                  <c:v>Inzidenz in den letzten 7 Tagen</c:v>
                </c:pt>
              </c:strCache>
            </c:strRef>
          </c:tx>
          <c:invertIfNegative val="0"/>
          <c:cat>
            <c:strRef>
              <c:f>Meldelandkreis!$N$6:$N$21</c:f>
              <c:strCache>
                <c:ptCount val="16"/>
                <c:pt idx="0">
                  <c:v>LK Mettmann (NRW)</c:v>
                </c:pt>
                <c:pt idx="1">
                  <c:v>SK Köln</c:v>
                </c:pt>
                <c:pt idx="2">
                  <c:v>SK München</c:v>
                </c:pt>
                <c:pt idx="3">
                  <c:v>SK Duisburg</c:v>
                </c:pt>
                <c:pt idx="4">
                  <c:v>LK Gütersloh</c:v>
                </c:pt>
                <c:pt idx="5">
                  <c:v>SK Frankfurt am Main</c:v>
                </c:pt>
                <c:pt idx="6">
                  <c:v>LK Hochsauerlandkreis</c:v>
                </c:pt>
                <c:pt idx="7">
                  <c:v>SK Dortmund</c:v>
                </c:pt>
                <c:pt idx="8">
                  <c:v>LK Euskirchen</c:v>
                </c:pt>
                <c:pt idx="9">
                  <c:v>SK Stuttgart</c:v>
                </c:pt>
                <c:pt idx="10">
                  <c:v>LK Bad Tölz-Wolfratshausen</c:v>
                </c:pt>
                <c:pt idx="11">
                  <c:v>SK Trier/LK Trier-Saarburg</c:v>
                </c:pt>
                <c:pt idx="12">
                  <c:v>LK Vechta</c:v>
                </c:pt>
                <c:pt idx="13">
                  <c:v>SK Kaiserslautern</c:v>
                </c:pt>
                <c:pt idx="14">
                  <c:v>LK Dingolfing-Landau</c:v>
                </c:pt>
                <c:pt idx="15">
                  <c:v>LK Coburg</c:v>
                </c:pt>
              </c:strCache>
            </c:strRef>
          </c:cat>
          <c:val>
            <c:numRef>
              <c:f>Meldelandkreis!$P$6:$P$21</c:f>
              <c:numCache>
                <c:formatCode>0.0</c:formatCode>
                <c:ptCount val="16"/>
                <c:pt idx="0">
                  <c:v>21.20720468452739</c:v>
                </c:pt>
                <c:pt idx="1">
                  <c:v>9.3951719869130788</c:v>
                </c:pt>
                <c:pt idx="2">
                  <c:v>5.9802597063692486</c:v>
                </c:pt>
                <c:pt idx="3">
                  <c:v>15.443550813293486</c:v>
                </c:pt>
                <c:pt idx="4">
                  <c:v>15.106445508304427</c:v>
                </c:pt>
                <c:pt idx="5">
                  <c:v>7.1707814558279859</c:v>
                </c:pt>
                <c:pt idx="6">
                  <c:v>17.660044150110377</c:v>
                </c:pt>
                <c:pt idx="7">
                  <c:v>6.9845488151820243</c:v>
                </c:pt>
                <c:pt idx="8">
                  <c:v>20.742584526031944</c:v>
                </c:pt>
                <c:pt idx="9">
                  <c:v>5.8283319943921992</c:v>
                </c:pt>
                <c:pt idx="10">
                  <c:v>25.937890542101915</c:v>
                </c:pt>
                <c:pt idx="11">
                  <c:v>10.786613812258986</c:v>
                </c:pt>
                <c:pt idx="12">
                  <c:v>16.24316727637396</c:v>
                </c:pt>
                <c:pt idx="13">
                  <c:v>19.029495718363464</c:v>
                </c:pt>
                <c:pt idx="14">
                  <c:v>16.629078021555443</c:v>
                </c:pt>
                <c:pt idx="15">
                  <c:v>14.958690999470692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33504"/>
        <c:axId val="59735040"/>
      </c:barChart>
      <c:catAx>
        <c:axId val="597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59735040"/>
        <c:crosses val="autoZero"/>
        <c:auto val="1"/>
        <c:lblAlgn val="ctr"/>
        <c:lblOffset val="100"/>
        <c:noMultiLvlLbl val="0"/>
      </c:catAx>
      <c:valAx>
        <c:axId val="5973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3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488976377952757"/>
          <c:y val="4.5912485487406091E-2"/>
          <c:w val="0.72899912510936138"/>
          <c:h val="7.02121609798775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Linelist</a:t>
            </a:r>
            <a:r>
              <a:rPr lang="de-DE" smtClean="0"/>
              <a:t> Meldelandkreise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17.07.2020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4438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17.07.2020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200.843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+583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9.082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186.900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13276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16.07.2020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4895851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16.07.2020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17.07.2020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17.07.2020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1,25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0,99 </a:t>
            </a:r>
            <a:r>
              <a:rPr lang="de-DE" sz="1200" b="1" dirty="0" smtClean="0">
                <a:solidFill>
                  <a:srgbClr val="FF0000"/>
                </a:solidFill>
              </a:rPr>
              <a:t>– </a:t>
            </a:r>
            <a:r>
              <a:rPr lang="de-DE" sz="1200" b="1" dirty="0" smtClean="0">
                <a:solidFill>
                  <a:srgbClr val="FF0000"/>
                </a:solidFill>
              </a:rPr>
              <a:t>1,58)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16.07.2020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1,10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0,85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1,33)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17.07.2020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1,20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1,06 </a:t>
            </a:r>
            <a:r>
              <a:rPr lang="de-DE" sz="1200" b="1" dirty="0" smtClean="0">
                <a:solidFill>
                  <a:srgbClr val="FF0000"/>
                </a:solidFill>
              </a:rPr>
              <a:t>– </a:t>
            </a:r>
            <a:r>
              <a:rPr lang="de-DE" sz="1200" b="1" dirty="0" smtClean="0">
                <a:solidFill>
                  <a:srgbClr val="FF0000"/>
                </a:solidFill>
              </a:rPr>
              <a:t>1,39)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16.07.2020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1,07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0,93– 1,21)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15.07.2020.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4156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199.438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179"/>
            <a:ext cx="4095996" cy="37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96" y="1189075"/>
            <a:ext cx="5077404" cy="41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15.07.2020.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34" y="4064640"/>
            <a:ext cx="4148489" cy="254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7" y="847923"/>
            <a:ext cx="5067808" cy="41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15.07.2020,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" y="1168674"/>
            <a:ext cx="4775353" cy="38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36" y="3224463"/>
            <a:ext cx="4191636" cy="339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7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27 </a:t>
            </a:r>
            <a:r>
              <a:rPr lang="de-DE" dirty="0"/>
              <a:t>und </a:t>
            </a:r>
            <a:r>
              <a:rPr lang="de-DE" dirty="0" smtClean="0"/>
              <a:t>28, 2020 </a:t>
            </a:r>
            <a:r>
              <a:rPr lang="de-DE" dirty="0"/>
              <a:t>(</a:t>
            </a:r>
            <a:r>
              <a:rPr lang="de-DE" dirty="0" smtClean="0"/>
              <a:t>Datenstand 14.07.)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99871"/>
              </p:ext>
            </p:extLst>
          </p:nvPr>
        </p:nvGraphicFramePr>
        <p:xfrm>
          <a:off x="2120900" y="1031249"/>
          <a:ext cx="3784600" cy="5431717"/>
        </p:xfrm>
        <a:graphic>
          <a:graphicData uri="http://schemas.openxmlformats.org/drawingml/2006/table">
            <a:tbl>
              <a:tblPr/>
              <a:tblGrid>
                <a:gridCol w="2150006"/>
                <a:gridCol w="1634594"/>
              </a:tblGrid>
              <a:tr h="4714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Serbien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Kosovo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Bosnien und Herzegowina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Rumänien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Mexiko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Kroatien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Bulgarien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Österreich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Lettland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Mazedonien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effectLst/>
                          <a:latin typeface="+mj-lt"/>
                        </a:rPr>
                        <a:t>Ukraine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14.07.2020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" y="722821"/>
            <a:ext cx="7114736" cy="55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14.07.2020)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17226"/>
            <a:ext cx="6968606" cy="54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09.07.2020)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KW23: 16.783 Todesfälle (+350 zur Vorwoche), ca. 2%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7" name="Picture 2" descr="S:\Wissdaten\RKI_nCoV-Lage\3.Kommunikation\3.7.Lageberichte\2020-07-10\Screenshot_2020-07-10 Sterbefallzahlen und Übersterblichk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6475"/>
            <a:ext cx="8934450" cy="39052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17.07.2020.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17.07.2020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54379"/>
              </p:ext>
            </p:extLst>
          </p:nvPr>
        </p:nvGraphicFramePr>
        <p:xfrm>
          <a:off x="146048" y="868620"/>
          <a:ext cx="8743951" cy="5327523"/>
        </p:xfrm>
        <a:graphic>
          <a:graphicData uri="http://schemas.openxmlformats.org/drawingml/2006/table">
            <a:tbl>
              <a:tblPr/>
              <a:tblGrid>
                <a:gridCol w="2137284"/>
                <a:gridCol w="883716"/>
                <a:gridCol w="781825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14.07.2020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5186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16.07.2020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43085" y="1501540"/>
            <a:ext cx="7709835" cy="43217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17.07.2020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1" y="1083175"/>
            <a:ext cx="8817167" cy="45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196360" y="3130604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7196360" y="1474082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7196360" y="2501126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3.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7196360" y="1658425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4.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7196360" y="3361701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5.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41669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635296"/>
            <a:ext cx="6718754" cy="47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15.07.2020)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S:\Wissdaten\RKI_nCoV-Lage\3.Kommunikation\3.7.Lageberichte\2020-07-15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975"/>
            <a:ext cx="8292164" cy="58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09953"/>
              </p:ext>
            </p:extLst>
          </p:nvPr>
        </p:nvGraphicFramePr>
        <p:xfrm>
          <a:off x="457201" y="962527"/>
          <a:ext cx="3903044" cy="5427286"/>
        </p:xfrm>
        <a:graphic>
          <a:graphicData uri="http://schemas.openxmlformats.org/drawingml/2006/table">
            <a:tbl>
              <a:tblPr/>
              <a:tblGrid>
                <a:gridCol w="1769164"/>
                <a:gridCol w="956603"/>
                <a:gridCol w="1177277"/>
              </a:tblGrid>
              <a:tr h="16404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Land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– oder Stadtkreis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Fälle in den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letzten 7 Tagen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Fälle in den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letzten 7 Tagen/100.000 Einwohner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Mettmann (NRW)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Gütersloh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Hochsauerlandkreis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Euskirchen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effectLst/>
                          <a:latin typeface="Arial"/>
                        </a:rPr>
                        <a:t>20,7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Stuttgart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495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Bad Tölz-Wolfratshausen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25,9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Trier/LK Trier-Saarburg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Kaiserslautern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Coburg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49720"/>
              </p:ext>
            </p:extLst>
          </p:nvPr>
        </p:nvGraphicFramePr>
        <p:xfrm>
          <a:off x="4452730" y="962527"/>
          <a:ext cx="4572000" cy="539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</a:t>
            </a:r>
            <a:r>
              <a:rPr lang="de-DE" sz="2000" dirty="0" smtClean="0">
                <a:solidFill>
                  <a:schemeClr val="bg1"/>
                </a:solidFill>
              </a:rPr>
              <a:t>Ausbrüche/Landkreise mit hohen Fallzahlen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6384" y="948690"/>
            <a:ext cx="849005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u="sng" dirty="0" smtClean="0"/>
              <a:t>Mettmann,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16.07.2020 (Kreis)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COVID-19 Fälle in Familien (z.B. Hochzeitsfeier in größerem Familienverbund)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Fälle in 3 Kitas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viele der Ansteckungen </a:t>
            </a:r>
            <a:r>
              <a:rPr lang="de-DE" sz="1400" dirty="0" smtClean="0"/>
              <a:t>in zusammenhängender Kleingruppe</a:t>
            </a:r>
          </a:p>
          <a:p>
            <a:endParaRPr lang="de-DE" sz="1400" b="1" u="sng" dirty="0" smtClean="0"/>
          </a:p>
          <a:p>
            <a:r>
              <a:rPr lang="de-DE" sz="1400" b="1" u="sng" dirty="0" smtClean="0"/>
              <a:t>Köln,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16.07.2020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Infizierte in Flüchtlingsheim (insg.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Nachfrage in NRW zu hohen Fallzahlen läuft</a:t>
            </a:r>
            <a:endParaRPr lang="de-DE" sz="1400" dirty="0"/>
          </a:p>
          <a:p>
            <a:endParaRPr lang="de-DE" sz="1400" b="1" u="sng" dirty="0" smtClean="0"/>
          </a:p>
          <a:p>
            <a:r>
              <a:rPr lang="de-DE" sz="1400" b="1" u="sng" dirty="0" smtClean="0"/>
              <a:t>Euskirchen,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16.07.2020 (Kreis)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28 </a:t>
            </a:r>
            <a:r>
              <a:rPr lang="de-DE" sz="1400" dirty="0"/>
              <a:t>Menschen aus der Flüchtlingsunterkunft in Mechernich sind in der Einrichtung positiv auf das Corona-Virus getestet </a:t>
            </a:r>
            <a:r>
              <a:rPr lang="de-DE" sz="1400" dirty="0" smtClean="0"/>
              <a:t>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Vier der positiv Getesteten sind Kinder. Sie haben in der vergangenen Woche an zwei </a:t>
            </a:r>
            <a:r>
              <a:rPr lang="de-DE" sz="1400" dirty="0" smtClean="0"/>
              <a:t>Ferienfreizeiten der </a:t>
            </a:r>
            <a:r>
              <a:rPr lang="de-DE" sz="1400" dirty="0" err="1" smtClean="0"/>
              <a:t>Kirchegemeinde</a:t>
            </a:r>
            <a:r>
              <a:rPr lang="de-DE" sz="1400" dirty="0" smtClean="0"/>
              <a:t> teilgenommen</a:t>
            </a:r>
            <a:endParaRPr lang="de-DE" sz="1400" b="1" u="sng" dirty="0"/>
          </a:p>
          <a:p>
            <a:endParaRPr lang="de-DE" sz="1400" b="1" u="sng" dirty="0" smtClean="0"/>
          </a:p>
          <a:p>
            <a:r>
              <a:rPr lang="de-DE" sz="1400" b="1" u="sng" dirty="0" smtClean="0"/>
              <a:t>Hochsauerlandkreis,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13.07.2020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Erkrankungen in Familienverbünden</a:t>
            </a:r>
            <a:endParaRPr lang="de-DE" sz="1400" dirty="0" smtClean="0"/>
          </a:p>
          <a:p>
            <a:pPr lvl="0"/>
            <a:endParaRPr lang="de-DE" sz="1400" b="1" u="sng" dirty="0" smtClean="0">
              <a:solidFill>
                <a:prstClr val="black"/>
              </a:solidFill>
            </a:endParaRPr>
          </a:p>
          <a:p>
            <a:pPr lvl="0"/>
            <a:r>
              <a:rPr lang="de-DE" sz="1400" b="1" u="sng" dirty="0">
                <a:solidFill>
                  <a:prstClr val="black"/>
                </a:solidFill>
              </a:rPr>
              <a:t>Trier (SK und LK betroffen), </a:t>
            </a:r>
            <a:r>
              <a:rPr lang="de-DE" sz="1400" b="1" u="sng" dirty="0">
                <a:solidFill>
                  <a:srgbClr val="FF0000"/>
                </a:solidFill>
              </a:rPr>
              <a:t>Status 16.07.2020 (Presse)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16 Fälle in ambulantem Reha-Zentrum (5 Mitarbeiter, 11 Patienten), Einrichtung bis 24.07 geschlossen</a:t>
            </a:r>
          </a:p>
          <a:p>
            <a:pPr lvl="0"/>
            <a:endParaRPr lang="de-DE" sz="1400" b="1" u="sng" dirty="0" smtClean="0">
              <a:solidFill>
                <a:prstClr val="black"/>
              </a:solidFill>
            </a:endParaRPr>
          </a:p>
          <a:p>
            <a:pPr lvl="0"/>
            <a:r>
              <a:rPr lang="de-DE" sz="1400" b="1" u="sng" dirty="0" smtClean="0">
                <a:solidFill>
                  <a:prstClr val="black"/>
                </a:solidFill>
              </a:rPr>
              <a:t>Vechta,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16.07.2020 (Presse)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nach Ansicht der Verwaltung unterschiedliche Gründe: Firmen </a:t>
            </a:r>
            <a:r>
              <a:rPr lang="de-DE" sz="1400" dirty="0" smtClean="0"/>
              <a:t>hätten bei </a:t>
            </a:r>
            <a:r>
              <a:rPr lang="de-DE" sz="1400" dirty="0"/>
              <a:t>Eigenkontrollen der Belegschaft Fälle aufgedeckt; Reiserückkehrer; Hygiene- und Abstandsregeln nicht </a:t>
            </a:r>
            <a:r>
              <a:rPr lang="de-DE" sz="1400" dirty="0" smtClean="0"/>
              <a:t>beachtet;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Ab heute werden </a:t>
            </a:r>
            <a:r>
              <a:rPr lang="de-DE" sz="1400" dirty="0"/>
              <a:t>Mitarbeiter der Wiesenhof-Schlachterei in Lohne </a:t>
            </a:r>
            <a:r>
              <a:rPr lang="de-DE" sz="1400" dirty="0" smtClean="0"/>
              <a:t>untersucht (600 Mitarbeiter)</a:t>
            </a:r>
            <a:endParaRPr lang="de-DE" sz="1400" b="1" u="sng" dirty="0" smtClean="0">
              <a:solidFill>
                <a:prstClr val="black"/>
              </a:solidFill>
            </a:endParaRPr>
          </a:p>
          <a:p>
            <a:pPr lvl="0"/>
            <a:endParaRPr lang="de-DE" sz="1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Bildschirmpräsentation (4:3)</PresentationFormat>
  <Paragraphs>717</Paragraphs>
  <Slides>18</Slides>
  <Notes>13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COVID-19:   Lage National, 17.07.2020  Informationen für den Krisenstab</vt:lpstr>
      <vt:lpstr>PowerPoint-Präsentation</vt:lpstr>
      <vt:lpstr>Vergleich KW26/KW25 pro Bundesland (Stand 14.07.2020)</vt:lpstr>
      <vt:lpstr>PowerPoint-Präsentation</vt:lpstr>
      <vt:lpstr>PowerPoint-Präsentation</vt:lpstr>
      <vt:lpstr>PowerPoint-Präsentation</vt:lpstr>
      <vt:lpstr>Wochenvergleich Aktuelle/Vorwoche (Stand 15.07.2020)</vt:lpstr>
      <vt:lpstr>Landkreise mit den höchsten Fallzahlen in den letzten 7 Tagen</vt:lpstr>
      <vt:lpstr>Aktuelle Ausbrüche/Landkreise mit hohen Fallzahlen</vt:lpstr>
      <vt:lpstr>Altersverteilung nach Meldewoche: Gesamtfälle  (Datenstand: 15.07.2020. 00:00)</vt:lpstr>
      <vt:lpstr>PowerPoint-Präsentation</vt:lpstr>
      <vt:lpstr>Übermittelte COVID-19-Fälle nach Expositionsort  (Datenstand: 15.07.2020, 0:00 Uhr)</vt:lpstr>
      <vt:lpstr>Häufigste Expositionsländer im Ausland aus den Meldewochen 27 und 28, 2020 (Datenstand 14.07.)</vt:lpstr>
      <vt:lpstr>Fälle mit Angaben Epidemiologie</vt:lpstr>
      <vt:lpstr>PowerPoint-Präsentation</vt:lpstr>
      <vt:lpstr>PowerPoint-Präsentation</vt:lpstr>
      <vt:lpstr>Anzahl Labortestungen (Datenstand 07.07.2020)</vt:lpstr>
      <vt:lpstr>Wöchentliche Sterbefallzahlen in Deutschland (destatis  09.07.2020)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2238</cp:revision>
  <cp:lastPrinted>2020-07-08T05:19:00Z</cp:lastPrinted>
  <dcterms:created xsi:type="dcterms:W3CDTF">2015-11-02T12:29:13Z</dcterms:created>
  <dcterms:modified xsi:type="dcterms:W3CDTF">2020-07-17T08:11:54Z</dcterms:modified>
</cp:coreProperties>
</file>