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6" r:id="rId10"/>
    <p:sldId id="277" r:id="rId11"/>
    <p:sldId id="275" r:id="rId12"/>
    <p:sldId id="279" r:id="rId13"/>
    <p:sldId id="280" r:id="rId14"/>
    <p:sldId id="281" r:id="rId1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75064" autoAdjust="0"/>
  </p:normalViewPr>
  <p:slideViewPr>
    <p:cSldViewPr snapToGrid="0" snapToObjects="1">
      <p:cViewPr>
        <p:scale>
          <a:sx n="130" d="100"/>
          <a:sy n="130" d="100"/>
        </p:scale>
        <p:origin x="852" y="8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20.07.2020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20.07.2020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HB: KW 16 – 20: 1 Ausbruch in einer Flüchtlingsunterkunft mit 40 Kindern (insgesamt 231 Fälle) </a:t>
            </a:r>
          </a:p>
          <a:p>
            <a:r>
              <a:rPr lang="de-DE" dirty="0" smtClean="0"/>
              <a:t>BE: KW 23 – 26: hauptsächlich</a:t>
            </a:r>
            <a:r>
              <a:rPr lang="de-DE" baseline="0" dirty="0" smtClean="0"/>
              <a:t> </a:t>
            </a:r>
            <a:r>
              <a:rPr lang="de-DE" dirty="0" smtClean="0"/>
              <a:t>Ausbrüche im</a:t>
            </a:r>
            <a:r>
              <a:rPr lang="de-DE" baseline="0" dirty="0" smtClean="0"/>
              <a:t> privaten Umfeld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ST: </a:t>
            </a:r>
            <a:r>
              <a:rPr lang="de-DE" baseline="0" dirty="0" smtClean="0"/>
              <a:t>KW 25: </a:t>
            </a:r>
            <a:r>
              <a:rPr lang="de-DE" dirty="0" smtClean="0"/>
              <a:t>15 neue Fälle</a:t>
            </a:r>
            <a:r>
              <a:rPr lang="de-DE" baseline="0" dirty="0" smtClean="0"/>
              <a:t>, alle aus Magdeburg, privates Umfeld</a:t>
            </a:r>
          </a:p>
          <a:p>
            <a:r>
              <a:rPr lang="de-DE" baseline="0" dirty="0" smtClean="0"/>
              <a:t>NW</a:t>
            </a:r>
            <a:r>
              <a:rPr lang="de-DE" baseline="0" smtClean="0"/>
              <a:t>: 18 </a:t>
            </a:r>
            <a:r>
              <a:rPr lang="de-DE" baseline="0" dirty="0" smtClean="0"/>
              <a:t>Kinder (0-5) zählen zum Ausbruch in Gütersloh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20.07.2020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20.07.2020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20.07.2020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20.07.2020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20.07.2020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 smtClean="0"/>
              <a:t>Für 68 % der Kinder (0 – 5 Jahre) wurde mindestens 1 Symptom angegeben</a:t>
            </a:r>
          </a:p>
          <a:p>
            <a:r>
              <a:rPr lang="de-DE" sz="1400" dirty="0" smtClean="0"/>
              <a:t>Häufig genannte Symptome: Fieber (41 %), Husten (30 %), Schnupfen (19 %), Allg. Symptome (17 %)</a:t>
            </a:r>
          </a:p>
          <a:p>
            <a:r>
              <a:rPr lang="de-DE" sz="1400" dirty="0" smtClean="0"/>
              <a:t>Eine Hospitalisierung lag vor bei: </a:t>
            </a:r>
          </a:p>
          <a:p>
            <a:pPr lvl="1"/>
            <a:r>
              <a:rPr lang="de-DE" sz="1200" dirty="0" smtClean="0"/>
              <a:t>0 - 5 Jahre:       216 (7,5 %)</a:t>
            </a:r>
          </a:p>
          <a:p>
            <a:pPr lvl="1"/>
            <a:r>
              <a:rPr lang="de-DE" sz="1200" dirty="0" smtClean="0"/>
              <a:t>6 - 10 Jahre:      62 (2,5 %)</a:t>
            </a:r>
          </a:p>
          <a:p>
            <a:pPr lvl="1"/>
            <a:r>
              <a:rPr lang="de-DE" sz="1200" dirty="0" smtClean="0"/>
              <a:t>11 </a:t>
            </a:r>
            <a:r>
              <a:rPr lang="de-DE" sz="1200" dirty="0"/>
              <a:t>-</a:t>
            </a:r>
            <a:r>
              <a:rPr lang="de-DE" sz="1200" dirty="0" smtClean="0"/>
              <a:t> 18 Jahre:  186 (2,9 %)</a:t>
            </a:r>
            <a:endParaRPr lang="de-DE" sz="14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20.07.2020</a:t>
            </a:r>
            <a:endParaRPr lang="de-DE" sz="105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748768"/>
              </p:ext>
            </p:extLst>
          </p:nvPr>
        </p:nvGraphicFramePr>
        <p:xfrm>
          <a:off x="3699286" y="1336242"/>
          <a:ext cx="5274260" cy="381838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94679"/>
                <a:gridCol w="458100"/>
                <a:gridCol w="629819"/>
                <a:gridCol w="514622"/>
                <a:gridCol w="613670"/>
                <a:gridCol w="405883"/>
                <a:gridCol w="457487"/>
              </a:tblGrid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0-5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6-10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11-18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Anzahl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Klinische Infos vorhanden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81.7%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ohne relevante </a:t>
                      </a:r>
                      <a:r>
                        <a:rPr lang="de-DE" sz="900" b="0" dirty="0">
                          <a:effectLst/>
                        </a:rPr>
                        <a:t>Symptome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23.4%</a:t>
                      </a:r>
                    </a:p>
                  </a:txBody>
                  <a:tcPr marL="9525" marR="9525" marT="9525" marB="0" anchor="ctr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1 </a:t>
                      </a:r>
                      <a:r>
                        <a:rPr lang="de-DE" sz="900" b="0" dirty="0">
                          <a:effectLst/>
                        </a:rPr>
                        <a:t>Symptom 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28.9%</a:t>
                      </a:r>
                    </a:p>
                  </a:txBody>
                  <a:tcPr marL="9525" marR="9525" marT="9525" marB="0" anchor="ctr"/>
                </a:tc>
              </a:tr>
              <a:tr h="163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&gt; </a:t>
                      </a:r>
                      <a:r>
                        <a:rPr lang="de-DE" sz="900" b="0" dirty="0">
                          <a:effectLst/>
                        </a:rPr>
                        <a:t>1 Symptom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47.7%</a:t>
                      </a:r>
                    </a:p>
                  </a:txBody>
                  <a:tcPr marL="9525" marR="9525" marT="9525" marB="0" anchor="ctr"/>
                </a:tc>
              </a:tr>
              <a:tr h="154026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chemeClr val="bg1"/>
                          </a:solidFill>
                          <a:effectLst/>
                        </a:rPr>
                        <a:t>Symptome (Mehrfachnennungen möglich, Nenner = Fälle mit vorhandenen Klinischen Infos)</a:t>
                      </a:r>
                      <a:endParaRPr lang="de-DE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29.7%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23.3%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28.8%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21.6%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228204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99" y="1558138"/>
            <a:ext cx="6224461" cy="346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877823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Angaben liegen bei 1.932 von 2.629 (73 %)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638 (33 %) gemäß § 33 betreut</a:t>
            </a:r>
          </a:p>
          <a:p>
            <a:pPr lvl="1"/>
            <a:r>
              <a:rPr lang="de-DE" sz="1200" dirty="0" smtClean="0"/>
              <a:t>seit KW 21 führen BL einen eingeschränkten KiTa-Regelbetrieb ein </a:t>
            </a:r>
          </a:p>
          <a:p>
            <a:pPr lvl="1"/>
            <a:r>
              <a:rPr lang="de-DE" sz="1200" dirty="0" smtClean="0"/>
              <a:t>seit KW 25 nehmen vereinzelte BL den vollständigen  KiTa-Regelbetrieb wieder auf, in KW 27 waren es 5 BL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20.07.2020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20.07.2020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11603"/>
            <a:ext cx="4073052" cy="23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40" y="1326333"/>
            <a:ext cx="5113659" cy="356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90043"/>
            <a:ext cx="7983646" cy="1075333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31 Ausbrüche in Schulen angelegt</a:t>
            </a:r>
          </a:p>
          <a:p>
            <a:r>
              <a:rPr lang="de-DE" sz="1400" dirty="0" smtClean="0"/>
              <a:t>156 Fälle sind direkt involviert</a:t>
            </a:r>
          </a:p>
          <a:p>
            <a:r>
              <a:rPr lang="de-DE" sz="1400" dirty="0" smtClean="0"/>
              <a:t>7 Ausbrüche sind mit weiteren Ausbrüchen</a:t>
            </a:r>
            <a:br>
              <a:rPr lang="de-DE" sz="1400" dirty="0" smtClean="0"/>
            </a:br>
            <a:r>
              <a:rPr lang="de-DE" sz="1400" dirty="0" smtClean="0"/>
              <a:t>verknüpft, die größtenteils im </a:t>
            </a:r>
            <a:br>
              <a:rPr lang="de-DE" sz="1400" dirty="0" smtClean="0"/>
            </a:br>
            <a:r>
              <a:rPr lang="de-DE" sz="1400" dirty="0" smtClean="0"/>
              <a:t>privaten Haushalt stattfanden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20.07.2020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Schulen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20.07.2020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25.06.2020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Reports </a:t>
            </a:r>
            <a:r>
              <a:rPr lang="en-US" dirty="0"/>
              <a:t>for 59,073 contacts of 5,706 coronavirus </a:t>
            </a:r>
            <a:r>
              <a:rPr lang="en-US" dirty="0" smtClean="0"/>
              <a:t>disease</a:t>
            </a:r>
            <a:br>
              <a:rPr lang="en-US" dirty="0" smtClean="0"/>
            </a:br>
            <a:r>
              <a:rPr lang="en-US" dirty="0" smtClean="0"/>
              <a:t>(COVID-19</a:t>
            </a:r>
            <a:r>
              <a:rPr lang="en-US" dirty="0"/>
              <a:t>) index </a:t>
            </a:r>
            <a:r>
              <a:rPr lang="en-US" dirty="0" smtClean="0"/>
              <a:t>patients</a:t>
            </a:r>
          </a:p>
          <a:p>
            <a:r>
              <a:rPr lang="en-US" dirty="0" smtClean="0"/>
              <a:t>Study period (during school closure): January </a:t>
            </a:r>
            <a:r>
              <a:rPr lang="en-US" dirty="0"/>
              <a:t>20–March 27, </a:t>
            </a:r>
            <a:r>
              <a:rPr lang="en-US" dirty="0" smtClean="0"/>
              <a:t>2020</a:t>
            </a:r>
          </a:p>
          <a:p>
            <a:r>
              <a:rPr lang="en-US" dirty="0" smtClean="0"/>
              <a:t>Index </a:t>
            </a:r>
            <a:r>
              <a:rPr lang="en-US" dirty="0"/>
              <a:t>case as the first identified laboratory-confirmed case or the first documented case in an epidemiologic investigation within a </a:t>
            </a:r>
            <a:r>
              <a:rPr lang="en-US" dirty="0" smtClean="0"/>
              <a:t>cluster</a:t>
            </a:r>
          </a:p>
          <a:p>
            <a:r>
              <a:rPr lang="en-US" dirty="0"/>
              <a:t>Contacts in high-risk groups (household contacts of COVID-19 patients, healthcare personnel) were routinely </a:t>
            </a:r>
            <a:r>
              <a:rPr lang="en-US" dirty="0" smtClean="0"/>
              <a:t>tested</a:t>
            </a:r>
          </a:p>
          <a:p>
            <a:r>
              <a:rPr lang="en-US" dirty="0" smtClean="0"/>
              <a:t>In </a:t>
            </a:r>
            <a:r>
              <a:rPr lang="en-US" dirty="0"/>
              <a:t>non–high-risk groups, only symptomatic persons were tested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Tracing during Coronavirus Disease Outbreak, South Korea, 2020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86265" y="4547382"/>
            <a:ext cx="603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Ref</a:t>
            </a:r>
            <a:r>
              <a:rPr lang="de-DE" sz="1400" dirty="0" smtClean="0"/>
              <a:t>. </a:t>
            </a:r>
            <a:r>
              <a:rPr lang="de-DE" sz="1400" dirty="0"/>
              <a:t>EID, Young </a:t>
            </a:r>
            <a:r>
              <a:rPr lang="de-DE" sz="1400" dirty="0" err="1"/>
              <a:t>Joon</a:t>
            </a:r>
            <a:r>
              <a:rPr lang="de-DE" sz="1400" dirty="0"/>
              <a:t> </a:t>
            </a:r>
            <a:r>
              <a:rPr lang="de-DE" sz="1400" dirty="0" smtClean="0"/>
              <a:t>Park et al., </a:t>
            </a:r>
            <a:r>
              <a:rPr lang="en-US" sz="1400" dirty="0" smtClean="0"/>
              <a:t>Volume </a:t>
            </a:r>
            <a:r>
              <a:rPr lang="en-US" sz="1400" dirty="0"/>
              <a:t>26, Number 10—October </a:t>
            </a:r>
            <a:r>
              <a:rPr lang="en-US" sz="1400" dirty="0" smtClean="0"/>
              <a:t>2020, Dispatch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4843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25.06.2020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Tracing during Coronavirus Disease Outbreak, South Korea, 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16077" r="19538" b="7616"/>
          <a:stretch/>
        </p:blipFill>
        <p:spPr bwMode="auto">
          <a:xfrm>
            <a:off x="984739" y="1371601"/>
            <a:ext cx="6809498" cy="2966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86265" y="4547382"/>
            <a:ext cx="603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Ref</a:t>
            </a:r>
            <a:r>
              <a:rPr lang="de-DE" sz="1400" dirty="0" smtClean="0"/>
              <a:t>. </a:t>
            </a:r>
            <a:r>
              <a:rPr lang="de-DE" sz="1400" dirty="0"/>
              <a:t>EID, Young </a:t>
            </a:r>
            <a:r>
              <a:rPr lang="de-DE" sz="1400" dirty="0" err="1"/>
              <a:t>Joon</a:t>
            </a:r>
            <a:r>
              <a:rPr lang="de-DE" sz="1400" dirty="0"/>
              <a:t> </a:t>
            </a:r>
            <a:r>
              <a:rPr lang="de-DE" sz="1400" dirty="0" smtClean="0"/>
              <a:t>Park et al., </a:t>
            </a:r>
            <a:r>
              <a:rPr lang="en-US" sz="1400" dirty="0" smtClean="0"/>
              <a:t>Volume </a:t>
            </a:r>
            <a:r>
              <a:rPr lang="en-US" sz="1400" dirty="0"/>
              <a:t>26, Number 10—October </a:t>
            </a:r>
            <a:r>
              <a:rPr lang="en-US" sz="1400" dirty="0" smtClean="0"/>
              <a:t>2020, Dispatch</a:t>
            </a:r>
            <a:endParaRPr lang="en-US" sz="1400" dirty="0"/>
          </a:p>
        </p:txBody>
      </p:sp>
      <p:sp>
        <p:nvSpPr>
          <p:cNvPr id="7" name="Rechteck 6"/>
          <p:cNvSpPr/>
          <p:nvPr/>
        </p:nvSpPr>
        <p:spPr>
          <a:xfrm>
            <a:off x="829995" y="2463608"/>
            <a:ext cx="7188591" cy="200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2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76" y="1115024"/>
            <a:ext cx="6309526" cy="34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3860316"/>
          </a:xfrm>
        </p:spPr>
        <p:txBody>
          <a:bodyPr/>
          <a:lstStyle/>
          <a:p>
            <a:r>
              <a:rPr lang="de-DE" dirty="0" smtClean="0"/>
              <a:t>ARE-Inzidenz nach Altersgruppe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597986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</a:t>
            </a:r>
            <a:r>
              <a:rPr lang="de-DE" sz="800" dirty="0" smtClean="0"/>
              <a:t>nach Altersgruppe </a:t>
            </a:r>
            <a:r>
              <a:rPr lang="de-DE" sz="800" dirty="0"/>
              <a:t>im zeitlichen Verlauf nach </a:t>
            </a:r>
            <a:r>
              <a:rPr lang="de-DE" sz="800" dirty="0" smtClean="0"/>
              <a:t>Kalenderwoche. </a:t>
            </a:r>
            <a:r>
              <a:rPr lang="de-DE" sz="800" dirty="0"/>
              <a:t>Es wurde jeweils ein gleitender 3-Wochen-Mittelwert verwendet. </a:t>
            </a:r>
          </a:p>
        </p:txBody>
      </p:sp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75" y="1052699"/>
            <a:ext cx="6492964" cy="371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0507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29 wurden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3.353 Fälle im Alter 0 – 5 Jahre übermittelt, das entspricht einem Anteil von 1,7 % an allen übermittelten Fällen (n = 201.823)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20.07.2020</a:t>
            </a:r>
            <a:endParaRPr lang="de-DE" sz="1050" dirty="0"/>
          </a:p>
        </p:txBody>
      </p:sp>
      <p:sp>
        <p:nvSpPr>
          <p:cNvPr id="6" name="Textfeld 5"/>
          <p:cNvSpPr txBox="1"/>
          <p:nvPr/>
        </p:nvSpPr>
        <p:spPr>
          <a:xfrm>
            <a:off x="1232171" y="4684379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Anzahl </a:t>
            </a:r>
            <a:r>
              <a:rPr lang="de-DE" sz="800" dirty="0"/>
              <a:t>der an das RKI übermittelten Fälle im Alter von 0 bis 5 Jahren (n = </a:t>
            </a:r>
            <a:r>
              <a:rPr lang="de-DE" sz="800" dirty="0" smtClean="0"/>
              <a:t>3.353) im zeitlichen </a:t>
            </a:r>
            <a:r>
              <a:rPr lang="de-DE" sz="800" dirty="0"/>
              <a:t>Verlauf nach </a:t>
            </a:r>
            <a:r>
              <a:rPr lang="de-DE" sz="800" dirty="0" smtClean="0"/>
              <a:t>Erkrankungswoche (ersatzweise Meldewoche)  </a:t>
            </a:r>
            <a:r>
              <a:rPr lang="de-DE" sz="800" dirty="0"/>
              <a:t>seit dem Auftreten erster Fälle in KW 5 bis zur KW </a:t>
            </a:r>
            <a:r>
              <a:rPr lang="de-DE" sz="800" dirty="0" smtClean="0"/>
              <a:t>29 </a:t>
            </a:r>
            <a:r>
              <a:rPr lang="de-DE" sz="800" dirty="0"/>
              <a:t>(blau) sowie die kumulierte Inzidenz für Deutschland (</a:t>
            </a:r>
            <a:r>
              <a:rPr lang="de-DE" sz="800" dirty="0" smtClean="0"/>
              <a:t>orange).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86" y="977115"/>
            <a:ext cx="4455384" cy="351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20.07.2020</a:t>
            </a:r>
            <a:endParaRPr lang="de-DE" sz="1050" dirty="0"/>
          </a:p>
        </p:txBody>
      </p:sp>
      <p:sp>
        <p:nvSpPr>
          <p:cNvPr id="16" name="Textfeld 15"/>
          <p:cNvSpPr txBox="1"/>
          <p:nvPr/>
        </p:nvSpPr>
        <p:spPr>
          <a:xfrm>
            <a:off x="99404" y="4411776"/>
            <a:ext cx="511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der übermittelten COVID-19-Fälle/100.000 Einwohner </a:t>
            </a:r>
            <a:r>
              <a:rPr lang="de-DE" dirty="0" smtClean="0"/>
              <a:t>nach </a:t>
            </a:r>
            <a:r>
              <a:rPr lang="de-DE" dirty="0"/>
              <a:t>Altersgruppe (</a:t>
            </a:r>
            <a:r>
              <a:rPr lang="de-DE" dirty="0" smtClean="0"/>
              <a:t>n = 201.669 Fälle</a:t>
            </a:r>
            <a:r>
              <a:rPr lang="de-DE" dirty="0"/>
              <a:t>). </a:t>
            </a:r>
            <a:br>
              <a:rPr lang="de-DE" dirty="0"/>
            </a:br>
            <a:r>
              <a:rPr lang="de-DE" dirty="0"/>
              <a:t>Die Differenz zur Gesamtfallzahl entsteht durch fehlende oder </a:t>
            </a:r>
            <a:r>
              <a:rPr lang="de-DE" dirty="0" smtClean="0"/>
              <a:t>inkorrekte Werte </a:t>
            </a:r>
            <a:r>
              <a:rPr lang="de-DE" dirty="0"/>
              <a:t>zum Alter.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09669" y="4350221"/>
            <a:ext cx="366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</a:t>
            </a:r>
            <a:r>
              <a:rPr lang="de-DE" dirty="0" smtClean="0"/>
              <a:t>des Anteils der übermittelten COVID-19-Fälle nach Altersgruppe und Kalenderwoche (Erkrankungswoche, ersatzweise Meldewoche).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7115"/>
            <a:ext cx="4545568" cy="337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20.07.2020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20.07.2020</a:t>
            </a:r>
            <a:endParaRPr lang="de-DE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825971"/>
            <a:ext cx="8087861" cy="394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20.07.2020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20.07.2020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868571"/>
            <a:ext cx="7989346" cy="389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fontScale="92500"/>
          </a:bodyPr>
          <a:lstStyle/>
          <a:p>
            <a:r>
              <a:rPr lang="de-DE" sz="1400" dirty="0" smtClean="0"/>
              <a:t>Für ¾ der übermittelten Fälle (0 - 5 Jahre) liegen Klinische Informationen vor</a:t>
            </a:r>
          </a:p>
          <a:p>
            <a:r>
              <a:rPr lang="de-DE" sz="1400" dirty="0" smtClean="0"/>
              <a:t>Für 30 % der Kinder wurde nur ein einziges Symptom angegeben</a:t>
            </a:r>
          </a:p>
          <a:p>
            <a:r>
              <a:rPr lang="de-DE" sz="1400" dirty="0" smtClean="0"/>
              <a:t>Häufig genannte </a:t>
            </a:r>
            <a:r>
              <a:rPr lang="de-DE" sz="1400" u="sng" dirty="0" smtClean="0"/>
              <a:t>Einzelsymptome</a:t>
            </a:r>
            <a:r>
              <a:rPr lang="de-DE" sz="1400" dirty="0" smtClean="0"/>
              <a:t>: Fieber (13 %), Husten (6,4 %), Schnupfen (3,4 %), Allg. Symptome (3,3 %)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4216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20.07.2020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405517"/>
              </p:ext>
            </p:extLst>
          </p:nvPr>
        </p:nvGraphicFramePr>
        <p:xfrm>
          <a:off x="1119226" y="1594705"/>
          <a:ext cx="5522976" cy="307559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98831"/>
                <a:gridCol w="479840"/>
                <a:gridCol w="659709"/>
                <a:gridCol w="539043"/>
                <a:gridCol w="642794"/>
                <a:gridCol w="425146"/>
                <a:gridCol w="477613"/>
              </a:tblGrid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11-18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Anzahl Fälle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2340" marR="52340" marT="0" marB="0" anchor="b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Klinische Infos vorhanden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81.7%</a:t>
                      </a:r>
                    </a:p>
                  </a:txBody>
                  <a:tcPr marL="9525" marR="9525" marT="9525" marB="0" anchor="b"/>
                </a:tc>
              </a:tr>
              <a:tr h="144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baseline="0" dirty="0" smtClean="0">
                          <a:effectLst/>
                        </a:rPr>
                        <a:t>      </a:t>
                      </a:r>
                      <a:r>
                        <a:rPr lang="de-DE" sz="800" b="0" dirty="0" smtClean="0">
                          <a:effectLst/>
                        </a:rPr>
                        <a:t>Fälle </a:t>
                      </a:r>
                      <a:r>
                        <a:rPr lang="de-DE" sz="800" b="0" dirty="0">
                          <a:effectLst/>
                        </a:rPr>
                        <a:t>mit Angabe eines einzigen Symptoms</a:t>
                      </a:r>
                      <a:endParaRPr lang="de-DE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28.9%</a:t>
                      </a:r>
                    </a:p>
                  </a:txBody>
                  <a:tcPr marL="9525" marR="9525" marT="9525" marB="0" anchor="ctr"/>
                </a:tc>
              </a:tr>
              <a:tr h="15374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  <a:effectLst/>
                        </a:rPr>
                        <a:t>Einzelsymptome (Nenner = Fälle mit vorhandenen Klinischen Infos)</a:t>
                      </a:r>
                      <a:endParaRPr lang="de-DE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Microsoft Office PowerPoint</Application>
  <PresentationFormat>Bildschirmpräsentation (16:9)</PresentationFormat>
  <Paragraphs>394</Paragraphs>
  <Slides>14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Schulen</vt:lpstr>
      <vt:lpstr>Contact Tracing during Coronavirus Disease Outbreak, South Korea, 2020</vt:lpstr>
      <vt:lpstr>Contact Tracing during Coronavirus Disease Outbreak, South Korea, 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Haas, Walter</cp:lastModifiedBy>
  <cp:revision>172</cp:revision>
  <dcterms:created xsi:type="dcterms:W3CDTF">2015-11-02T12:29:13Z</dcterms:created>
  <dcterms:modified xsi:type="dcterms:W3CDTF">2020-07-20T10:55:38Z</dcterms:modified>
</cp:coreProperties>
</file>