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703" r:id="rId9"/>
    <p:sldId id="704" r:id="rId10"/>
    <p:sldId id="698" r:id="rId11"/>
    <p:sldId id="699" r:id="rId12"/>
    <p:sldId id="700" r:id="rId13"/>
    <p:sldId id="695" r:id="rId14"/>
    <p:sldId id="696" r:id="rId15"/>
    <p:sldId id="701" r:id="rId16"/>
    <p:sldId id="702" r:id="rId17"/>
    <p:sldId id="658" r:id="rId18"/>
    <p:sldId id="659" r:id="rId1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82034" autoAdjust="0"/>
  </p:normalViewPr>
  <p:slideViewPr>
    <p:cSldViewPr snapToGrid="0" snapToObjects="1">
      <p:cViewPr>
        <p:scale>
          <a:sx n="120" d="100"/>
          <a:sy n="120" d="100"/>
        </p:scale>
        <p:origin x="-564" y="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20.07.2020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Linelist</a:t>
            </a:r>
            <a:r>
              <a:rPr lang="de-DE" smtClean="0"/>
              <a:t> Meldelandkreise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/>
              <a:t>17.07.2020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20.07.2020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24316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20.07.2020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201.823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9.086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4,5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187.800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43690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19.07.2020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+2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4895851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19.07.2020</a:t>
            </a:r>
            <a:r>
              <a:rPr lang="de-DE" sz="1000" b="1" dirty="0" smtClean="0"/>
              <a:t> 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20.07.2020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20.07.2020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1,15(95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0,93 – 1,36)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19.07.2020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1,25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0,98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1,51)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20.07.2020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1,13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1,01 – 1,25)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19.07.2020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1,22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1,08– 1,35)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15.07.2020.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14156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199.438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6179"/>
            <a:ext cx="4095996" cy="378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96" y="1189075"/>
            <a:ext cx="5077404" cy="41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15.07.2020.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34" y="4064640"/>
            <a:ext cx="4148489" cy="254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7" y="847923"/>
            <a:ext cx="5067808" cy="412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15.07.2020,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" y="1168674"/>
            <a:ext cx="4775353" cy="388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36" y="3224463"/>
            <a:ext cx="4191636" cy="339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7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27 </a:t>
            </a:r>
            <a:r>
              <a:rPr lang="de-DE" dirty="0"/>
              <a:t>und </a:t>
            </a:r>
            <a:r>
              <a:rPr lang="de-DE" dirty="0" smtClean="0"/>
              <a:t>28, 2020 </a:t>
            </a:r>
            <a:r>
              <a:rPr lang="de-DE" dirty="0"/>
              <a:t>(</a:t>
            </a:r>
            <a:r>
              <a:rPr lang="de-DE" dirty="0" smtClean="0"/>
              <a:t>Datenstand 14.07.)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99871"/>
              </p:ext>
            </p:extLst>
          </p:nvPr>
        </p:nvGraphicFramePr>
        <p:xfrm>
          <a:off x="2120900" y="1031249"/>
          <a:ext cx="3784600" cy="5431717"/>
        </p:xfrm>
        <a:graphic>
          <a:graphicData uri="http://schemas.openxmlformats.org/drawingml/2006/table">
            <a:tbl>
              <a:tblPr/>
              <a:tblGrid>
                <a:gridCol w="2150006"/>
                <a:gridCol w="1634594"/>
              </a:tblGrid>
              <a:tr h="4714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Serbien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1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Kosovo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Bosnien und Herzegowina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Türkei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Rumänien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Mexiko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Kroatien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Bulgarien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Österreich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Lettland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Mazedonien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Iran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effectLst/>
                          <a:latin typeface="+mj-lt"/>
                        </a:rPr>
                        <a:t>Vereinigte Staaten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effectLst/>
                          <a:latin typeface="+mj-lt"/>
                        </a:rPr>
                        <a:t>Ukraine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ctr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14.07.2020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4" y="722821"/>
            <a:ext cx="7114736" cy="553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14.07.2020)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17226"/>
            <a:ext cx="6968606" cy="542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07.07.2020)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a typeface="Calibri"/>
                <a:cs typeface="Times New Roman"/>
              </a:rPr>
              <a:t>In KW 27 gaben 46 Labore einen Rückstau von insgesamt 960 abzuarbeitenden Proben an. 28 Labore nannten Lieferschwierigkeiten für </a:t>
            </a:r>
            <a:r>
              <a:rPr lang="de-DE" sz="1400" dirty="0" smtClean="0">
                <a:ea typeface="Calibri"/>
                <a:cs typeface="Times New Roman"/>
              </a:rPr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60405"/>
              </p:ext>
            </p:extLst>
          </p:nvPr>
        </p:nvGraphicFramePr>
        <p:xfrm>
          <a:off x="45307" y="1130543"/>
          <a:ext cx="4574318" cy="474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384.142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32096"/>
              </p:ext>
            </p:extLst>
          </p:nvPr>
        </p:nvGraphicFramePr>
        <p:xfrm>
          <a:off x="4724400" y="1130543"/>
          <a:ext cx="4129889" cy="472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09.07.2020)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17.07.2020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KW23: 16.783 Todesfälle (+350 zur Vorwoche), ca. 2% über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7" name="Picture 2" descr="S:\Wissdaten\RKI_nCoV-Lage\3.Kommunikation\3.7.Lageberichte\2020-07-10\Screenshot_2020-07-10 Sterbefallzahlen und Übersterblichke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06475"/>
            <a:ext cx="8934450" cy="39052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20.07.2020.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20.07.2020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44086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36.342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49.775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14.030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46.075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201.823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22249" y="6057108"/>
            <a:ext cx="520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 Aus Baden-Württemberg und Sachsen wurden gestern keine Daten übermittelt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KW26/KW25 pro Bundesland (</a:t>
            </a:r>
            <a:r>
              <a:rPr lang="de-DE" i="1" dirty="0" smtClean="0">
                <a:solidFill>
                  <a:schemeClr val="tx1"/>
                </a:solidFill>
              </a:rPr>
              <a:t>Stand 14.07.2020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35186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20.07.2020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19.07.2020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3" y="1455845"/>
            <a:ext cx="8549792" cy="46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20.07.2020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20.07.2020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3" y="1228463"/>
            <a:ext cx="8489124" cy="421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069136" y="3129609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7069136" y="213535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6" name="Textfeld 15"/>
          <p:cNvSpPr txBox="1"/>
          <p:nvPr/>
        </p:nvSpPr>
        <p:spPr>
          <a:xfrm>
            <a:off x="7069136" y="2534902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3.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7069136" y="1548417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4.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7069136" y="1754494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20.07.2020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3465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2.614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" y="1635296"/>
            <a:ext cx="6851401" cy="48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15.07.2020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15.07.2020)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S:\Wissdaten\RKI_nCoV-Lage\3.Kommunikation\3.7.Lageberichte\2020-07-15\Karten\A-Wochenverglei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7975"/>
            <a:ext cx="8292164" cy="58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20.07.2020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15816"/>
              </p:ext>
            </p:extLst>
          </p:nvPr>
        </p:nvGraphicFramePr>
        <p:xfrm>
          <a:off x="457201" y="962527"/>
          <a:ext cx="3903044" cy="5192932"/>
        </p:xfrm>
        <a:graphic>
          <a:graphicData uri="http://schemas.openxmlformats.org/drawingml/2006/table">
            <a:tbl>
              <a:tblPr/>
              <a:tblGrid>
                <a:gridCol w="1769164"/>
                <a:gridCol w="956603"/>
                <a:gridCol w="1177277"/>
              </a:tblGrid>
              <a:tr h="164048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Land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– oder Stadtkreis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Fälle in den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letzten 7 Tagen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Fälle in den</a:t>
                      </a:r>
                      <a:r>
                        <a:rPr lang="de-DE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letzten 7 Tagen/100.000 Einwohner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Mettmann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24,5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München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Köln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Duisburg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Vechta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44,5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Dortmund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9,7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Frankfurt am Main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Bochum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Düsseldorf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Gütersloh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149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Euskirchen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Main-Tauber-Kreis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Coburg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LK Bad Tölz-Wolfratshausen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35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 Kaiserslautern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effectLst/>
                          <a:latin typeface="Arial"/>
                        </a:rPr>
                        <a:t>15,0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70" y="1463039"/>
            <a:ext cx="4585829" cy="403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20.07.2020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7" y="503309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7" y="926642"/>
            <a:ext cx="8714161" cy="560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b="1" u="sng" dirty="0" smtClean="0"/>
              <a:t>Schlachthof Wiesenhof in Lohne (LK  Vechta) </a:t>
            </a:r>
            <a:r>
              <a:rPr lang="de-DE" sz="1350" b="1" u="sng" dirty="0" smtClean="0">
                <a:solidFill>
                  <a:srgbClr val="FF0000"/>
                </a:solidFill>
              </a:rPr>
              <a:t>Status 19.07.2020 (LGA, Presse)</a:t>
            </a:r>
            <a:endParaRPr lang="de-DE" sz="135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Am 16.07. wurden 1046 Abstriche entnommen -&gt; 66 davon positives Ergebnis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Reihentestung, nachdem Kontaktpersonen zu Wiesenhofschlachterei in im LK Oldenburg positiv getestet wurden.  (Gemeinsame Wohnung, Reiserückkehrer).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Mehrzahl Infizierter ist bulgarischer und rumänischer Nationalität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Alle Infizierten und enge KP in </a:t>
            </a:r>
            <a:r>
              <a:rPr lang="de-DE" sz="1350" dirty="0" smtClean="0"/>
              <a:t>Isolation bzw. Quarantäne</a:t>
            </a:r>
            <a:r>
              <a:rPr lang="de-DE" sz="1350" dirty="0" smtClean="0"/>
              <a:t>, weitere </a:t>
            </a:r>
            <a:r>
              <a:rPr lang="de-DE" sz="1350" dirty="0" err="1" smtClean="0"/>
              <a:t>KoNa</a:t>
            </a:r>
            <a:r>
              <a:rPr lang="de-DE" sz="1350" dirty="0" smtClean="0"/>
              <a:t> läuft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Fälle wohnen verteilt in den  LKs Vechta, Diepholz, wenige Fälle auch in Osnabrück, Cloppenburg und der Stadt Delmenhorst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50" dirty="0"/>
          </a:p>
          <a:p>
            <a:r>
              <a:rPr lang="de-DE" sz="1350" b="1" u="sng" dirty="0" smtClean="0"/>
              <a:t>LK Mettmann (</a:t>
            </a:r>
            <a:r>
              <a:rPr lang="de-DE" sz="1350" b="1" u="sng" dirty="0">
                <a:solidFill>
                  <a:srgbClr val="FF0000"/>
                </a:solidFill>
              </a:rPr>
              <a:t>Status </a:t>
            </a:r>
            <a:r>
              <a:rPr lang="de-DE" sz="1350" b="1" u="sng" dirty="0" smtClean="0">
                <a:solidFill>
                  <a:srgbClr val="FF0000"/>
                </a:solidFill>
              </a:rPr>
              <a:t>20.07.2020 (Presse</a:t>
            </a:r>
            <a:r>
              <a:rPr lang="de-DE" sz="1350" b="1" u="sng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Neuinfektionen </a:t>
            </a:r>
            <a:r>
              <a:rPr lang="de-DE" sz="1350" dirty="0"/>
              <a:t>als Ausläufer der Hochzeitsfeier bzw. damit zusammenhängender nachfolgender </a:t>
            </a:r>
            <a:r>
              <a:rPr lang="de-DE" sz="1350" dirty="0" smtClean="0"/>
              <a:t>Treffen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Allerdings </a:t>
            </a:r>
            <a:r>
              <a:rPr lang="de-DE" sz="1350" dirty="0"/>
              <a:t>ist in Velbert abgesehen von den Infektionen, die sich aus einer Kleingruppe über vielfältige Kontakte weiterverbreitet haben, auch ein metallverarbeitender Betrieb mit mehreren positiven Fällen zu verzeichnen.</a:t>
            </a:r>
            <a:endParaRPr lang="de-DE" sz="13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50" dirty="0"/>
          </a:p>
          <a:p>
            <a:r>
              <a:rPr lang="de-DE" sz="1350" b="1" u="sng" dirty="0" smtClean="0"/>
              <a:t>Fallhäufungen </a:t>
            </a:r>
            <a:r>
              <a:rPr lang="de-DE" sz="1350" b="1" u="sng" dirty="0" smtClean="0">
                <a:solidFill>
                  <a:srgbClr val="FF0000"/>
                </a:solidFill>
              </a:rPr>
              <a:t>(BMG/BMI-LB)</a:t>
            </a:r>
          </a:p>
          <a:p>
            <a:pPr>
              <a:lnSpc>
                <a:spcPct val="150000"/>
              </a:lnSpc>
            </a:pPr>
            <a:r>
              <a:rPr lang="de-DE" sz="1350" b="1" u="sng" dirty="0" smtClean="0">
                <a:solidFill>
                  <a:srgbClr val="FF0000"/>
                </a:solidFill>
              </a:rPr>
              <a:t>Status 19.07.2020 </a:t>
            </a:r>
            <a:r>
              <a:rPr lang="de-DE" sz="1350" b="1" u="sng" dirty="0" smtClean="0"/>
              <a:t>- </a:t>
            </a:r>
            <a:r>
              <a:rPr lang="de-DE" sz="1350" b="1" u="sng" dirty="0" err="1" smtClean="0"/>
              <a:t>KfSt</a:t>
            </a:r>
            <a:r>
              <a:rPr lang="de-DE" sz="1350" b="1" u="sng" dirty="0" smtClean="0"/>
              <a:t> Bielefeld, hauptsächlich privat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/>
              <a:t>52 aktive Fälle im 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/>
              <a:t>26/30 Gäste einer Verlobungsfeier </a:t>
            </a:r>
            <a:r>
              <a:rPr lang="de-DE" sz="1350" dirty="0" smtClean="0"/>
              <a:t>infiziert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/>
              <a:t>3 Fälle unter </a:t>
            </a:r>
            <a:r>
              <a:rPr lang="de-DE" sz="1350" dirty="0" err="1"/>
              <a:t>Einsatzhunderschaft</a:t>
            </a:r>
            <a:r>
              <a:rPr lang="de-DE" sz="1350" dirty="0"/>
              <a:t> der Polizei Bielefeld</a:t>
            </a:r>
          </a:p>
          <a:p>
            <a:endParaRPr lang="de-DE" sz="1350" b="1" u="sng" dirty="0"/>
          </a:p>
          <a:p>
            <a:r>
              <a:rPr lang="de-DE" sz="1350" b="1" u="sng" dirty="0" smtClean="0"/>
              <a:t>Köln, </a:t>
            </a:r>
            <a:r>
              <a:rPr lang="de-DE" sz="1350" b="1" u="sng" dirty="0" smtClean="0">
                <a:solidFill>
                  <a:srgbClr val="FF0000"/>
                </a:solidFill>
              </a:rPr>
              <a:t>Status </a:t>
            </a:r>
            <a:r>
              <a:rPr lang="de-DE" sz="1350" b="1" u="sng" dirty="0">
                <a:solidFill>
                  <a:srgbClr val="FF0000"/>
                </a:solidFill>
              </a:rPr>
              <a:t>17.07.2020 (BMG/BMI-LB)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Insgesamt 147 Infizierte, 18 stationär versorgt: Ausbrüche in 2 Asylunterkünften, eine Arztpraxis und ein gastronomischer Betrieb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50" dirty="0" smtClean="0"/>
              <a:t>Nachfrage in NRW zu hohen Fallzahlen läuft</a:t>
            </a:r>
            <a:endParaRPr lang="de-DE" sz="1350" dirty="0"/>
          </a:p>
          <a:p>
            <a:endParaRPr lang="de-DE" sz="1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8712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Microsoft Office PowerPoint</Application>
  <PresentationFormat>Bildschirmpräsentation (4:3)</PresentationFormat>
  <Paragraphs>713</Paragraphs>
  <Slides>18</Slides>
  <Notes>13</Notes>
  <HiddenSlides>11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COVID-19:   Lage National, 20.07.2020  Informationen für den Krisenstab</vt:lpstr>
      <vt:lpstr>PowerPoint-Präsentation</vt:lpstr>
      <vt:lpstr>Vergleich KW26/KW25 pro Bundesland (Stand 14.07.2020)</vt:lpstr>
      <vt:lpstr>PowerPoint-Präsentation</vt:lpstr>
      <vt:lpstr>PowerPoint-Präsentation</vt:lpstr>
      <vt:lpstr>PowerPoint-Präsentation</vt:lpstr>
      <vt:lpstr>Wochenvergleich Aktuelle/Vorwoche (Stand 15.07.2020)</vt:lpstr>
      <vt:lpstr>Landkreise mit den höchsten Fallzahlen in den letzten 7 Tagen</vt:lpstr>
      <vt:lpstr>Aktuelle Ausbrüche</vt:lpstr>
      <vt:lpstr>Altersverteilung nach Meldewoche: Gesamtfälle  (Datenstand: 15.07.2020. 00:00)</vt:lpstr>
      <vt:lpstr>PowerPoint-Präsentation</vt:lpstr>
      <vt:lpstr>Übermittelte COVID-19-Fälle nach Expositionsort  (Datenstand: 15.07.2020, 0:00 Uhr)</vt:lpstr>
      <vt:lpstr>Häufigste Expositionsländer im Ausland aus den Meldewochen 27 und 28, 2020 (Datenstand 14.07.)</vt:lpstr>
      <vt:lpstr>Fälle mit Angaben Epidemiologie</vt:lpstr>
      <vt:lpstr>PowerPoint-Präsentation</vt:lpstr>
      <vt:lpstr>PowerPoint-Präsentation</vt:lpstr>
      <vt:lpstr>Anzahl Labortestungen (Datenstand 07.07.2020)</vt:lpstr>
      <vt:lpstr>Wöchentliche Sterbefallzahlen in Deutschland (destatis  09.07.2020)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2270</cp:revision>
  <cp:lastPrinted>2020-07-08T05:19:00Z</cp:lastPrinted>
  <dcterms:created xsi:type="dcterms:W3CDTF">2015-11-02T12:29:13Z</dcterms:created>
  <dcterms:modified xsi:type="dcterms:W3CDTF">2020-07-20T10:56:18Z</dcterms:modified>
</cp:coreProperties>
</file>