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305" r:id="rId3"/>
    <p:sldId id="256" r:id="rId4"/>
    <p:sldId id="316" r:id="rId5"/>
    <p:sldId id="315" r:id="rId6"/>
    <p:sldId id="308" r:id="rId7"/>
    <p:sldId id="314" r:id="rId8"/>
    <p:sldId id="295" r:id="rId9"/>
    <p:sldId id="296" r:id="rId10"/>
    <p:sldId id="300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72" autoAdjust="0"/>
  </p:normalViewPr>
  <p:slideViewPr>
    <p:cSldViewPr>
      <p:cViewPr varScale="1">
        <p:scale>
          <a:sx n="77" d="100"/>
          <a:sy n="77" d="100"/>
        </p:scale>
        <p:origin x="-102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22.07.2020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Trend: Anzahl</a:t>
            </a:r>
            <a:r>
              <a:rPr lang="de-DE" baseline="0" dirty="0" smtClean="0"/>
              <a:t> </a:t>
            </a:r>
            <a:r>
              <a:rPr lang="de-DE" dirty="0" smtClean="0"/>
              <a:t>neue Fälle der letzten 7d im</a:t>
            </a:r>
            <a:r>
              <a:rPr lang="de-DE" baseline="0" dirty="0" smtClean="0"/>
              <a:t> Vergleich zur Anzahl neuer Fälle der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World_incidence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trend14T_above70000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https://www.who.int/docs/default-source/wrindia/situation-report/india-situation-report-25.pdf?sfvrsn=8269893f_2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https://www.zeit.de/politik/ausland/2020-07/coronavirus-uruguay-eindaemmung-suedamerika-brasilien-argentinien/seite-2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Dashboard: https://www.gub.uy/sistema-nacional-emergencias/pagina-embebida/visualizador-casos-coronavirus-covid-19-uruguay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https://www.spiegel.de/politik/ausland/coronavirus-in-uruguay-eine-oase-im-zentrum-der-pandemie-a-e73055d5-d3ba-465a-a9c6-86488d64981c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https://ourworldindata.org/coronavirus-testing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19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World_change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22.07.2020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383207"/>
              </p:ext>
            </p:extLst>
          </p:nvPr>
        </p:nvGraphicFramePr>
        <p:xfrm>
          <a:off x="611560" y="2099399"/>
          <a:ext cx="7920880" cy="3714136"/>
        </p:xfrm>
        <a:graphic>
          <a:graphicData uri="http://schemas.openxmlformats.org/drawingml/2006/table">
            <a:tbl>
              <a:tblPr/>
              <a:tblGrid>
                <a:gridCol w="1849296"/>
                <a:gridCol w="1679096"/>
                <a:gridCol w="1080120"/>
                <a:gridCol w="720080"/>
                <a:gridCol w="1728192"/>
                <a:gridCol w="864096"/>
              </a:tblGrid>
              <a:tr h="80295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Fälle kumulativ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Fälle in den </a:t>
                      </a: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 (7T)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7d-Inzidenz/ 100.000 </a:t>
                      </a:r>
                      <a:r>
                        <a:rPr lang="de-DE" sz="1800" b="1" i="0" u="none" strike="noStrike" dirty="0" err="1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Ew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4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3.830.010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466.954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▲</a:t>
                      </a:r>
                      <a:endParaRPr lang="de-DE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3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1.155.191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248.439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2.118.646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233.679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110,72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Südafrika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373.628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85.832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146,58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▲</a:t>
                      </a:r>
                      <a:endParaRPr lang="de-DE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204.005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49.778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98,88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88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349.396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44.961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8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777.486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43.787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130.761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27.656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61,76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357.681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27.558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84,77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3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Bangladesch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207.453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20.559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5"/>
            <a:ext cx="4194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66092"/>
                </a:solidFill>
              </a:rPr>
              <a:t>14.684.832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Fälle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  <a:p>
            <a:r>
              <a:rPr lang="en-US" sz="2400" b="1" dirty="0" smtClean="0">
                <a:solidFill>
                  <a:srgbClr val="366092"/>
                </a:solidFill>
              </a:rPr>
              <a:t>      610.110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Verstorbene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(4,2 %)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21.07.2020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smtClean="0">
                <a:latin typeface="Calibri"/>
              </a:rPr>
              <a:t>Veränderung der 7-Tages-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Inzidenz zur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vorherigen 7-Tages-Inzidenz,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0713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21.07.2020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2" y="2041040"/>
            <a:ext cx="8982236" cy="375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9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" y="517322"/>
            <a:ext cx="8892480" cy="368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9735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21.07.2020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355241"/>
              </p:ext>
            </p:extLst>
          </p:nvPr>
        </p:nvGraphicFramePr>
        <p:xfrm>
          <a:off x="7105883" y="4497015"/>
          <a:ext cx="2016224" cy="12973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08112"/>
                <a:gridCol w="100811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105,72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95,68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65,58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 Mazedonien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50,65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347864" y="3861048"/>
            <a:ext cx="535592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30 Länder mit einer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008953"/>
              </p:ext>
            </p:extLst>
          </p:nvPr>
        </p:nvGraphicFramePr>
        <p:xfrm>
          <a:off x="4980991" y="4488687"/>
          <a:ext cx="1992560" cy="20955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96280"/>
                <a:gridCol w="9962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Kirgisistan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260,5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210,83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205,45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129,63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106,67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101,14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Kasachstan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63,14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61,81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Saudi Arabien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53,22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2591780" y="412010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537931" y="417895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401207" y="415292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15292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059193"/>
              </p:ext>
            </p:extLst>
          </p:nvPr>
        </p:nvGraphicFramePr>
        <p:xfrm>
          <a:off x="30803" y="4493683"/>
          <a:ext cx="1368152" cy="72263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48072"/>
                <a:gridCol w="7200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Südafrika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146,58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Cabo Verde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63,46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389352"/>
              </p:ext>
            </p:extLst>
          </p:nvPr>
        </p:nvGraphicFramePr>
        <p:xfrm>
          <a:off x="1547664" y="4511411"/>
          <a:ext cx="3240361" cy="198691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04287"/>
                <a:gridCol w="678215"/>
                <a:gridCol w="1009786"/>
                <a:gridCol w="64807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smtClean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smtClean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smtClean="0">
                          <a:effectLst/>
                        </a:rPr>
                        <a:t> 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smtClean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83,55</a:t>
                      </a: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81,11</a:t>
                      </a: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Dominikanische Republik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78,69</a:t>
                      </a: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69,3</a:t>
                      </a: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Honduras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61,89</a:t>
                      </a: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States Virgin Islands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61,76</a:t>
                      </a: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Guatemala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52,88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9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376148" y="65369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21.07.2020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937" y="1035352"/>
            <a:ext cx="7862126" cy="55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Aktive Fälle in Indien: top 10 Städte/Distrikte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3851920" y="6536907"/>
            <a:ext cx="4764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Country Office </a:t>
            </a:r>
            <a:r>
              <a:rPr lang="de-DE" sz="1400" i="1" dirty="0" err="1" smtClean="0">
                <a:solidFill>
                  <a:prstClr val="black"/>
                </a:solidFill>
              </a:rPr>
              <a:t>India</a:t>
            </a:r>
            <a:r>
              <a:rPr lang="de-DE" sz="1400" i="1" dirty="0" smtClean="0">
                <a:solidFill>
                  <a:prstClr val="black"/>
                </a:solidFill>
              </a:rPr>
              <a:t>, Stand: 19.07.2020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700808"/>
            <a:ext cx="77819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7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5"/>
          <a:stretch/>
        </p:blipFill>
        <p:spPr bwMode="auto">
          <a:xfrm>
            <a:off x="230968" y="961043"/>
            <a:ext cx="8682064" cy="58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0638" y="170056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zw. 7.000-70.000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376148" y="65369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21.07.2020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1" y="908720"/>
            <a:ext cx="8505818" cy="582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733002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21.07.2020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170638" y="170056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zw. 700-7.000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/>
          </a:bodyPr>
          <a:lstStyle/>
          <a:p>
            <a:pPr algn="l"/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COVID-19/ Uruguay </a:t>
            </a:r>
            <a:r>
              <a:rPr lang="de-DE" sz="1800" dirty="0" smtClean="0">
                <a:solidFill>
                  <a:srgbClr val="0070C0"/>
                </a:solidFill>
                <a:latin typeface="+mn-lt"/>
              </a:rPr>
              <a:t>(3,5 </a:t>
            </a:r>
            <a:r>
              <a:rPr lang="de-DE" sz="1800" dirty="0" err="1" smtClean="0">
                <a:solidFill>
                  <a:srgbClr val="0070C0"/>
                </a:solidFill>
                <a:latin typeface="+mn-lt"/>
              </a:rPr>
              <a:t>Mio</a:t>
            </a:r>
            <a:r>
              <a:rPr lang="de-DE" sz="1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  <a:latin typeface="+mn-lt"/>
              </a:rPr>
              <a:t>Ew</a:t>
            </a:r>
            <a:r>
              <a:rPr lang="de-DE" sz="1800" dirty="0" smtClean="0">
                <a:solidFill>
                  <a:srgbClr val="0070C0"/>
                </a:solidFill>
                <a:latin typeface="+mn-lt"/>
              </a:rPr>
              <a:t>)</a:t>
            </a:r>
            <a:endParaRPr lang="en-GB" sz="24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67544" y="1105580"/>
            <a:ext cx="5400600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1.096 Fälle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33 Todesfälle </a:t>
            </a: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(Fall-Verstorbenen-Anteil: </a:t>
            </a: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3,0%) </a:t>
            </a:r>
            <a:endParaRPr lang="de-DE" sz="16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b="1" dirty="0" smtClean="0">
                <a:latin typeface="ScalaSansPro-Bold" pitchFamily="50" charset="0"/>
              </a:rPr>
              <a:t>7T- Inzidenz: 2,17 neue Fälle / </a:t>
            </a:r>
            <a:r>
              <a:rPr lang="de-DE" sz="1600" b="1" dirty="0">
                <a:latin typeface="ScalaSansPro-Bold" pitchFamily="50" charset="0"/>
              </a:rPr>
              <a:t>100.000 </a:t>
            </a:r>
            <a:r>
              <a:rPr lang="de-DE" sz="1600" b="1" dirty="0" err="1">
                <a:latin typeface="ScalaSansPro-Bold" pitchFamily="50" charset="0"/>
              </a:rPr>
              <a:t>Ew</a:t>
            </a:r>
            <a:r>
              <a:rPr lang="de-DE" sz="1600" b="1" dirty="0">
                <a:latin typeface="ScalaSansPro-Bold" pitchFamily="50" charset="0"/>
              </a:rPr>
              <a:t>. </a:t>
            </a:r>
            <a:endParaRPr lang="de-DE" sz="1600" b="1" dirty="0" smtClean="0">
              <a:latin typeface="ScalaSansPro-Bold" pitchFamily="50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Tests: 25,5 pro 1.000 EW (tägl. ca. 1.000 Tests)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b="1" dirty="0" smtClean="0">
                <a:latin typeface="ScalaSansPro-Bold" pitchFamily="50" charset="0"/>
              </a:rPr>
              <a:t>Positivanteil</a:t>
            </a:r>
            <a:r>
              <a:rPr lang="de-DE" sz="1600" b="1" dirty="0">
                <a:latin typeface="ScalaSansPro-Bold" pitchFamily="50" charset="0"/>
              </a:rPr>
              <a:t>: 0,6</a:t>
            </a:r>
            <a:r>
              <a:rPr lang="de-DE" sz="1600" b="1" dirty="0" smtClean="0">
                <a:latin typeface="ScalaSansPro-Bold" pitchFamily="50" charset="0"/>
              </a:rPr>
              <a:t>%</a:t>
            </a:r>
            <a:endParaRPr lang="de-DE" sz="1600" b="1" dirty="0">
              <a:latin typeface="ScalaSansPro-Bold" pitchFamily="50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8645" y="2852936"/>
            <a:ext cx="84249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Erste 4 Fälle am 13.03.2020 aus Italien und Spanien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Maßnahmen: "</a:t>
            </a:r>
            <a:r>
              <a:rPr lang="de-DE" sz="1600" i="1" dirty="0" err="1"/>
              <a:t>libertad</a:t>
            </a:r>
            <a:r>
              <a:rPr lang="de-DE" sz="1600" i="1" dirty="0"/>
              <a:t> responsable</a:t>
            </a:r>
            <a:r>
              <a:rPr lang="de-DE" sz="1600" dirty="0"/>
              <a:t>„ (Freiheit mit Verantwortung)</a:t>
            </a: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Nationaler Notstand am 13.03.2020 ausgerufen</a:t>
            </a: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Freiwillige Quarantäne</a:t>
            </a: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Grenzschließung, Flugverbot, Schließung von Schulen, Verbot von Gottesdiensten und Massenveranstaltungen</a:t>
            </a: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Keine Ausgangssperre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Neben </a:t>
            </a:r>
            <a:r>
              <a:rPr lang="de-DE" sz="1600" dirty="0"/>
              <a:t>Kanada das einzige Land in PAHO mit eigenem PCR-Test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Robustes Gesundheitssystem, auf ambulatorische Pflege ausgerichtet.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Wenig informelle Beschäftigte im Vergleich zum Durchschnitt</a:t>
            </a:r>
          </a:p>
          <a:p>
            <a:pPr marL="285750" lvl="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Starke </a:t>
            </a:r>
            <a:r>
              <a:rPr lang="de-DE" sz="1600" dirty="0"/>
              <a:t>Institutionen und demokratische Tradition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Dünn besiedeltes Land, </a:t>
            </a:r>
            <a:r>
              <a:rPr lang="de-DE" sz="1600" dirty="0" smtClean="0"/>
              <a:t>wenige Städte, etwa </a:t>
            </a:r>
            <a:r>
              <a:rPr lang="de-DE" sz="1600" dirty="0"/>
              <a:t>Hälfte der Bevölkerung aber in </a:t>
            </a:r>
            <a:r>
              <a:rPr lang="de-DE" sz="1600" dirty="0" smtClean="0"/>
              <a:t>Montevideo</a:t>
            </a:r>
            <a:r>
              <a:rPr lang="de-DE" sz="1600" dirty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14" y="1105580"/>
            <a:ext cx="3019881" cy="178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/>
              <a:t>Epidemiologie</a:t>
            </a:r>
          </a:p>
          <a:p>
            <a:r>
              <a:rPr lang="de-DE" sz="2000" dirty="0" smtClean="0"/>
              <a:t>Amerika:  ca. 58 % der neuen Fälle und ca. 62 % der neuen Todesfälle in den vergangenen 7 Tagen (die meisten Fälle / Todesfälle in Brasilien, USA) </a:t>
            </a:r>
          </a:p>
          <a:p>
            <a:r>
              <a:rPr lang="de-DE" sz="2000" dirty="0"/>
              <a:t>Asien: Anstieg </a:t>
            </a:r>
            <a:r>
              <a:rPr lang="de-DE" sz="2000" dirty="0" smtClean="0"/>
              <a:t>in den vergangenen 7 Tagen vor </a:t>
            </a:r>
            <a:r>
              <a:rPr lang="de-DE" sz="2000" dirty="0"/>
              <a:t>allem in </a:t>
            </a:r>
            <a:r>
              <a:rPr lang="de-DE" sz="2000" dirty="0" smtClean="0"/>
              <a:t>China (Xinjiang Gebiet), Hongkong, Indien, Israel, Oman aber auch in Zentralasien (Kasachstan, Kirgistan und Usbekistan)</a:t>
            </a:r>
            <a:endParaRPr lang="de-DE" sz="1600" dirty="0" smtClean="0"/>
          </a:p>
          <a:p>
            <a:r>
              <a:rPr lang="de-DE" sz="2000" dirty="0" smtClean="0"/>
              <a:t>Europa</a:t>
            </a:r>
            <a:r>
              <a:rPr lang="de-DE" sz="2000" dirty="0"/>
              <a:t>: </a:t>
            </a:r>
            <a:r>
              <a:rPr lang="de-DE" sz="2000" dirty="0" smtClean="0"/>
              <a:t>weiterhin Anstieg der Fallzahlen, v.a. in Rumänien und Serbien. Leichter steigender Trend in Westeuropa. In Spanien steigen die Fälle wieder deutlich an</a:t>
            </a:r>
          </a:p>
          <a:p>
            <a:r>
              <a:rPr lang="de-DE" sz="2000" dirty="0" smtClean="0"/>
              <a:t>Ozeanien: Anstieg der Fälle in Melbourne, Australien: vollständiger </a:t>
            </a:r>
            <a:r>
              <a:rPr lang="de-DE" sz="2000" dirty="0" err="1" smtClean="0"/>
              <a:t>Lockdown</a:t>
            </a:r>
            <a:r>
              <a:rPr lang="de-DE" sz="2000" dirty="0" smtClean="0"/>
              <a:t> vom Großraum Melbourne und </a:t>
            </a:r>
            <a:r>
              <a:rPr lang="de-DE" sz="2000" dirty="0" err="1" smtClean="0"/>
              <a:t>Shire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Mitchell zuerst bis 19.08.</a:t>
            </a:r>
          </a:p>
          <a:p>
            <a:pPr marL="457200" lvl="1" indent="0">
              <a:buNone/>
            </a:pPr>
            <a:endParaRPr lang="de-DE" sz="1600" dirty="0" smtClean="0"/>
          </a:p>
          <a:p>
            <a:endParaRPr lang="de-DE" sz="2000" b="1" dirty="0"/>
          </a:p>
          <a:p>
            <a:endParaRPr lang="de-DE" sz="2000" b="1" dirty="0"/>
          </a:p>
          <a:p>
            <a:endParaRPr lang="de-DE" sz="2000" b="1" dirty="0" smtClean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479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91945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Microsoft Office PowerPoint</Application>
  <PresentationFormat>Bildschirmpräsentation (4:3)</PresentationFormat>
  <Paragraphs>200</Paragraphs>
  <Slides>10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COVID-19/ Uruguay (3,5 Mio Ew)</vt:lpstr>
      <vt:lpstr>Zusammenfassung</vt:lpstr>
      <vt:lpstr>Hintergrund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Esquevin, Sarah</cp:lastModifiedBy>
  <cp:revision>567</cp:revision>
  <dcterms:created xsi:type="dcterms:W3CDTF">2020-04-16T05:25:18Z</dcterms:created>
  <dcterms:modified xsi:type="dcterms:W3CDTF">2020-07-22T11:07:53Z</dcterms:modified>
</cp:coreProperties>
</file>