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7" r:id="rId8"/>
    <p:sldId id="703" r:id="rId9"/>
    <p:sldId id="704" r:id="rId10"/>
    <p:sldId id="705" r:id="rId11"/>
    <p:sldId id="698" r:id="rId12"/>
    <p:sldId id="699" r:id="rId13"/>
    <p:sldId id="700" r:id="rId14"/>
    <p:sldId id="695" r:id="rId15"/>
    <p:sldId id="696" r:id="rId16"/>
    <p:sldId id="701" r:id="rId17"/>
    <p:sldId id="702" r:id="rId18"/>
    <p:sldId id="658" r:id="rId19"/>
    <p:sldId id="659" r:id="rId2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8" autoAdjust="0"/>
    <p:restoredTop sz="89238" autoAdjust="0"/>
  </p:normalViewPr>
  <p:slideViewPr>
    <p:cSldViewPr snapToGrid="0" snapToObjects="1">
      <p:cViewPr varScale="1">
        <p:scale>
          <a:sx n="100" d="100"/>
          <a:sy n="100" d="100"/>
        </p:scale>
        <p:origin x="-19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22.07.2020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45342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22.07.2020;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202.799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+454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244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9.095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188.600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909072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21.07.2020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+8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22.07.2020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0,89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0,73 – 1,08)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21.07.2020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1,04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0,83 </a:t>
            </a:r>
            <a:r>
              <a:rPr lang="de-DE" sz="1400" b="1" dirty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1,27)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22.07.2020</a:t>
            </a:r>
            <a:r>
              <a:rPr lang="de-DE" sz="1400" b="1" dirty="0">
                <a:solidFill>
                  <a:srgbClr val="FF0000"/>
                </a:solidFill>
              </a:rPr>
              <a:t>:   </a:t>
            </a:r>
            <a:r>
              <a:rPr lang="de-DE" sz="1400" b="1" dirty="0" smtClean="0">
                <a:solidFill>
                  <a:srgbClr val="FF0000"/>
                </a:solidFill>
              </a:rPr>
              <a:t>1,01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0,93 – 1,12)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21.07.2020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1,08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0,97 – 1,20)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7" y="503309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13027" y="1111168"/>
            <a:ext cx="87141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b="1" u="sng" dirty="0" err="1" smtClean="0"/>
              <a:t>Obsthof</a:t>
            </a:r>
            <a:r>
              <a:rPr lang="de-DE" sz="1350" b="1" u="sng" dirty="0" smtClean="0"/>
              <a:t> </a:t>
            </a:r>
            <a:r>
              <a:rPr lang="de-DE" sz="1350" b="1" u="sng" dirty="0" smtClean="0"/>
              <a:t>in </a:t>
            </a:r>
            <a:r>
              <a:rPr lang="de-DE" sz="1350" b="1" u="sng" dirty="0" err="1" smtClean="0"/>
              <a:t>Swistal</a:t>
            </a:r>
            <a:r>
              <a:rPr lang="de-DE" sz="1350" b="1" u="sng" dirty="0" smtClean="0"/>
              <a:t> (LK  Rhein-Sieg-Kreis) </a:t>
            </a:r>
            <a:r>
              <a:rPr lang="de-DE" sz="1350" b="1" u="sng" dirty="0" smtClean="0">
                <a:solidFill>
                  <a:srgbClr val="FF0000"/>
                </a:solidFill>
              </a:rPr>
              <a:t>Status </a:t>
            </a:r>
            <a:r>
              <a:rPr lang="de-DE" sz="1350" b="1" u="sng" dirty="0" smtClean="0">
                <a:solidFill>
                  <a:srgbClr val="FF0000"/>
                </a:solidFill>
              </a:rPr>
              <a:t>20.07.2020 (GA, </a:t>
            </a:r>
            <a:r>
              <a:rPr lang="de-DE" sz="1350" b="1" u="sng" dirty="0" smtClean="0">
                <a:solidFill>
                  <a:srgbClr val="FF0000"/>
                </a:solidFill>
              </a:rPr>
              <a:t>Presse</a:t>
            </a:r>
            <a:r>
              <a:rPr lang="de-DE" sz="1350" b="1" u="sng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Reihentestung bei 323 MA nachdem erste Fälle identifiziert wurden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19 positiv, Stand 20.07.2020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überwiegend aus Rumänien, aber auch aus anderen Ländern und zu </a:t>
            </a:r>
            <a:r>
              <a:rPr lang="de-DE" sz="1400" dirty="0" smtClean="0"/>
              <a:t>geringen </a:t>
            </a:r>
            <a:r>
              <a:rPr lang="de-DE" sz="1400" dirty="0"/>
              <a:t>Anteil auch aus </a:t>
            </a:r>
            <a:r>
              <a:rPr lang="de-DE" sz="1400" dirty="0" smtClean="0"/>
              <a:t>Deutschland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Unterbringung </a:t>
            </a:r>
            <a:r>
              <a:rPr lang="de-DE" sz="1400" dirty="0"/>
              <a:t>der Helfer </a:t>
            </a:r>
            <a:r>
              <a:rPr lang="de-DE" sz="1400" dirty="0" smtClean="0"/>
              <a:t>gut, keine Sammelunterkünfte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zu </a:t>
            </a:r>
            <a:r>
              <a:rPr lang="de-DE" sz="1400" dirty="0"/>
              <a:t>zweit in Containern </a:t>
            </a:r>
            <a:r>
              <a:rPr lang="de-DE" sz="1400" dirty="0" smtClean="0"/>
              <a:t>untergebracht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Betrieb vorübergehend eingestellt</a:t>
            </a:r>
          </a:p>
          <a:p>
            <a:endParaRPr lang="de-DE" sz="135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2541564"/>
            <a:ext cx="5065570" cy="40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22.07.2020.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07216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201.691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20" y="1291529"/>
            <a:ext cx="5690682" cy="443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86" y="3902044"/>
            <a:ext cx="4727514" cy="295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22.07.2020.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0" y="923453"/>
            <a:ext cx="5483336" cy="44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3" y="3013161"/>
            <a:ext cx="4535805" cy="366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22.07.2020,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8" y="1076031"/>
            <a:ext cx="4770011" cy="387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7"/>
          </a:xfrm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26 bis 29, 2020 </a:t>
            </a:r>
            <a:r>
              <a:rPr lang="de-DE" dirty="0"/>
              <a:t>(</a:t>
            </a:r>
            <a:r>
              <a:rPr lang="de-DE" dirty="0" smtClean="0"/>
              <a:t>Datenstand 21.07.)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19276"/>
              </p:ext>
            </p:extLst>
          </p:nvPr>
        </p:nvGraphicFramePr>
        <p:xfrm>
          <a:off x="2120900" y="1031249"/>
          <a:ext cx="3784600" cy="5402742"/>
        </p:xfrm>
        <a:graphic>
          <a:graphicData uri="http://schemas.openxmlformats.org/drawingml/2006/table">
            <a:tbl>
              <a:tblPr/>
              <a:tblGrid>
                <a:gridCol w="2150006"/>
                <a:gridCol w="1634594"/>
              </a:tblGrid>
              <a:tr h="43736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 Nennungen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Serbien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224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Kosovo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147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Türkei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43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Bosnien und Herzegowina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42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Rumänien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Bulgarien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19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Kroatien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Niederlande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Mazedonien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Mexiko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Lettland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Polen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Vereinigte Staaten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Österreich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Iran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Kasachstan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Rest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152</a:t>
                      </a:r>
                      <a:endParaRPr lang="de-DE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64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21.07.2020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2" y="797459"/>
            <a:ext cx="7337697" cy="57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14.07.2020)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85" y="796705"/>
            <a:ext cx="7289781" cy="56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07.07.2020)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9487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a typeface="Calibri"/>
                <a:cs typeface="Times New Roman"/>
              </a:rPr>
              <a:t>In KW 27 gaben 46 Labore einen Rückstau von insgesamt 960 abzuarbeitenden Proben an. 28 Labore nannten Lieferschwierigkeiten für </a:t>
            </a:r>
            <a:r>
              <a:rPr lang="de-DE" sz="1400" dirty="0" smtClean="0">
                <a:ea typeface="Calibri"/>
                <a:cs typeface="Times New Roman"/>
              </a:rPr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60405"/>
              </p:ext>
            </p:extLst>
          </p:nvPr>
        </p:nvGraphicFramePr>
        <p:xfrm>
          <a:off x="45307" y="1130543"/>
          <a:ext cx="4574318" cy="4746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331.902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363.890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326.788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403.875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432.666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405.269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340.986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325.430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384.142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462.641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494.146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5.873.563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229.240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32096"/>
              </p:ext>
            </p:extLst>
          </p:nvPr>
        </p:nvGraphicFramePr>
        <p:xfrm>
          <a:off x="4724400" y="1130543"/>
          <a:ext cx="4129889" cy="4722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1.174.960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 09.07.2020)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KW23: 16.783 Todesfälle (+350 zur Vorwoche), ca. 2% über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7" name="Picture 2" descr="S:\Wissdaten\RKI_nCoV-Lage\3.Kommunikation\3.7.Lageberichte\2020-07-10\Screenshot_2020-07-10 Sterbefallzahlen und Übersterblichke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06475"/>
            <a:ext cx="8934450" cy="39052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22.07.2020.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91517"/>
              </p:ext>
            </p:extLst>
          </p:nvPr>
        </p:nvGraphicFramePr>
        <p:xfrm>
          <a:off x="146048" y="868620"/>
          <a:ext cx="8743951" cy="509778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36.556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49.954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8.837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14.101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46.367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7.346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202.799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KW28/KW29 pro Bundesland (</a:t>
            </a:r>
            <a:r>
              <a:rPr lang="de-DE" i="1" dirty="0" smtClean="0">
                <a:solidFill>
                  <a:schemeClr val="tx1"/>
                </a:solidFill>
              </a:rPr>
              <a:t>Stand 21.07.2020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32530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2.408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2.876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21.07.2020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8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10540" y="1470660"/>
            <a:ext cx="7863840" cy="45034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" y="1176370"/>
            <a:ext cx="8889789" cy="43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5570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22.07.2020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59636" y="3144849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1.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7259636" y="2150590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2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7" name="Textfeld 16"/>
          <p:cNvSpPr txBox="1"/>
          <p:nvPr/>
        </p:nvSpPr>
        <p:spPr>
          <a:xfrm>
            <a:off x="7259636" y="1525557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3.</a:t>
            </a:r>
            <a:endParaRPr lang="de-DE" sz="1050" dirty="0"/>
          </a:p>
        </p:txBody>
      </p:sp>
      <p:sp>
        <p:nvSpPr>
          <p:cNvPr id="18" name="Textfeld 17"/>
          <p:cNvSpPr txBox="1"/>
          <p:nvPr/>
        </p:nvSpPr>
        <p:spPr>
          <a:xfrm>
            <a:off x="7259636" y="1731634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4</a:t>
            </a:r>
            <a:r>
              <a:rPr lang="de-DE" sz="1050" dirty="0" smtClean="0"/>
              <a:t>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44908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2.802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650536"/>
            <a:ext cx="6868267" cy="48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22.07.2020)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4811"/>
            <a:ext cx="7270153" cy="51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16551"/>
              </p:ext>
            </p:extLst>
          </p:nvPr>
        </p:nvGraphicFramePr>
        <p:xfrm>
          <a:off x="315776" y="1371665"/>
          <a:ext cx="3951838" cy="3948915"/>
        </p:xfrm>
        <a:graphic>
          <a:graphicData uri="http://schemas.openxmlformats.org/drawingml/2006/table">
            <a:tbl>
              <a:tblPr/>
              <a:tblGrid>
                <a:gridCol w="2546287"/>
                <a:gridCol w="529628"/>
                <a:gridCol w="875923"/>
              </a:tblGrid>
              <a:tr h="26668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München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Mettmann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15,2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Köln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Bochum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14,0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Frankfurt am Main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Vechta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34,6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Diepholz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Dortmund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Essen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Stuttgart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Gütersloh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Euskirchen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Düsseldorf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Euskirchen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18,7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03021"/>
              </p:ext>
            </p:extLst>
          </p:nvPr>
        </p:nvGraphicFramePr>
        <p:xfrm>
          <a:off x="4608216" y="1353559"/>
          <a:ext cx="4146485" cy="3948917"/>
        </p:xfrm>
        <a:graphic>
          <a:graphicData uri="http://schemas.openxmlformats.org/drawingml/2006/table">
            <a:tbl>
              <a:tblPr/>
              <a:tblGrid>
                <a:gridCol w="2671705"/>
                <a:gridCol w="555714"/>
                <a:gridCol w="919066"/>
              </a:tblGrid>
              <a:tr h="305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Vechta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34,6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Bitburg-Prüm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23,3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Diepholz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Mettmann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Euskirchen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Dingolfing-Landau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17,7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Uelzen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16,2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Berchtesgadener Land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16,1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15,2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Main-Tauber-Kreis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15,1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Bochum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14,0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0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Bad Tölz-Wolfratshausen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13,4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Straubing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Bremerhaven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12,3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Mülheim a.d.Ruhr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7" y="503309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7" y="926642"/>
            <a:ext cx="871416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b="1" u="sng" dirty="0" smtClean="0"/>
              <a:t>Schlachthof Wiesenhof in Lohne (LK  Vechta) </a:t>
            </a:r>
            <a:r>
              <a:rPr lang="de-DE" sz="1350" b="1" u="sng" dirty="0" smtClean="0">
                <a:solidFill>
                  <a:srgbClr val="FF0000"/>
                </a:solidFill>
              </a:rPr>
              <a:t>Status 22.07.2020 (LGA, Presse)</a:t>
            </a:r>
            <a:endParaRPr lang="de-DE" sz="135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Reihentestung, nachdem Kontaktpersonen zu Wiesenhofschlachterei in im LK Oldenburg positiv getestet wurden.  (Gemeinsame Wohnung, Reiserückkehrer).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Am 16.07. wurden 1046 Abstriche entnommen -&gt; 66 davon positives </a:t>
            </a:r>
            <a:r>
              <a:rPr lang="de-DE" sz="1400" dirty="0" smtClean="0"/>
              <a:t>Ergebnis: 35 </a:t>
            </a:r>
            <a:r>
              <a:rPr lang="de-DE" sz="1400" dirty="0"/>
              <a:t>von ihnen wohnen im Landkreis </a:t>
            </a:r>
            <a:r>
              <a:rPr lang="de-DE" sz="1400" b="1" dirty="0"/>
              <a:t>Vechta</a:t>
            </a:r>
            <a:r>
              <a:rPr lang="de-DE" sz="1400" dirty="0"/>
              <a:t>, 27 im Landkreis </a:t>
            </a:r>
            <a:r>
              <a:rPr lang="de-DE" sz="1400" b="1" dirty="0"/>
              <a:t>Diepholz</a:t>
            </a:r>
            <a:r>
              <a:rPr lang="de-DE" sz="1400" dirty="0"/>
              <a:t>, zwei im Landkreis Osnabrück und jeweils eine Person im Landkreis Cloppenburg und in </a:t>
            </a:r>
            <a:r>
              <a:rPr lang="de-DE" sz="1400" dirty="0" smtClean="0"/>
              <a:t>Delmenhorst</a:t>
            </a:r>
            <a:endParaRPr lang="de-DE" sz="13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90 </a:t>
            </a:r>
            <a:r>
              <a:rPr lang="de-DE" sz="1400" dirty="0"/>
              <a:t>Kontaktpersonen befinden sich bereits in </a:t>
            </a:r>
            <a:r>
              <a:rPr lang="de-DE" sz="1400" dirty="0" smtClean="0"/>
              <a:t>Quarantäne; Laut </a:t>
            </a:r>
            <a:r>
              <a:rPr lang="de-DE" sz="1400" dirty="0"/>
              <a:t>Landkreis Vechta werde aber </a:t>
            </a:r>
            <a:r>
              <a:rPr lang="de-DE" sz="1400" dirty="0" smtClean="0"/>
              <a:t>weitergesucht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Der </a:t>
            </a:r>
            <a:r>
              <a:rPr lang="de-DE" sz="1400" dirty="0"/>
              <a:t>Betrieb bei Wiesenhof läuft indes weiter; Komplettdesinfektion des Wiesenhof-Standorts geplant; zusätzliche Pausenräume; Arbeitsschichten voneinander getrennt werden; Aufsichtspersonal verstärkt werden</a:t>
            </a:r>
          </a:p>
          <a:p>
            <a:endParaRPr lang="de-DE" sz="1400" b="1" u="sng" dirty="0"/>
          </a:p>
          <a:p>
            <a:r>
              <a:rPr lang="de-DE" sz="1400" b="1" u="sng" dirty="0" smtClean="0"/>
              <a:t>Bitburg-Prüm;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22.07.2020 (LUA, 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/>
              <a:t>Steigende </a:t>
            </a:r>
            <a:r>
              <a:rPr lang="de-DE" sz="1350" dirty="0" smtClean="0"/>
              <a:t>Fallzahlen hängen mit Ausbruch in Reha Klinik in Trier zusammen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Bei einer Person kam es dann innerhalb des erweiterten Familien- und Freundeskreises zu bisher 24 Folgeinfektionen. 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Die </a:t>
            </a:r>
            <a:r>
              <a:rPr lang="de-DE" sz="1400" dirty="0"/>
              <a:t>Betroffenen werden als kooperativ beschrieben, das GA Bitburg-Prüm hat umfangreiche Kontaktverfolgungsmaßnahmen in Kita, Sportverein, Arbeitsstätte, Kirche inkl. Testungen durchgeführt, die Ende dieser Woche abgeschlossen sein werden</a:t>
            </a:r>
            <a:r>
              <a:rPr lang="de-DE" sz="1400" dirty="0" smtClean="0"/>
              <a:t>.</a:t>
            </a:r>
          </a:p>
          <a:p>
            <a:r>
              <a:rPr lang="de-DE" sz="1400" dirty="0" smtClean="0"/>
              <a:t>Presse: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Ein bestätigter Fall=&gt; 64 Mitarbeiter getestet, neun Infizierte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Die </a:t>
            </a:r>
            <a:r>
              <a:rPr lang="de-DE" sz="1400" dirty="0"/>
              <a:t>neun Infizierten und ihre direkten Kontaktpersonen seien nun in häuslicher Quarantäne. Weil das Unternehmen nach Angaben des Gesundheitsamtes aber über ein gutes Hygienekonzept verfügt, kann der Wäschereibetrieb </a:t>
            </a:r>
            <a:r>
              <a:rPr lang="de-DE" sz="1400" dirty="0" smtClean="0"/>
              <a:t>weiterlaufen.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Die Kreisverwaltung Bitburg-Prüm geht derzeit davon aus, dass die Corona-Infektionen in der Wäscherei mit dem Corona-Ausbruch in einem Trierer </a:t>
            </a:r>
            <a:r>
              <a:rPr lang="de-DE" sz="1400" dirty="0" err="1"/>
              <a:t>Rehazentrum</a:t>
            </a:r>
            <a:r>
              <a:rPr lang="de-DE" sz="1400" dirty="0"/>
              <a:t> zusammenhängen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8712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1546</Words>
  <Application>Microsoft Office PowerPoint</Application>
  <PresentationFormat>Bildschirmpräsentation (4:3)</PresentationFormat>
  <Paragraphs>770</Paragraphs>
  <Slides>19</Slides>
  <Notes>15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Office-Design</vt:lpstr>
      <vt:lpstr>COVID-19:   Lage National, 22.07.2020  Informationen für den Krisenstab</vt:lpstr>
      <vt:lpstr>PowerPoint-Präsentation</vt:lpstr>
      <vt:lpstr>Vergleich KW28/KW29 pro Bundesland (Stand 21.07.2020)</vt:lpstr>
      <vt:lpstr>PowerPoint-Präsentation</vt:lpstr>
      <vt:lpstr>PowerPoint-Präsentation</vt:lpstr>
      <vt:lpstr>PowerPoint-Präsentation</vt:lpstr>
      <vt:lpstr>Wochenvergleich Aktuelle/Vorwoche (Stand 22.07.2020)</vt:lpstr>
      <vt:lpstr>Landkreise mit den höchsten Fallzahlen in den letzten 7 Tagen</vt:lpstr>
      <vt:lpstr>Aktuelle Ausbrüche</vt:lpstr>
      <vt:lpstr>Aktuelle Ausbrüche</vt:lpstr>
      <vt:lpstr>Altersverteilung nach Meldewoche: Gesamtfälle  (Datenstand: 22.07.2020. 00:00)</vt:lpstr>
      <vt:lpstr>PowerPoint-Präsentation</vt:lpstr>
      <vt:lpstr>Übermittelte COVID-19-Fälle nach Expositionsort  (Datenstand: 22.07.2020, 0:00 Uhr)</vt:lpstr>
      <vt:lpstr>Häufigste Expositionsländer im Ausland aus den Meldewochen 26 bis 29, 2020 (Datenstand 21.07.)</vt:lpstr>
      <vt:lpstr>Fälle mit Angaben Epidemiologie</vt:lpstr>
      <vt:lpstr>PowerPoint-Präsentation</vt:lpstr>
      <vt:lpstr>PowerPoint-Präsentation</vt:lpstr>
      <vt:lpstr>Anzahl Labortestungen (Datenstand 07.07.2020)</vt:lpstr>
      <vt:lpstr>Wöchentliche Sterbefallzahlen in Deutschland (destatis  09.07.2020)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2280</cp:revision>
  <cp:lastPrinted>2020-07-08T05:19:00Z</cp:lastPrinted>
  <dcterms:created xsi:type="dcterms:W3CDTF">2015-11-02T12:29:13Z</dcterms:created>
  <dcterms:modified xsi:type="dcterms:W3CDTF">2020-07-22T08:23:07Z</dcterms:modified>
</cp:coreProperties>
</file>