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8" r:id="rId2"/>
    <p:sldId id="305" r:id="rId3"/>
    <p:sldId id="256" r:id="rId4"/>
    <p:sldId id="316" r:id="rId5"/>
    <p:sldId id="317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0326" autoAdjust="0"/>
  </p:normalViewPr>
  <p:slideViewPr>
    <p:cSldViewPr>
      <p:cViewPr varScale="1">
        <p:scale>
          <a:sx n="77" d="100"/>
          <a:sy n="77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5EFB-BAFA-48EC-819D-9BECC4E90F40}" type="datetimeFigureOut">
              <a:rPr lang="de-DE" smtClean="0"/>
              <a:t>24.07.2020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3FEB-770A-496F-973B-C5810568E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1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Trend: Anzahl</a:t>
            </a:r>
            <a:r>
              <a:rPr lang="de-DE" baseline="0" dirty="0" smtClean="0"/>
              <a:t> </a:t>
            </a:r>
            <a:r>
              <a:rPr lang="de-DE" dirty="0" smtClean="0"/>
              <a:t>neue Fälle der letzten 7d im</a:t>
            </a:r>
            <a:r>
              <a:rPr lang="de-DE" baseline="0" dirty="0" smtClean="0"/>
              <a:t> Vergleich zur Anzahl neuer Fälle der Vorwoche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World_incidence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trend14T_above70000</a:t>
            </a:r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>
                <a:solidFill>
                  <a:prstClr val="black"/>
                </a:solidFill>
              </a:rPr>
              <a:pPr/>
              <a:t>5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970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5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7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7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8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24.07.2020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7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24.07.2020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0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24.07.2020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1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24.07.2020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0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24.07.2020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8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24.07.2020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07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11CA-0C0D-4F0F-84CF-C2416D7FF593}" type="datetimeFigureOut">
              <a:rPr lang="de-DE" smtClean="0"/>
              <a:t>24.07.2020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32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79599"/>
              </p:ext>
            </p:extLst>
          </p:nvPr>
        </p:nvGraphicFramePr>
        <p:xfrm>
          <a:off x="242647" y="2099399"/>
          <a:ext cx="8658707" cy="3897964"/>
        </p:xfrm>
        <a:graphic>
          <a:graphicData uri="http://schemas.openxmlformats.org/drawingml/2006/table">
            <a:tbl>
              <a:tblPr/>
              <a:tblGrid>
                <a:gridCol w="1659487"/>
                <a:gridCol w="1150795"/>
                <a:gridCol w="1443118"/>
                <a:gridCol w="1432915"/>
                <a:gridCol w="1550814"/>
                <a:gridCol w="646171"/>
                <a:gridCol w="775407"/>
              </a:tblGrid>
              <a:tr h="80295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Fälle kumulativ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Neue Fälle in den </a:t>
                      </a:r>
                      <a:r>
                        <a:rPr lang="de-DE" sz="18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letzten </a:t>
                      </a:r>
                      <a:r>
                        <a:rPr lang="de-DE" sz="18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7d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Veränderung % (7T)</a:t>
                      </a:r>
                      <a:endParaRPr lang="de-DE" sz="1800" b="1" i="0" u="none" strike="noStrike" dirty="0" smtClean="0">
                        <a:solidFill>
                          <a:srgbClr val="36609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7d-Inzidenz/ 100.000 </a:t>
                      </a:r>
                      <a:r>
                        <a:rPr lang="de-DE" sz="1800" b="1" i="0" u="none" strike="noStrike" dirty="0" err="1" smtClean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Ew</a:t>
                      </a:r>
                      <a:endParaRPr lang="de-DE" sz="1800" b="1" i="0" u="none" strike="noStrike" dirty="0" smtClean="0">
                        <a:solidFill>
                          <a:srgbClr val="36609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R (7T)</a:t>
                      </a:r>
                    </a:p>
                    <a:p>
                      <a:pPr algn="ctr" fontAlgn="b"/>
                      <a:endParaRPr lang="de-DE" sz="18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Trend</a:t>
                      </a:r>
                      <a:endParaRPr lang="de-DE" sz="18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4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Vereinigte Staaten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3.970.906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471.615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6,15%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143,32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▲</a:t>
                      </a:r>
                      <a:endParaRPr lang="de-DE" sz="18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4437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Indien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1.238.635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269.759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33,82%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19,74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Brasilien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2.227.514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260.766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2,83%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123,56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444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Südafrika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394.948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83.899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2,88%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143,27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Kolumbien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218.428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53.259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45,79%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105,8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882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Mexiko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362.274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44.639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4,71%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34,99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82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Russische Föderation</a:t>
                      </a:r>
                      <a:endParaRPr lang="de-DE" sz="1600" b="1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789.190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42.821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6,05%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29,36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44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Argentinien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136.105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29.208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24,37%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65,22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Peru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366.550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28.826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16,17%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88,67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4437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Bangladesch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213.254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19.664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8,35%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Top 10 Länder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nach Anzahl neuer Fälle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3182799" y="1052735"/>
            <a:ext cx="42639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66092"/>
                </a:solidFill>
              </a:rPr>
              <a:t>15.201.538 </a:t>
            </a:r>
            <a:r>
              <a:rPr lang="en-US" sz="2400" b="1" dirty="0" err="1" smtClean="0">
                <a:solidFill>
                  <a:srgbClr val="366092"/>
                </a:solidFill>
                <a:latin typeface="Calibri"/>
              </a:rPr>
              <a:t>Fälle</a:t>
            </a:r>
            <a:endParaRPr lang="en-US" sz="2400" b="1" dirty="0">
              <a:solidFill>
                <a:srgbClr val="366092"/>
              </a:solidFill>
              <a:latin typeface="Calibri"/>
            </a:endParaRPr>
          </a:p>
          <a:p>
            <a:r>
              <a:rPr lang="en-US" sz="2400" b="1" dirty="0" smtClean="0">
                <a:solidFill>
                  <a:srgbClr val="366092"/>
                </a:solidFill>
              </a:rPr>
              <a:t>      </a:t>
            </a:r>
            <a:r>
              <a:rPr lang="en-US" sz="2400" b="1" dirty="0">
                <a:solidFill>
                  <a:srgbClr val="366092"/>
                </a:solidFill>
              </a:rPr>
              <a:t>623.282 </a:t>
            </a:r>
            <a:r>
              <a:rPr lang="en-US" sz="2400" b="1" dirty="0" err="1" smtClean="0">
                <a:solidFill>
                  <a:srgbClr val="366092"/>
                </a:solidFill>
                <a:latin typeface="Calibri"/>
              </a:rPr>
              <a:t>Verstorbene</a:t>
            </a:r>
            <a:r>
              <a:rPr lang="en-US" sz="2400" b="1" dirty="0" smtClean="0">
                <a:solidFill>
                  <a:srgbClr val="366092"/>
                </a:solidFill>
                <a:latin typeface="Calibri"/>
              </a:rPr>
              <a:t> (4,1 %)</a:t>
            </a:r>
            <a:endParaRPr lang="en-US" sz="2400" b="1" dirty="0">
              <a:solidFill>
                <a:srgbClr val="366092"/>
              </a:solidFill>
              <a:latin typeface="Calibri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</a:t>
            </a:r>
            <a:r>
              <a:rPr lang="de-DE" sz="1400" i="1" dirty="0" smtClean="0">
                <a:solidFill>
                  <a:prstClr val="black"/>
                </a:solidFill>
              </a:rPr>
              <a:t>23.07.2020</a:t>
            </a:r>
            <a:endParaRPr lang="de-DE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79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04" y="658210"/>
            <a:ext cx="8703792" cy="3541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4"/>
          <p:cNvSpPr txBox="1">
            <a:spLocks/>
          </p:cNvSpPr>
          <p:nvPr/>
        </p:nvSpPr>
        <p:spPr>
          <a:xfrm>
            <a:off x="194167" y="147990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7-Tages-Inzidenz pro 100.000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Einwohner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920495" y="6597352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</a:t>
            </a:r>
            <a:r>
              <a:rPr lang="de-DE" sz="1400" i="1" dirty="0" smtClean="0">
                <a:solidFill>
                  <a:prstClr val="black"/>
                </a:solidFill>
              </a:rPr>
              <a:t>23.07.2020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938567"/>
              </p:ext>
            </p:extLst>
          </p:nvPr>
        </p:nvGraphicFramePr>
        <p:xfrm>
          <a:off x="7105883" y="4497015"/>
          <a:ext cx="2016224" cy="129730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08112"/>
                <a:gridCol w="100811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u="none" strike="noStrike" dirty="0">
                          <a:effectLst/>
                        </a:rPr>
                        <a:t>Inzidenz7T</a:t>
                      </a:r>
                      <a:endParaRPr lang="de-D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Luxemburg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129,99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Armenien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106,74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Kosovo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58,33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Montenegro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57,06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Nord </a:t>
                      </a:r>
                      <a:r>
                        <a:rPr lang="de-DE" sz="11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mazedonien</a:t>
                      </a:r>
                      <a:endParaRPr lang="de-DE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49,35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3347864" y="3861048"/>
            <a:ext cx="5355928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31 </a:t>
            </a:r>
            <a:r>
              <a:rPr lang="de-DE" sz="1600" b="1" dirty="0" smtClean="0"/>
              <a:t>Länder mit einer 7-Tages-Inzidenz &gt; 50 Fälle / 100.000 </a:t>
            </a:r>
            <a:r>
              <a:rPr lang="de-DE" sz="1600" b="1" dirty="0" err="1" smtClean="0"/>
              <a:t>Ew</a:t>
            </a:r>
            <a:r>
              <a:rPr lang="de-DE" sz="1600" b="1" dirty="0" smtClean="0"/>
              <a:t>.</a:t>
            </a:r>
            <a:endParaRPr lang="de-DE" sz="1600" b="1" dirty="0"/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207645"/>
              </p:ext>
            </p:extLst>
          </p:nvPr>
        </p:nvGraphicFramePr>
        <p:xfrm>
          <a:off x="4980991" y="4488687"/>
          <a:ext cx="1992560" cy="20955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996280"/>
                <a:gridCol w="99628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u="none" strike="noStrike" dirty="0">
                          <a:effectLst/>
                        </a:rPr>
                        <a:t>Inzidenz7T</a:t>
                      </a:r>
                      <a:endParaRPr lang="de-D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Kirgisistan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277,87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207,04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Bahrain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187,49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Israel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133,47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Kuwait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Katar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101,97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Palästina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62,75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Kasachstan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62,59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Saudi Arabien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Malediven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51,23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6" name="Textfeld 15"/>
          <p:cNvSpPr txBox="1"/>
          <p:nvPr/>
        </p:nvSpPr>
        <p:spPr>
          <a:xfrm>
            <a:off x="2591780" y="412010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Amerika</a:t>
            </a:r>
            <a:endParaRPr lang="de-DE" sz="1600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7537931" y="417895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Europa</a:t>
            </a:r>
            <a:endParaRPr lang="de-DE" sz="1600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5401207" y="4152921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Asien</a:t>
            </a:r>
            <a:endParaRPr lang="de-DE" sz="1600" b="1" dirty="0"/>
          </a:p>
        </p:txBody>
      </p:sp>
      <p:sp>
        <p:nvSpPr>
          <p:cNvPr id="19" name="Textfeld 18"/>
          <p:cNvSpPr txBox="1"/>
          <p:nvPr/>
        </p:nvSpPr>
        <p:spPr>
          <a:xfrm>
            <a:off x="138815" y="4152921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Afrika</a:t>
            </a:r>
            <a:endParaRPr lang="de-DE" sz="1600" b="1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059193"/>
              </p:ext>
            </p:extLst>
          </p:nvPr>
        </p:nvGraphicFramePr>
        <p:xfrm>
          <a:off x="30803" y="4493683"/>
          <a:ext cx="1368152" cy="72263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648072"/>
                <a:gridCol w="72008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Südafrika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143,27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Cabo Verde</a:t>
                      </a:r>
                      <a:endParaRPr lang="de-D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57,64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003345"/>
              </p:ext>
            </p:extLst>
          </p:nvPr>
        </p:nvGraphicFramePr>
        <p:xfrm>
          <a:off x="1547664" y="4511411"/>
          <a:ext cx="3240361" cy="202311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904287"/>
                <a:gridCol w="678215"/>
                <a:gridCol w="1009786"/>
                <a:gridCol w="64807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 smtClean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u="none" strike="noStrike" dirty="0" smtClean="0">
                          <a:effectLst/>
                        </a:rPr>
                        <a:t>Inzidenz7T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 smtClean="0">
                          <a:effectLst/>
                        </a:rPr>
                        <a:t> 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u="none" strike="noStrike" dirty="0" smtClean="0">
                          <a:effectLst/>
                        </a:rPr>
                        <a:t>Inzidenz7T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Panama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156,91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80,19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Vereinigte Staaten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143,32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Dominikanische Republik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77,96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Brasilien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123,56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Costa 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66,86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Kolumbien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Argentinien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65,22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Bolivien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103,51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Honduras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62,24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Puerto Rico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Surinam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56,25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Guatemala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51,54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United States Virgin Islands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de-DE" sz="11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90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Länder mit über 70.000 neuen COVID-19 Fällen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376148" y="65369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</a:t>
            </a:r>
            <a:r>
              <a:rPr lang="de-DE" sz="1400" i="1" dirty="0" smtClean="0">
                <a:solidFill>
                  <a:prstClr val="black"/>
                </a:solidFill>
              </a:rPr>
              <a:t>23.07.2020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0937" y="1035352"/>
            <a:ext cx="7862126" cy="556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684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56"/>
          <a:stretch/>
        </p:blipFill>
        <p:spPr bwMode="auto">
          <a:xfrm>
            <a:off x="215122" y="961044"/>
            <a:ext cx="8713757" cy="5883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4"/>
          <p:cNvSpPr txBox="1">
            <a:spLocks/>
          </p:cNvSpPr>
          <p:nvPr/>
        </p:nvSpPr>
        <p:spPr>
          <a:xfrm>
            <a:off x="170638" y="170056"/>
            <a:ext cx="8802724" cy="73866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Länder mit zw. 7.000-70.000 neuen COVID-19 Fällen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376148" y="65369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</a:t>
            </a:r>
            <a:r>
              <a:rPr lang="de-DE" sz="1400" i="1" dirty="0" smtClean="0">
                <a:solidFill>
                  <a:prstClr val="black"/>
                </a:solidFill>
              </a:rPr>
              <a:t>23.07.2020</a:t>
            </a:r>
            <a:endParaRPr lang="de-DE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68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24"/>
          <a:stretch/>
        </p:blipFill>
        <p:spPr bwMode="auto">
          <a:xfrm>
            <a:off x="135488" y="908720"/>
            <a:ext cx="8873025" cy="594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733002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</a:t>
            </a:r>
            <a:r>
              <a:rPr lang="de-DE" sz="1400" i="1" dirty="0" smtClean="0">
                <a:solidFill>
                  <a:prstClr val="black"/>
                </a:solidFill>
              </a:rPr>
              <a:t>23.07.2020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sp>
        <p:nvSpPr>
          <p:cNvPr id="6" name="Titel 4"/>
          <p:cNvSpPr txBox="1">
            <a:spLocks/>
          </p:cNvSpPr>
          <p:nvPr/>
        </p:nvSpPr>
        <p:spPr>
          <a:xfrm>
            <a:off x="170638" y="170056"/>
            <a:ext cx="8802724" cy="73866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Länder mit zw. 700-7.000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neuen COVID-19 Fällen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1465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Bildschirmpräsentation (4:3)</PresentationFormat>
  <Paragraphs>176</Paragraphs>
  <Slides>5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McFarland, Sarah</dc:creator>
  <cp:lastModifiedBy>Esquevin, Sarah</cp:lastModifiedBy>
  <cp:revision>572</cp:revision>
  <dcterms:created xsi:type="dcterms:W3CDTF">2020-04-16T05:25:18Z</dcterms:created>
  <dcterms:modified xsi:type="dcterms:W3CDTF">2020-07-24T08:17:58Z</dcterms:modified>
</cp:coreProperties>
</file>