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5" r:id="rId10"/>
    <p:sldId id="704" r:id="rId11"/>
    <p:sldId id="698" r:id="rId12"/>
    <p:sldId id="699" r:id="rId13"/>
    <p:sldId id="700" r:id="rId14"/>
    <p:sldId id="695" r:id="rId15"/>
    <p:sldId id="696" r:id="rId16"/>
    <p:sldId id="701" r:id="rId17"/>
    <p:sldId id="702" r:id="rId18"/>
    <p:sldId id="658" r:id="rId19"/>
    <p:sldId id="659" r:id="rId2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5872" autoAdjust="0"/>
  </p:normalViewPr>
  <p:slideViewPr>
    <p:cSldViewPr snapToGrid="0" snapToObjects="1">
      <p:cViewPr varScale="1">
        <p:scale>
          <a:sx n="114" d="100"/>
          <a:sy n="114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24.07.2020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65304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24.07.2020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204.183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+815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9.111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189.400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0422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23.07.2020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de-DE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24.07.2020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1,08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0,83 </a:t>
            </a:r>
            <a:r>
              <a:rPr lang="de-DE" sz="1400" b="1" dirty="0" smtClean="0">
                <a:solidFill>
                  <a:srgbClr val="FF0000"/>
                </a:solidFill>
              </a:rPr>
              <a:t>– </a:t>
            </a:r>
            <a:r>
              <a:rPr lang="de-DE" sz="1400" b="1" dirty="0" smtClean="0">
                <a:solidFill>
                  <a:srgbClr val="FF0000"/>
                </a:solidFill>
              </a:rPr>
              <a:t>1,34)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23.07.2020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0,93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0,77 </a:t>
            </a:r>
            <a:r>
              <a:rPr lang="de-DE" sz="1400" b="1" dirty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1,13)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24.07.2020</a:t>
            </a:r>
            <a:r>
              <a:rPr lang="de-DE" sz="1400" b="1" dirty="0">
                <a:solidFill>
                  <a:srgbClr val="FF0000"/>
                </a:solidFill>
              </a:rPr>
              <a:t>:   </a:t>
            </a:r>
            <a:r>
              <a:rPr lang="de-DE" sz="1400" b="1" dirty="0" smtClean="0">
                <a:solidFill>
                  <a:srgbClr val="FF0000"/>
                </a:solidFill>
              </a:rPr>
              <a:t>1,16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1,02 </a:t>
            </a:r>
            <a:r>
              <a:rPr lang="de-DE" sz="1400" b="1" dirty="0" smtClean="0">
                <a:solidFill>
                  <a:srgbClr val="FF0000"/>
                </a:solidFill>
              </a:rPr>
              <a:t>– </a:t>
            </a:r>
            <a:r>
              <a:rPr lang="de-DE" sz="1400" b="1" dirty="0" smtClean="0">
                <a:solidFill>
                  <a:srgbClr val="FF0000"/>
                </a:solidFill>
              </a:rPr>
              <a:t>1,31)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23.07.2020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1,05 </a:t>
            </a:r>
            <a:r>
              <a:rPr lang="de-DE" sz="1400" b="1" dirty="0" smtClean="0">
                <a:solidFill>
                  <a:srgbClr val="045AA6"/>
                </a:solidFill>
              </a:rPr>
              <a:t>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0,96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1,16)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ohne tagesaktuelle Neuigkeiten/ Hintergrund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926642"/>
            <a:ext cx="8714161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 err="1" smtClean="0"/>
              <a:t>KfSt</a:t>
            </a:r>
            <a:r>
              <a:rPr lang="de-DE" sz="1350" b="1" u="sng" dirty="0" smtClean="0"/>
              <a:t> Duisburg, hohe Fallzahlen (NRW)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23.07.2020 (Presse, Gesundheitsamt)</a:t>
            </a:r>
          </a:p>
          <a:p>
            <a:r>
              <a:rPr lang="de-DE" sz="1350" dirty="0" smtClean="0"/>
              <a:t>-  Aktive Fälle 112</a:t>
            </a:r>
          </a:p>
          <a:p>
            <a:pPr marL="285750" indent="-285750">
              <a:buFontTx/>
              <a:buChar char="-"/>
            </a:pPr>
            <a:r>
              <a:rPr lang="de-DE" sz="1350" dirty="0" smtClean="0"/>
              <a:t>Vier Ursprünge: Öztas Dönerfleischproduktion in Moers, Paketdienstleister DPD und zwei Zuckerfeste in Moers und </a:t>
            </a:r>
            <a:r>
              <a:rPr lang="de-DE" sz="1350" dirty="0" err="1" smtClean="0"/>
              <a:t>Bruckhausen</a:t>
            </a:r>
            <a:endParaRPr lang="de-DE" sz="1350" dirty="0" smtClean="0"/>
          </a:p>
          <a:p>
            <a:endParaRPr lang="de-DE" sz="1350" dirty="0"/>
          </a:p>
          <a:p>
            <a:r>
              <a:rPr lang="de-DE" sz="1350" b="1" u="sng" dirty="0" smtClean="0"/>
              <a:t>Flüchtlingsheim Essen-Fischlaken, (</a:t>
            </a:r>
            <a:r>
              <a:rPr lang="de-DE" sz="1350" b="1" u="sng" dirty="0"/>
              <a:t>NRW) </a:t>
            </a:r>
            <a:r>
              <a:rPr lang="de-DE" sz="1350" b="1" u="sng" dirty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21.07.2020 </a:t>
            </a:r>
            <a:r>
              <a:rPr lang="de-DE" sz="1350" b="1" u="sng" dirty="0">
                <a:solidFill>
                  <a:srgbClr val="FF0000"/>
                </a:solidFill>
              </a:rPr>
              <a:t>(</a:t>
            </a:r>
            <a:r>
              <a:rPr lang="de-DE" sz="1350" b="1" u="sng" dirty="0" smtClean="0">
                <a:solidFill>
                  <a:srgbClr val="FF0000"/>
                </a:solidFill>
              </a:rPr>
              <a:t>Presse)</a:t>
            </a:r>
            <a:endParaRPr lang="de-DE" sz="1350" b="1" u="sng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350" dirty="0" smtClean="0"/>
              <a:t>4 Bewohner positiv</a:t>
            </a:r>
          </a:p>
          <a:p>
            <a:pPr marL="285750" indent="-285750">
              <a:buFontTx/>
              <a:buChar char="-"/>
            </a:pPr>
            <a:r>
              <a:rPr lang="de-DE" sz="1350" dirty="0" smtClean="0"/>
              <a:t>Weitere </a:t>
            </a:r>
            <a:r>
              <a:rPr lang="de-DE" sz="1350" dirty="0" err="1" smtClean="0"/>
              <a:t>Testgergebnisse</a:t>
            </a:r>
            <a:r>
              <a:rPr lang="de-DE" sz="1350" dirty="0" smtClean="0"/>
              <a:t> stehen noch aus</a:t>
            </a:r>
            <a:endParaRPr lang="de-DE" sz="1350" dirty="0"/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712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541564"/>
            <a:ext cx="5065570" cy="40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22.07.2020.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07216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201.691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20" y="1291529"/>
            <a:ext cx="5690682" cy="443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6" y="3902044"/>
            <a:ext cx="4727514" cy="29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0" y="923453"/>
            <a:ext cx="5483336" cy="44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3" y="3013161"/>
            <a:ext cx="4535805" cy="36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22.07.2020,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8" y="1076031"/>
            <a:ext cx="4770011" cy="38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1015663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29 </a:t>
            </a:r>
            <a:r>
              <a:rPr lang="de-DE" dirty="0" smtClean="0"/>
              <a:t>bis </a:t>
            </a:r>
            <a:r>
              <a:rPr lang="de-DE" dirty="0" smtClean="0"/>
              <a:t>30, </a:t>
            </a:r>
            <a:r>
              <a:rPr lang="de-DE" dirty="0" smtClean="0"/>
              <a:t>2020 </a:t>
            </a:r>
            <a:r>
              <a:rPr lang="de-DE" dirty="0"/>
              <a:t>(</a:t>
            </a:r>
            <a:r>
              <a:rPr lang="de-DE" dirty="0" smtClean="0"/>
              <a:t>Datenstand </a:t>
            </a:r>
            <a:r>
              <a:rPr lang="de-DE" dirty="0" smtClean="0"/>
              <a:t>24.07., Daten aus MW 30 noch nicht vollständig!)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32866"/>
              </p:ext>
            </p:extLst>
          </p:nvPr>
        </p:nvGraphicFramePr>
        <p:xfrm>
          <a:off x="1635853" y="1333849"/>
          <a:ext cx="5377343" cy="4850258"/>
        </p:xfrm>
        <a:graphic>
          <a:graphicData uri="http://schemas.openxmlformats.org/drawingml/2006/table">
            <a:tbl>
              <a:tblPr/>
              <a:tblGrid>
                <a:gridCol w="3054833"/>
                <a:gridCol w="2322510"/>
              </a:tblGrid>
              <a:tr h="4128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Kosovo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Serbien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Bosnien und Herzegowina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Niederlande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Albanien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Rumänien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Spanien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Bulgarien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Kasachstan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Kroatien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Mazedonien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Luxemburg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Rest</a:t>
                      </a:r>
                      <a:r>
                        <a:rPr lang="de-DE" sz="16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79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510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21.07.2020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2" y="797459"/>
            <a:ext cx="7337697" cy="57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14.07.2020)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5" y="796705"/>
            <a:ext cx="7289781" cy="56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</a:t>
            </a:r>
            <a:r>
              <a:rPr lang="de-DE" dirty="0" smtClean="0"/>
              <a:t>24.07.2020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</a:t>
            </a:r>
            <a:r>
              <a:rPr lang="de-DE" b="1" dirty="0" smtClean="0"/>
              <a:t>26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15.945 </a:t>
            </a:r>
            <a:r>
              <a:rPr lang="de-DE" b="1" dirty="0" smtClean="0"/>
              <a:t>Todesfälle </a:t>
            </a:r>
            <a:r>
              <a:rPr lang="de-DE" b="1" dirty="0" smtClean="0"/>
              <a:t>(- 328 </a:t>
            </a:r>
            <a:r>
              <a:rPr lang="de-DE" b="1" dirty="0" smtClean="0"/>
              <a:t>zur Vorwoche), ca. </a:t>
            </a:r>
            <a:r>
              <a:rPr lang="de-DE" b="1" dirty="0" smtClean="0"/>
              <a:t>4% unter dem </a:t>
            </a:r>
            <a:r>
              <a:rPr lang="de-DE" b="1" dirty="0" smtClean="0"/>
              <a:t>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2050" name="Picture 2" descr="S:\Wissdaten\RKI_nCoV-Lage\3.Kommunikation\3.7.Lageberichte\2020-07-24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6" y="914032"/>
            <a:ext cx="7529424" cy="42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24.07.2020</a:t>
            </a:r>
            <a:r>
              <a:rPr lang="de-DE" sz="1400" dirty="0" smtClean="0">
                <a:solidFill>
                  <a:schemeClr val="bg1"/>
                </a:solidFill>
              </a:rPr>
              <a:t>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96178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KW28/KW29 pro Bundesland (</a:t>
            </a:r>
            <a:r>
              <a:rPr lang="de-DE" i="1" dirty="0" smtClean="0">
                <a:solidFill>
                  <a:schemeClr val="tx1"/>
                </a:solidFill>
              </a:rPr>
              <a:t>Stand 21.07.2020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3253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23.07.2020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64825" y="1502875"/>
            <a:ext cx="7641124" cy="444525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5570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24.07.2020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244480"/>
            <a:ext cx="8723643" cy="44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259636" y="3209163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7259636" y="215059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7259636" y="1525557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3.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7259636" y="1731634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66458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S:\Wissdaten\RKI_nCoV-Lage\3.Kommunikation\3.7.Lageberichte\2020-07-24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1635296"/>
            <a:ext cx="6784521" cy="47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22.07.2020)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4811"/>
            <a:ext cx="7270153" cy="51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06894"/>
              </p:ext>
            </p:extLst>
          </p:nvPr>
        </p:nvGraphicFramePr>
        <p:xfrm>
          <a:off x="315776" y="1371665"/>
          <a:ext cx="3951838" cy="3948915"/>
        </p:xfrm>
        <a:graphic>
          <a:graphicData uri="http://schemas.openxmlformats.org/drawingml/2006/table">
            <a:tbl>
              <a:tblPr/>
              <a:tblGrid>
                <a:gridCol w="2546287"/>
                <a:gridCol w="529628"/>
                <a:gridCol w="875923"/>
              </a:tblGrid>
              <a:tr h="266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Köln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Mettmann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17,50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München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16,25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Essen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12,35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Bochum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17,55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Vechta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40,96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Dortmund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7,84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Düsseldorf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7,10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Rhein-Sieg-Kreis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Diepholz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Hamburg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Frankfurt am Main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4,91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Offenbach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9,32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lvl="0"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Stuttgart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5,20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71603"/>
              </p:ext>
            </p:extLst>
          </p:nvPr>
        </p:nvGraphicFramePr>
        <p:xfrm>
          <a:off x="4608216" y="1353559"/>
          <a:ext cx="4146485" cy="3980165"/>
        </p:xfrm>
        <a:graphic>
          <a:graphicData uri="http://schemas.openxmlformats.org/drawingml/2006/table">
            <a:tbl>
              <a:tblPr/>
              <a:tblGrid>
                <a:gridCol w="2671705"/>
                <a:gridCol w="555714"/>
                <a:gridCol w="919066"/>
              </a:tblGrid>
              <a:tr h="305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Vechta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40,96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Diepholz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Hof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Mülheim a.d.Ruhr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18,73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SK Bochum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17,55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17,50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Uelzen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17,28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Hagen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16,25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Bitburg-Prüm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Oberhausen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15,18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Solingen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SK Pforzheim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LK Bad Tölz-Wolfratshausen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effectLst/>
                          <a:latin typeface="+mj-lt"/>
                        </a:rPr>
                        <a:t>14,15</a:t>
                      </a:r>
                      <a:endParaRPr lang="de-D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909832"/>
            <a:ext cx="8714161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 smtClean="0"/>
              <a:t>Landkreis Hof/ Ort </a:t>
            </a:r>
            <a:r>
              <a:rPr lang="de-DE" sz="1350" b="1" u="sng" dirty="0" err="1" smtClean="0"/>
              <a:t>Rehau</a:t>
            </a:r>
            <a:r>
              <a:rPr lang="de-DE" sz="1350" b="1" u="sng" dirty="0" smtClean="0"/>
              <a:t> (BY)</a:t>
            </a:r>
            <a:r>
              <a:rPr lang="de-DE" sz="1350" b="1" u="sng" dirty="0" smtClean="0"/>
              <a:t> </a:t>
            </a:r>
            <a:r>
              <a:rPr lang="de-DE" sz="1350" b="1" u="sng" dirty="0" smtClean="0"/>
              <a:t>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23.07.2020 (Presse</a:t>
            </a:r>
            <a:r>
              <a:rPr lang="de-DE" sz="1350" b="1" u="sng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Großflächige Testungen, </a:t>
            </a:r>
            <a:r>
              <a:rPr lang="de-DE" sz="1350" dirty="0" err="1" smtClean="0"/>
              <a:t>z.b.</a:t>
            </a:r>
            <a:r>
              <a:rPr lang="de-DE" sz="1350" dirty="0" smtClean="0"/>
              <a:t> 200 Testungen in der Allgemeinbevölkerung am 21.07.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Zahl der Infizierten im Landkreis am 23.07. Mittags bei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dirty="0"/>
          </a:p>
          <a:p>
            <a:r>
              <a:rPr lang="de-DE" sz="1400" b="1" u="sng" dirty="0" smtClean="0"/>
              <a:t>Eifelkreis Bitburg </a:t>
            </a:r>
            <a:r>
              <a:rPr lang="de-DE" sz="1400" b="1" u="sng" dirty="0" err="1" smtClean="0"/>
              <a:t>Prüm</a:t>
            </a:r>
            <a:r>
              <a:rPr lang="de-DE" sz="1400" b="1" u="sng" dirty="0" smtClean="0"/>
              <a:t> (RP),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</a:t>
            </a:r>
            <a:r>
              <a:rPr lang="de-DE" sz="1400" b="1" u="sng" dirty="0">
                <a:solidFill>
                  <a:srgbClr val="FF0000"/>
                </a:solidFill>
              </a:rPr>
              <a:t>23.07.2020 </a:t>
            </a:r>
            <a:r>
              <a:rPr lang="de-DE" sz="1400" b="1" u="sng" dirty="0" smtClean="0">
                <a:solidFill>
                  <a:srgbClr val="FF0000"/>
                </a:solidFill>
              </a:rPr>
              <a:t>(LK)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115/166 Testergebnissen liegen vor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Zahl der Infizierten im Landkreis am 23.07. </a:t>
            </a:r>
            <a:r>
              <a:rPr lang="de-DE" sz="1400" dirty="0" smtClean="0"/>
              <a:t>bei 33</a:t>
            </a:r>
          </a:p>
          <a:p>
            <a:endParaRPr lang="de-DE" sz="1400" dirty="0"/>
          </a:p>
          <a:p>
            <a:r>
              <a:rPr lang="de-DE" sz="1400" b="1" u="sng" dirty="0" smtClean="0"/>
              <a:t>Hamburg,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</a:t>
            </a:r>
            <a:r>
              <a:rPr lang="de-DE" sz="1400" b="1" u="sng" dirty="0">
                <a:solidFill>
                  <a:srgbClr val="FF0000"/>
                </a:solidFill>
              </a:rPr>
              <a:t>23.07.2020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(Presse, LK)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Viele </a:t>
            </a:r>
            <a:r>
              <a:rPr lang="de-DE" sz="1400" dirty="0" err="1" smtClean="0"/>
              <a:t>Reiserückkeher</a:t>
            </a:r>
            <a:r>
              <a:rPr lang="de-DE" sz="1400" dirty="0" smtClean="0"/>
              <a:t>*innen positive </a:t>
            </a:r>
            <a:r>
              <a:rPr lang="de-DE" sz="1400" dirty="0" err="1" smtClean="0"/>
              <a:t>gestest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7 Bewohner*innen einer Flüchtlingsunterkunft (</a:t>
            </a:r>
            <a:r>
              <a:rPr lang="de-DE" sz="1400" dirty="0" err="1" smtClean="0"/>
              <a:t>Wandsbeck</a:t>
            </a:r>
            <a:r>
              <a:rPr lang="de-DE" sz="1400" dirty="0" smtClean="0"/>
              <a:t>)</a:t>
            </a:r>
            <a:endParaRPr lang="de-DE" sz="1400" dirty="0"/>
          </a:p>
          <a:p>
            <a:endParaRPr lang="de-DE" sz="1400" dirty="0"/>
          </a:p>
          <a:p>
            <a:r>
              <a:rPr lang="de-DE" sz="1400" b="1" u="sng" dirty="0" smtClean="0"/>
              <a:t>LK Gütersloh, </a:t>
            </a:r>
            <a:r>
              <a:rPr lang="de-DE" sz="1400" b="1" u="sng" dirty="0" err="1" smtClean="0"/>
              <a:t>Rheda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Wiedenbrück</a:t>
            </a:r>
            <a:r>
              <a:rPr lang="de-DE" sz="1400" b="1" u="sng" dirty="0" smtClean="0"/>
              <a:t> (NRW),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24.07.2020 (Presse)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 err="1" smtClean="0"/>
              <a:t>Schlachtunge</a:t>
            </a:r>
            <a:r>
              <a:rPr lang="de-DE" sz="1400" dirty="0" smtClean="0"/>
              <a:t> seit einigen Tagen wieder aufgenommen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wieder 20  </a:t>
            </a:r>
            <a:r>
              <a:rPr lang="de-DE" sz="1400" dirty="0"/>
              <a:t>Beschäftigte </a:t>
            </a:r>
            <a:r>
              <a:rPr lang="de-DE" sz="1400" dirty="0" smtClean="0"/>
              <a:t>positiv</a:t>
            </a:r>
            <a:endParaRPr lang="de-DE" sz="16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lvl="0"/>
            <a:r>
              <a:rPr lang="de-DE" sz="1400" b="1" u="sng" dirty="0" err="1" smtClean="0">
                <a:solidFill>
                  <a:prstClr val="black"/>
                </a:solidFill>
              </a:rPr>
              <a:t>KfSt</a:t>
            </a:r>
            <a:r>
              <a:rPr lang="de-DE" sz="1400" b="1" u="sng" dirty="0" smtClean="0">
                <a:solidFill>
                  <a:prstClr val="black"/>
                </a:solidFill>
              </a:rPr>
              <a:t> Bochum (NRW), Reha Klinikum,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23.07.2020 (LK)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de-DE" sz="1400" dirty="0" smtClean="0">
                <a:solidFill>
                  <a:prstClr val="black"/>
                </a:solidFill>
              </a:rPr>
              <a:t>83 </a:t>
            </a:r>
            <a:r>
              <a:rPr lang="de-DE" sz="1400" dirty="0">
                <a:solidFill>
                  <a:prstClr val="black"/>
                </a:solidFill>
              </a:rPr>
              <a:t>Personen infiziert, </a:t>
            </a:r>
            <a:r>
              <a:rPr lang="de-DE" sz="1400" dirty="0" smtClean="0">
                <a:solidFill>
                  <a:prstClr val="black"/>
                </a:solidFill>
              </a:rPr>
              <a:t>20 stationär</a:t>
            </a:r>
            <a:r>
              <a:rPr lang="de-DE" sz="1400" dirty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prstClr val="black"/>
                </a:solidFill>
              </a:rPr>
              <a:t>2 intensiv-medizinisch versorgt</a:t>
            </a:r>
          </a:p>
          <a:p>
            <a:pPr marL="285750" lvl="0" indent="-285750">
              <a:buFontTx/>
              <a:buChar char="-"/>
            </a:pPr>
            <a:r>
              <a:rPr lang="de-DE" sz="1400" dirty="0" smtClean="0">
                <a:solidFill>
                  <a:prstClr val="black"/>
                </a:solidFill>
              </a:rPr>
              <a:t>10 MA und 11 Patient*innen im Augusta Klinikum, 2 weitere med. Einrichtungen und ein Seniorenheim betroffen</a:t>
            </a:r>
          </a:p>
          <a:p>
            <a:pPr marL="285750" lvl="0" indent="-285750">
              <a:buFontTx/>
              <a:buChar char="-"/>
            </a:pPr>
            <a:r>
              <a:rPr lang="de-DE" sz="1400" dirty="0" smtClean="0">
                <a:solidFill>
                  <a:prstClr val="black"/>
                </a:solidFill>
              </a:rPr>
              <a:t>Testungen in allen Einrichtungen laufen</a:t>
            </a:r>
          </a:p>
          <a:p>
            <a:pPr marL="285750" lvl="0" indent="-285750">
              <a:buFontTx/>
              <a:buChar char="-"/>
            </a:pPr>
            <a:endParaRPr lang="de-DE" sz="1400" dirty="0">
              <a:solidFill>
                <a:prstClr val="black"/>
              </a:solidFill>
            </a:endParaRPr>
          </a:p>
          <a:p>
            <a:r>
              <a:rPr lang="de-DE" sz="1400" b="1" u="sng" dirty="0" smtClean="0"/>
              <a:t>Seniorenheim </a:t>
            </a:r>
            <a:r>
              <a:rPr lang="de-DE" sz="1400" b="1" u="sng" dirty="0" err="1" smtClean="0"/>
              <a:t>KfSt</a:t>
            </a:r>
            <a:r>
              <a:rPr lang="de-DE" sz="1400" b="1" u="sng" dirty="0" smtClean="0"/>
              <a:t> Solingen (NRW),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20.07.2020 (Presse)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200" dirty="0" smtClean="0"/>
              <a:t>14 Fälle seit 17.07. unter Bewohnern, insg. 150 Menschen </a:t>
            </a:r>
            <a:r>
              <a:rPr lang="de-DE" sz="1200" dirty="0" err="1" smtClean="0"/>
              <a:t>gestestet</a:t>
            </a:r>
            <a:r>
              <a:rPr lang="de-DE" sz="1200" dirty="0" smtClean="0"/>
              <a:t>, alle übrigen negativ</a:t>
            </a:r>
            <a:endParaRPr lang="de-DE" sz="1200" dirty="0"/>
          </a:p>
          <a:p>
            <a:pPr lvl="0"/>
            <a:endParaRPr lang="de-DE" sz="1200" dirty="0" smtClean="0"/>
          </a:p>
          <a:p>
            <a:r>
              <a:rPr lang="de-DE" sz="1400" dirty="0"/>
              <a:t> </a:t>
            </a:r>
            <a:r>
              <a:rPr lang="de-DE" sz="1400" b="1" u="sng" dirty="0"/>
              <a:t>Baden Württemberg Sozialministerium, </a:t>
            </a:r>
            <a:r>
              <a:rPr lang="de-DE" sz="1400" b="1" u="sng" dirty="0">
                <a:solidFill>
                  <a:srgbClr val="FF0000"/>
                </a:solidFill>
              </a:rPr>
              <a:t>Status 23.07.2020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Kumulativ ca. 225 (14,9%) reiseassoziierte Fälle, davon ca. 32% Serbien</a:t>
            </a:r>
          </a:p>
          <a:p>
            <a:endParaRPr lang="de-DE" sz="135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Office PowerPoint</Application>
  <PresentationFormat>Bildschirmpräsentation (4:3)</PresentationFormat>
  <Paragraphs>780</Paragraphs>
  <Slides>19</Slides>
  <Notes>15</Notes>
  <HiddenSlides>9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COVID-19:   Lage National, 24.07.2020  Informationen für den Krisenstab</vt:lpstr>
      <vt:lpstr>PowerPoint-Präsentation</vt:lpstr>
      <vt:lpstr>Vergleich KW28/KW29 pro Bundesland (Stand 21.07.2020)</vt:lpstr>
      <vt:lpstr>PowerPoint-Präsentation</vt:lpstr>
      <vt:lpstr>PowerPoint-Präsentation</vt:lpstr>
      <vt:lpstr>PowerPoint-Präsentation</vt:lpstr>
      <vt:lpstr>Wochenvergleich Aktuelle/Vorwoche (Stand 22.07.2020)</vt:lpstr>
      <vt:lpstr>Landkreise mit den höchsten Fallzahlen in den letzten 7 Tagen</vt:lpstr>
      <vt:lpstr>Aktuelle Ausbrüche</vt:lpstr>
      <vt:lpstr>Ausbrüche ohne tagesaktuelle Neuigkeiten/ Hintergrund</vt:lpstr>
      <vt:lpstr>Altersverteilung nach Meldewoche: Gesamtfälle  (Datenstand: 22.07.2020. 00:00)</vt:lpstr>
      <vt:lpstr>PowerPoint-Präsentation</vt:lpstr>
      <vt:lpstr>Übermittelte COVID-19-Fälle nach Expositionsort  (Datenstand: 22.07.2020, 0:00 Uhr)</vt:lpstr>
      <vt:lpstr>Häufigste Expositionsländer im Ausland aus den Meldewochen 29 bis 30, 2020 (Datenstand 24.07., Daten aus MW 30 noch nicht vollständig!)</vt:lpstr>
      <vt:lpstr>Fälle mit Angaben Epidemiologie</vt:lpstr>
      <vt:lpstr>PowerPoint-Präsentation</vt:lpstr>
      <vt:lpstr>PowerPoint-Präsentation</vt:lpstr>
      <vt:lpstr>Anzahl Labortestungen (Datenstand 07.07.2020)</vt:lpstr>
      <vt:lpstr>Wöchentliche Sterbefallzahlen in Deutschland (destatis  24.07.2020)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2307</cp:revision>
  <cp:lastPrinted>2020-07-08T05:19:00Z</cp:lastPrinted>
  <dcterms:created xsi:type="dcterms:W3CDTF">2015-11-02T12:29:13Z</dcterms:created>
  <dcterms:modified xsi:type="dcterms:W3CDTF">2020-07-24T08:44:37Z</dcterms:modified>
</cp:coreProperties>
</file>