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87986" autoAdjust="0"/>
  </p:normalViewPr>
  <p:slideViewPr>
    <p:cSldViewPr snapToGrid="0" snapToObjects="1">
      <p:cViewPr>
        <p:scale>
          <a:sx n="130" d="100"/>
          <a:sy n="130" d="100"/>
        </p:scale>
        <p:origin x="-197" y="8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26: 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ST: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privates Umfeld</a:t>
            </a:r>
          </a:p>
          <a:p>
            <a:r>
              <a:rPr lang="de-DE" baseline="0" dirty="0" smtClean="0"/>
              <a:t>NW</a:t>
            </a:r>
            <a:r>
              <a:rPr lang="de-DE" baseline="0" smtClean="0"/>
              <a:t>: 18 </a:t>
            </a:r>
            <a:r>
              <a:rPr lang="de-DE" baseline="0" dirty="0" smtClean="0"/>
              <a:t>Kinder (0-5) zählen zum Ausbruch in Gütersloh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27.07.2020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67 % der Kinder (0 – 5 Jahre) wurde mindestens 1 Symptom angegeben</a:t>
            </a:r>
          </a:p>
          <a:p>
            <a:r>
              <a:rPr lang="de-DE" sz="1400" dirty="0" smtClean="0"/>
              <a:t>Häufig genannte Symptome: Fieber (41 %), Husten (30 %), Schnupfen (19 %), Allg. Symptome (17 %)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226 (7,4 %)</a:t>
            </a:r>
          </a:p>
          <a:p>
            <a:pPr lvl="1"/>
            <a:r>
              <a:rPr lang="de-DE" sz="1200" dirty="0" smtClean="0"/>
              <a:t>6 - 10 Jahre:       64 (2,5 %)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Jahre:     69 (2,8 %)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27.07.2020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11912"/>
              </p:ext>
            </p:extLst>
          </p:nvPr>
        </p:nvGraphicFramePr>
        <p:xfrm>
          <a:off x="3682451" y="1329568"/>
          <a:ext cx="5274260" cy="37402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57487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11-14 </a:t>
                      </a:r>
                      <a:r>
                        <a:rPr lang="de-DE" sz="900" dirty="0">
                          <a:effectLst/>
                        </a:rPr>
                        <a:t>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78.3%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29.8%</a:t>
                      </a:r>
                    </a:p>
                  </a:txBody>
                  <a:tcPr marL="9525" marR="9525" marT="9525" marB="0" anchor="ctr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30.7%</a:t>
                      </a:r>
                    </a:p>
                  </a:txBody>
                  <a:tcPr marL="9525" marR="9525" marT="9525" marB="0" anchor="ctr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39.6%</a:t>
                      </a:r>
                    </a:p>
                  </a:txBody>
                  <a:tcPr marL="9525" marR="9525" marT="9525" marB="0" anchor="ctr"/>
                </a:tc>
              </a:tr>
              <a:tr h="154026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chemeClr val="bg1"/>
                          </a:solidFill>
                          <a:effectLst/>
                        </a:rPr>
                        <a:t>Symptome (Mehrfachnennungen möglich, Nenner = Fälle mit vorhandenen Klinischen Infos)</a:t>
                      </a:r>
                      <a:endParaRPr lang="de-DE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25.3%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228204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Angaben liegen bei 2.026 von 2.775 (73 %)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675 (33 %) gemäß § 33 betreut</a:t>
            </a:r>
          </a:p>
          <a:p>
            <a:pPr lvl="1"/>
            <a:r>
              <a:rPr lang="de-DE" sz="1200" dirty="0" smtClean="0"/>
              <a:t>seit KW 21 führen BL einen eingeschränkten KiTa-Regelbetrieb ein </a:t>
            </a:r>
          </a:p>
          <a:p>
            <a:pPr lvl="1"/>
            <a:r>
              <a:rPr lang="de-DE" sz="1200" dirty="0" smtClean="0"/>
              <a:t>seit KW 25 nehmen vereinzelte BL den vollständigen  KiTa-Regelbetrieb wieder auf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27.07.2020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27.07.2020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1" y="1558138"/>
            <a:ext cx="5917997" cy="330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90043"/>
            <a:ext cx="7983646" cy="1356527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SurvNet </a:t>
            </a:r>
            <a:r>
              <a:rPr lang="de-DE" sz="1400" dirty="0" smtClean="0"/>
              <a:t>33 Ausbrüche in Kindergärten/Horte (&gt;= 2 Fälle) angelegt</a:t>
            </a:r>
          </a:p>
          <a:p>
            <a:r>
              <a:rPr lang="de-DE" sz="1400" dirty="0" smtClean="0"/>
              <a:t>183 Fälle sind direkt involviert, davon sind </a:t>
            </a:r>
            <a:br>
              <a:rPr lang="de-DE" sz="1400" dirty="0" smtClean="0"/>
            </a:br>
            <a:r>
              <a:rPr lang="de-DE" sz="1400" dirty="0" smtClean="0"/>
              <a:t>48 Fälle (26%) im Alter von 0-5 Jahren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27.07.2020</a:t>
            </a:r>
            <a:endParaRPr lang="de-DE" sz="105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86" y="1143014"/>
            <a:ext cx="4637837" cy="362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2146570"/>
            <a:ext cx="4256892" cy="25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90043"/>
            <a:ext cx="7983646" cy="1075333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SurvNet </a:t>
            </a:r>
            <a:r>
              <a:rPr lang="de-DE" sz="1400" dirty="0" smtClean="0"/>
              <a:t>31 Ausbrüche in Schulen (&gt;= </a:t>
            </a:r>
            <a:r>
              <a:rPr lang="de-DE" sz="1400" smtClean="0"/>
              <a:t>2 Fälle) </a:t>
            </a:r>
            <a:r>
              <a:rPr lang="de-DE" sz="1400" dirty="0" smtClean="0"/>
              <a:t>angelegt</a:t>
            </a:r>
          </a:p>
          <a:p>
            <a:r>
              <a:rPr lang="de-DE" sz="1400" dirty="0" smtClean="0"/>
              <a:t>149 Fälle sind direkt involviert, 85% sind älter als 10 Jahre</a:t>
            </a:r>
          </a:p>
          <a:p>
            <a:r>
              <a:rPr lang="de-DE" sz="1400" dirty="0"/>
              <a:t>6</a:t>
            </a:r>
            <a:r>
              <a:rPr lang="de-DE" sz="1400" dirty="0" smtClean="0"/>
              <a:t> Ausbrüche sind mit weiteren Ausbrüchen</a:t>
            </a:r>
            <a:br>
              <a:rPr lang="de-DE" sz="1400" dirty="0" smtClean="0"/>
            </a:br>
            <a:r>
              <a:rPr lang="de-DE" sz="1400" dirty="0" smtClean="0"/>
              <a:t>verknüpft, die größtenteils im </a:t>
            </a:r>
            <a:br>
              <a:rPr lang="de-DE" sz="1400" dirty="0" smtClean="0"/>
            </a:br>
            <a:r>
              <a:rPr lang="de-DE" sz="1400" dirty="0" smtClean="0"/>
              <a:t>privaten Haushalt stattfanden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27.07.2020</a:t>
            </a:r>
            <a:endParaRPr lang="de-DE" sz="105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6" y="2210192"/>
            <a:ext cx="3983722" cy="232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97" y="1499615"/>
            <a:ext cx="4879238" cy="31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29" y="1037762"/>
            <a:ext cx="6544919" cy="363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3860316"/>
          </a:xfrm>
        </p:spPr>
        <p:txBody>
          <a:bodyPr/>
          <a:lstStyle/>
          <a:p>
            <a:r>
              <a:rPr lang="de-DE" dirty="0" smtClean="0"/>
              <a:t>ARE-Inzidenz nach Altersgruppe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597986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Kalenderwoche. </a:t>
            </a:r>
            <a:r>
              <a:rPr lang="de-DE" sz="800" dirty="0"/>
              <a:t>Es wurde jeweils ein gleitender 3-Wochen-Mittelwert verwendet. </a:t>
            </a:r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30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3.539 Fälle im Alter 0 – 5 Jahre übermittelt, das entspricht einem Anteil von 1,7 % an allen übermittelten Fällen (n = 205.609)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27.07.2020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3.539) 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30 </a:t>
            </a:r>
            <a:r>
              <a:rPr lang="de-DE" sz="800" dirty="0"/>
              <a:t>(blau)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71" y="1102811"/>
            <a:ext cx="6035345" cy="358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27.07.2020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511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 = 205.436 Fälle</a:t>
            </a:r>
            <a:r>
              <a:rPr lang="de-DE" dirty="0"/>
              <a:t>). </a:t>
            </a:r>
            <a:br>
              <a:rPr lang="de-DE" dirty="0"/>
            </a:br>
            <a:r>
              <a:rPr lang="de-DE" dirty="0"/>
              <a:t>Die 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9669" y="4350221"/>
            <a:ext cx="366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13" y="1179483"/>
            <a:ext cx="4301562" cy="317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5" y="1094979"/>
            <a:ext cx="4503314" cy="334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27.07.2020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27.07.2020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4205"/>
            <a:ext cx="8368589" cy="407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27.07.2020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27.07.2020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4206"/>
            <a:ext cx="8285183" cy="404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vor</a:t>
            </a:r>
          </a:p>
          <a:p>
            <a:r>
              <a:rPr lang="de-DE" sz="1400" dirty="0" smtClean="0"/>
              <a:t>Für 30 %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(13 %), Husten (6,3 %), Schnupfen (3,5 %), Allg. Symptome (3,4 %)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27.07.2020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27.07.2020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23240"/>
              </p:ext>
            </p:extLst>
          </p:nvPr>
        </p:nvGraphicFramePr>
        <p:xfrm>
          <a:off x="1119226" y="1594705"/>
          <a:ext cx="5522976" cy="307022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98831"/>
                <a:gridCol w="479840"/>
                <a:gridCol w="659709"/>
                <a:gridCol w="539043"/>
                <a:gridCol w="642794"/>
                <a:gridCol w="425146"/>
                <a:gridCol w="477613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</a:rPr>
                        <a:t>11-14</a:t>
                      </a:r>
                      <a:r>
                        <a:rPr lang="de-DE" sz="800" baseline="0" dirty="0" smtClean="0">
                          <a:effectLst/>
                        </a:rPr>
                        <a:t> </a:t>
                      </a:r>
                      <a:r>
                        <a:rPr lang="de-DE" sz="800" dirty="0" smtClean="0">
                          <a:effectLst/>
                        </a:rPr>
                        <a:t>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Anzahl Fälle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Klinische Infos vorhanden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78.3%</a:t>
                      </a: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</a:rPr>
                        <a:t>Fälle </a:t>
                      </a:r>
                      <a:r>
                        <a:rPr lang="de-DE" sz="800" b="0" dirty="0">
                          <a:effectLst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30.7%</a:t>
                      </a: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Einzelsymptome (Nenner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3877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Bildschirmpräsentation (16:9)</PresentationFormat>
  <Paragraphs>386</Paragraphs>
  <Slides>13</Slides>
  <Notes>4</Notes>
  <HiddenSlides>9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182</cp:revision>
  <dcterms:created xsi:type="dcterms:W3CDTF">2015-11-02T12:29:13Z</dcterms:created>
  <dcterms:modified xsi:type="dcterms:W3CDTF">2020-07-27T10:25:20Z</dcterms:modified>
</cp:coreProperties>
</file>