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703" r:id="rId9"/>
    <p:sldId id="705" r:id="rId10"/>
    <p:sldId id="704" r:id="rId11"/>
    <p:sldId id="698" r:id="rId12"/>
    <p:sldId id="699" r:id="rId13"/>
    <p:sldId id="700" r:id="rId14"/>
    <p:sldId id="706" r:id="rId15"/>
    <p:sldId id="707" r:id="rId16"/>
    <p:sldId id="708" r:id="rId17"/>
    <p:sldId id="695" r:id="rId18"/>
    <p:sldId id="696" r:id="rId19"/>
    <p:sldId id="701" r:id="rId20"/>
    <p:sldId id="702" r:id="rId21"/>
    <p:sldId id="658" r:id="rId22"/>
    <p:sldId id="659" r:id="rId2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85872" autoAdjust="0"/>
  </p:normalViewPr>
  <p:slideViewPr>
    <p:cSldViewPr snapToGrid="0" snapToObjects="1">
      <p:cViewPr>
        <p:scale>
          <a:sx n="70" d="100"/>
          <a:sy n="70" d="100"/>
        </p:scale>
        <p:origin x="-2928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27.07.2020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27.07.2020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43443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27.07.2020;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205.609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9.118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190.400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18388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26.07.2020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+20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27.07.2020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1,28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1,02– 1,54)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26.07.2020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1,22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0,95 </a:t>
            </a:r>
            <a:r>
              <a:rPr lang="de-DE" sz="1400" b="1" dirty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1,52)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27.07.2020</a:t>
            </a:r>
            <a:r>
              <a:rPr lang="de-DE" sz="1400" b="1" dirty="0">
                <a:solidFill>
                  <a:srgbClr val="FF0000"/>
                </a:solidFill>
              </a:rPr>
              <a:t>:   </a:t>
            </a:r>
            <a:r>
              <a:rPr lang="de-DE" sz="1400" b="1" dirty="0" smtClean="0">
                <a:solidFill>
                  <a:srgbClr val="FF0000"/>
                </a:solidFill>
              </a:rPr>
              <a:t>1,10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0,96 – 1,23)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26.07.2020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1,16 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1,01 – 1,33)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Ausbrüche ohne tagesaktuelle Neuigkeiten/ Hintergrund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7" y="926642"/>
            <a:ext cx="87141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u="sng" dirty="0"/>
              <a:t>LK Gütersloh, </a:t>
            </a:r>
            <a:r>
              <a:rPr lang="de-DE" sz="1350" b="1" u="sng" dirty="0" err="1"/>
              <a:t>Rheda</a:t>
            </a:r>
            <a:r>
              <a:rPr lang="de-DE" sz="1350" b="1" u="sng" dirty="0"/>
              <a:t> </a:t>
            </a:r>
            <a:r>
              <a:rPr lang="de-DE" sz="1350" b="1" u="sng" dirty="0" err="1"/>
              <a:t>Wiedenbrück</a:t>
            </a:r>
            <a:r>
              <a:rPr lang="de-DE" sz="1350" b="1" u="sng" dirty="0"/>
              <a:t> (NRW), </a:t>
            </a:r>
            <a:r>
              <a:rPr lang="de-DE" sz="1350" b="1" u="sng" dirty="0">
                <a:solidFill>
                  <a:srgbClr val="FF0000"/>
                </a:solidFill>
              </a:rPr>
              <a:t>Status 24.07.2020 (Presse)</a:t>
            </a:r>
          </a:p>
          <a:p>
            <a:pPr marL="285750" indent="-285750">
              <a:buFontTx/>
              <a:buChar char="-"/>
            </a:pPr>
            <a:r>
              <a:rPr lang="de-DE" sz="1350" dirty="0" err="1"/>
              <a:t>Schlachtunge</a:t>
            </a:r>
            <a:r>
              <a:rPr lang="de-DE" sz="1350" dirty="0"/>
              <a:t> seit einigen Tagen wieder aufgenommen</a:t>
            </a:r>
          </a:p>
          <a:p>
            <a:pPr marL="285750" indent="-285750">
              <a:buFontTx/>
              <a:buChar char="-"/>
            </a:pPr>
            <a:r>
              <a:rPr lang="de-DE" sz="1350" dirty="0"/>
              <a:t>wieder 20  Beschäftigte positiv</a:t>
            </a:r>
          </a:p>
          <a:p>
            <a:pPr lvl="0"/>
            <a:endParaRPr lang="de-DE" sz="1350" b="1" u="sng" dirty="0" smtClean="0">
              <a:solidFill>
                <a:prstClr val="black"/>
              </a:solidFill>
            </a:endParaRPr>
          </a:p>
          <a:p>
            <a:pPr lvl="0"/>
            <a:r>
              <a:rPr lang="de-DE" sz="1350" b="1" u="sng" dirty="0" err="1" smtClean="0">
                <a:solidFill>
                  <a:prstClr val="black"/>
                </a:solidFill>
              </a:rPr>
              <a:t>KfSt</a:t>
            </a:r>
            <a:r>
              <a:rPr lang="de-DE" sz="1350" b="1" u="sng" dirty="0" smtClean="0">
                <a:solidFill>
                  <a:prstClr val="black"/>
                </a:solidFill>
              </a:rPr>
              <a:t> </a:t>
            </a:r>
            <a:r>
              <a:rPr lang="de-DE" sz="1350" b="1" u="sng" dirty="0">
                <a:solidFill>
                  <a:prstClr val="black"/>
                </a:solidFill>
              </a:rPr>
              <a:t>Bochum (NRW), Reha Klinikum, </a:t>
            </a:r>
            <a:r>
              <a:rPr lang="de-DE" sz="1350" b="1" u="sng" dirty="0">
                <a:solidFill>
                  <a:srgbClr val="FF0000"/>
                </a:solidFill>
              </a:rPr>
              <a:t>Status 23.07.2020 (LK)</a:t>
            </a:r>
          </a:p>
          <a:p>
            <a:pPr marL="285750" lvl="0" indent="-285750">
              <a:buFontTx/>
              <a:buChar char="-"/>
            </a:pPr>
            <a:r>
              <a:rPr lang="de-DE" sz="1350" dirty="0">
                <a:solidFill>
                  <a:prstClr val="black"/>
                </a:solidFill>
              </a:rPr>
              <a:t>83 Personen infiziert, 20 stationär, 2 intensiv-medizinisch versorgt</a:t>
            </a:r>
          </a:p>
          <a:p>
            <a:pPr marL="285750" lvl="0" indent="-285750">
              <a:buFontTx/>
              <a:buChar char="-"/>
            </a:pPr>
            <a:r>
              <a:rPr lang="de-DE" sz="1350" dirty="0">
                <a:solidFill>
                  <a:prstClr val="black"/>
                </a:solidFill>
              </a:rPr>
              <a:t>10 MA und 11 Patient*innen im Augusta Klinikum, 2 weitere med. Einrichtungen und ein Seniorenheim betroffen</a:t>
            </a:r>
          </a:p>
          <a:p>
            <a:pPr marL="285750" lvl="0" indent="-285750">
              <a:buFontTx/>
              <a:buChar char="-"/>
            </a:pPr>
            <a:r>
              <a:rPr lang="de-DE" sz="1350" dirty="0">
                <a:solidFill>
                  <a:prstClr val="black"/>
                </a:solidFill>
              </a:rPr>
              <a:t>Testungen in allen Einrichtungen laufen</a:t>
            </a:r>
          </a:p>
          <a:p>
            <a:pPr marL="285750" lvl="0" indent="-285750">
              <a:buFontTx/>
              <a:buChar char="-"/>
            </a:pPr>
            <a:endParaRPr lang="de-DE" sz="1350" dirty="0">
              <a:solidFill>
                <a:prstClr val="black"/>
              </a:solidFill>
            </a:endParaRPr>
          </a:p>
          <a:p>
            <a:r>
              <a:rPr lang="de-DE" sz="1350" b="1" u="sng" dirty="0"/>
              <a:t>Seniorenheim </a:t>
            </a:r>
            <a:r>
              <a:rPr lang="de-DE" sz="1350" b="1" u="sng" dirty="0" err="1"/>
              <a:t>KfSt</a:t>
            </a:r>
            <a:r>
              <a:rPr lang="de-DE" sz="1350" b="1" u="sng" dirty="0"/>
              <a:t> Solingen (NRW), </a:t>
            </a:r>
            <a:r>
              <a:rPr lang="de-DE" sz="1350" b="1" u="sng" dirty="0">
                <a:solidFill>
                  <a:srgbClr val="FF0000"/>
                </a:solidFill>
              </a:rPr>
              <a:t>Status 20.07.2020 (Presse)</a:t>
            </a:r>
          </a:p>
          <a:p>
            <a:pPr marL="285750" indent="-285750">
              <a:buFontTx/>
              <a:buChar char="-"/>
            </a:pPr>
            <a:r>
              <a:rPr lang="de-DE" sz="1350" dirty="0"/>
              <a:t>14 Fälle seit 17.07. unter Bewohnern, insg. 150 Menschen </a:t>
            </a:r>
            <a:r>
              <a:rPr lang="de-DE" sz="1350" dirty="0" err="1"/>
              <a:t>gestestet</a:t>
            </a:r>
            <a:r>
              <a:rPr lang="de-DE" sz="1350" dirty="0"/>
              <a:t>, alle übrigen negativ</a:t>
            </a:r>
          </a:p>
          <a:p>
            <a:pPr lvl="0"/>
            <a:endParaRPr lang="de-DE" sz="1100" dirty="0"/>
          </a:p>
          <a:p>
            <a:r>
              <a:rPr lang="de-DE" sz="1200" dirty="0"/>
              <a:t> </a:t>
            </a:r>
            <a:r>
              <a:rPr lang="de-DE" sz="1200" b="1" u="sng" dirty="0"/>
              <a:t>Baden Württemberg Sozialministerium, </a:t>
            </a:r>
            <a:r>
              <a:rPr lang="de-DE" sz="1200" b="1" u="sng" dirty="0">
                <a:solidFill>
                  <a:srgbClr val="FF0000"/>
                </a:solidFill>
              </a:rPr>
              <a:t>Status 23.07.2020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Kumulativ ca. 225 (14,9%) reiseassoziierte Fälle, davon ca. 32% Serbien</a:t>
            </a:r>
          </a:p>
          <a:p>
            <a:endParaRPr lang="de-DE" sz="1350" b="1" u="sng" dirty="0" smtClean="0"/>
          </a:p>
          <a:p>
            <a:r>
              <a:rPr lang="de-DE" sz="1350" b="1" u="sng" dirty="0" err="1" smtClean="0"/>
              <a:t>KfSt</a:t>
            </a:r>
            <a:r>
              <a:rPr lang="de-DE" sz="1350" b="1" u="sng" dirty="0" smtClean="0"/>
              <a:t> </a:t>
            </a:r>
            <a:r>
              <a:rPr lang="de-DE" sz="1350" b="1" u="sng" dirty="0" smtClean="0"/>
              <a:t>Duisburg, hohe Fallzahlen (NRW) </a:t>
            </a:r>
            <a:r>
              <a:rPr lang="de-DE" sz="1350" b="1" u="sng" dirty="0" smtClean="0">
                <a:solidFill>
                  <a:srgbClr val="FF0000"/>
                </a:solidFill>
              </a:rPr>
              <a:t>Status 23.07.2020 (Presse, Gesundheitsamt)</a:t>
            </a:r>
          </a:p>
          <a:p>
            <a:r>
              <a:rPr lang="de-DE" sz="1350" dirty="0" smtClean="0"/>
              <a:t>-  Aktive Fälle 112</a:t>
            </a:r>
          </a:p>
          <a:p>
            <a:pPr marL="285750" indent="-285750">
              <a:buFontTx/>
              <a:buChar char="-"/>
            </a:pPr>
            <a:r>
              <a:rPr lang="de-DE" sz="1350" dirty="0" smtClean="0"/>
              <a:t>Vier Ursprünge: Öztas Dönerfleischproduktion in Moers, Paketdienstleister DPD und zwei Zuckerfeste in Moers und </a:t>
            </a:r>
            <a:r>
              <a:rPr lang="de-DE" sz="1350" dirty="0" err="1" smtClean="0"/>
              <a:t>Bruckhausen</a:t>
            </a:r>
            <a:endParaRPr lang="de-DE" sz="1350" dirty="0" smtClean="0"/>
          </a:p>
          <a:p>
            <a:endParaRPr lang="de-DE" sz="1350" dirty="0"/>
          </a:p>
          <a:p>
            <a:r>
              <a:rPr lang="de-DE" sz="1350" b="1" u="sng" dirty="0" smtClean="0"/>
              <a:t>Flüchtlingsheim Essen-Fischlaken, (</a:t>
            </a:r>
            <a:r>
              <a:rPr lang="de-DE" sz="1350" b="1" u="sng" dirty="0"/>
              <a:t>NRW) </a:t>
            </a:r>
            <a:r>
              <a:rPr lang="de-DE" sz="1350" b="1" u="sng" dirty="0">
                <a:solidFill>
                  <a:srgbClr val="FF0000"/>
                </a:solidFill>
              </a:rPr>
              <a:t>Status </a:t>
            </a:r>
            <a:r>
              <a:rPr lang="de-DE" sz="1350" b="1" u="sng" dirty="0" smtClean="0">
                <a:solidFill>
                  <a:srgbClr val="FF0000"/>
                </a:solidFill>
              </a:rPr>
              <a:t>21.07.2020 </a:t>
            </a:r>
            <a:r>
              <a:rPr lang="de-DE" sz="1350" b="1" u="sng" dirty="0">
                <a:solidFill>
                  <a:srgbClr val="FF0000"/>
                </a:solidFill>
              </a:rPr>
              <a:t>(</a:t>
            </a:r>
            <a:r>
              <a:rPr lang="de-DE" sz="1350" b="1" u="sng" dirty="0" smtClean="0">
                <a:solidFill>
                  <a:srgbClr val="FF0000"/>
                </a:solidFill>
              </a:rPr>
              <a:t>Presse)</a:t>
            </a:r>
            <a:endParaRPr lang="de-DE" sz="1350" b="1" u="sng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350" dirty="0" smtClean="0"/>
              <a:t>4 Bewohner positiv</a:t>
            </a:r>
          </a:p>
          <a:p>
            <a:pPr marL="285750" indent="-285750">
              <a:buFontTx/>
              <a:buChar char="-"/>
            </a:pPr>
            <a:r>
              <a:rPr lang="de-DE" sz="1350" dirty="0" smtClean="0"/>
              <a:t>Weitere </a:t>
            </a:r>
            <a:r>
              <a:rPr lang="de-DE" sz="1350" dirty="0" err="1" smtClean="0"/>
              <a:t>Testgergebnisse</a:t>
            </a:r>
            <a:r>
              <a:rPr lang="de-DE" sz="1350" dirty="0" smtClean="0"/>
              <a:t> stehen noch aus</a:t>
            </a:r>
            <a:endParaRPr lang="de-DE" sz="1350" dirty="0"/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8712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2541564"/>
            <a:ext cx="5065570" cy="40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22.07.2020.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07216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201.691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20" y="1291529"/>
            <a:ext cx="5690682" cy="443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86" y="3902044"/>
            <a:ext cx="4727514" cy="295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0" y="923453"/>
            <a:ext cx="5483336" cy="44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3" y="3013161"/>
            <a:ext cx="4535805" cy="36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22.07.2020,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8" y="1076031"/>
            <a:ext cx="4770011" cy="38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06516"/>
            <a:ext cx="8399410" cy="54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25246" y="1728309"/>
            <a:ext cx="6029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 der 29. und 30. Meldewoche wurden 6.394 </a:t>
            </a:r>
            <a:r>
              <a:rPr lang="de-DE" sz="1600" dirty="0"/>
              <a:t>COVID-19-Fälle an das RKI übermittelt. Bei </a:t>
            </a:r>
            <a:r>
              <a:rPr lang="de-DE" sz="1600" dirty="0" smtClean="0"/>
              <a:t>656 </a:t>
            </a:r>
            <a:r>
              <a:rPr lang="de-DE" sz="1600" dirty="0"/>
              <a:t>Fällen (</a:t>
            </a:r>
            <a:r>
              <a:rPr lang="de-DE" sz="1600" dirty="0" smtClean="0"/>
              <a:t>10,3%) wurde ein </a:t>
            </a:r>
            <a:r>
              <a:rPr lang="de-DE" sz="1600" dirty="0"/>
              <a:t>anderes Land als Deutschland als Expositionsland </a:t>
            </a:r>
            <a:r>
              <a:rPr lang="de-DE" sz="1600" dirty="0" smtClean="0"/>
              <a:t>berichtet. </a:t>
            </a:r>
          </a:p>
          <a:p>
            <a:r>
              <a:rPr lang="de-DE" sz="1600" dirty="0" smtClean="0"/>
              <a:t> Von </a:t>
            </a:r>
            <a:r>
              <a:rPr lang="de-DE" sz="1600" dirty="0"/>
              <a:t>der 15. bis zur 25. MW schwankte der Anteil mit einer möglichen Ansteckung außerhalb Deutschlands zwischen 0,3% und 1,8</a:t>
            </a:r>
            <a:r>
              <a:rPr lang="de-DE" sz="1600" dirty="0" smtClean="0"/>
              <a:t>%.  </a:t>
            </a:r>
            <a:r>
              <a:rPr lang="de-DE" sz="1600" dirty="0"/>
              <a:t>In den Wochen 26 bis 30 stieg dieser Anteil von 2,4% auf 10,3% </a:t>
            </a:r>
            <a:r>
              <a:rPr lang="de-DE" sz="1600" dirty="0" smtClean="0"/>
              <a:t>an.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27.07.2020, 0:00 Uhr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5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6572" y="150085"/>
            <a:ext cx="6667081" cy="923330"/>
          </a:xfrm>
        </p:spPr>
        <p:txBody>
          <a:bodyPr/>
          <a:lstStyle/>
          <a:p>
            <a:r>
              <a:rPr lang="de-DE" sz="2000" dirty="0" smtClean="0"/>
              <a:t>Am häufigsten genannte Expositionsländer, der in den Meldewochen 29-30 übermittelten COVID-19-Fälle, Stand 27.07.2020, 0:00 Uhr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46335"/>
              </p:ext>
            </p:extLst>
          </p:nvPr>
        </p:nvGraphicFramePr>
        <p:xfrm>
          <a:off x="322461" y="1164016"/>
          <a:ext cx="3743361" cy="5182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6543"/>
                <a:gridCol w="1416818"/>
              </a:tblGrid>
              <a:tr h="3432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de-DE" sz="1600" b="1" u="none" strike="noStrike" dirty="0" smtClean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Nennungen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Deutschland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3396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350" marR="6350" marT="6350" marB="0" anchor="b"/>
                </a:tc>
              </a:tr>
              <a:tr h="27591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Bulgarien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Philippinen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</a:tr>
              <a:tr h="2852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Alle</a:t>
                      </a:r>
                      <a:r>
                        <a:rPr lang="de-DE" sz="16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Anderen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4966378"/>
            <a:ext cx="4386106" cy="1443821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Fälle mit Exposition in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Balkanstaaten bes. häufig in BW, BY, NW, HE und SH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Türkei bes. häufig in NW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Niederlande bes. häufig in </a:t>
            </a:r>
            <a:r>
              <a:rPr lang="de-DE" sz="1400" dirty="0"/>
              <a:t>Anrainer-BL NW und </a:t>
            </a:r>
            <a:r>
              <a:rPr lang="de-DE" sz="1400" dirty="0" smtClean="0"/>
              <a:t>BW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Rumänien </a:t>
            </a:r>
            <a:r>
              <a:rPr lang="de-DE" sz="1400" dirty="0"/>
              <a:t>und </a:t>
            </a:r>
            <a:r>
              <a:rPr lang="de-DE" sz="1400" dirty="0" smtClean="0"/>
              <a:t>Kasachstan bes. Häufig in BY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Philippinen bes. häufig in MV (Kreuzfahrtschiff)</a:t>
            </a:r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830997"/>
          </a:xfrm>
        </p:spPr>
        <p:txBody>
          <a:bodyPr/>
          <a:lstStyle/>
          <a:p>
            <a:r>
              <a:rPr lang="de-DE" sz="1800" dirty="0" smtClean="0"/>
              <a:t>Häufigste Expositionsländer der in den Meldewochen 29 und 30 übermittelten COVID-19-Fälle nach Bundesland, Stand 27.07.2020, 0:00 Uhr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040453"/>
            <a:ext cx="4637879" cy="62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de-DE" sz="1600" dirty="0" smtClean="0"/>
              <a:t>Anteil Fälle mit Exposition im Ausland bes. hoch in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BB, MV, SL und SH </a:t>
            </a:r>
          </a:p>
          <a:p>
            <a:pPr lvl="1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 smtClean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" y="932264"/>
            <a:ext cx="9095747" cy="39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7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1015663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29 bis 30, 2020 </a:t>
            </a:r>
            <a:r>
              <a:rPr lang="de-DE" dirty="0"/>
              <a:t>(</a:t>
            </a:r>
            <a:r>
              <a:rPr lang="de-DE" dirty="0" smtClean="0"/>
              <a:t>Datenstand 24.07., Daten aus MW 30 noch nicht vollständig!)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32866"/>
              </p:ext>
            </p:extLst>
          </p:nvPr>
        </p:nvGraphicFramePr>
        <p:xfrm>
          <a:off x="1635853" y="1333849"/>
          <a:ext cx="5377343" cy="4850258"/>
        </p:xfrm>
        <a:graphic>
          <a:graphicData uri="http://schemas.openxmlformats.org/drawingml/2006/table">
            <a:tbl>
              <a:tblPr/>
              <a:tblGrid>
                <a:gridCol w="3054833"/>
                <a:gridCol w="2322510"/>
              </a:tblGrid>
              <a:tr h="41286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Kosovo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3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Serbien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Türkei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Bosnien und Herzegowina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Niederlande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Albanien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Rumänien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Spanien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Bulgarien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Kasachstan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Kroatien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Iran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+mj-lt"/>
                        </a:rPr>
                        <a:t>Mazedonien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Luxemburg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Rest</a:t>
                      </a:r>
                      <a:r>
                        <a:rPr lang="de-DE" sz="1600" b="0" i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79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510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21.07.2020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2" y="797459"/>
            <a:ext cx="7337697" cy="57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27.07.2020.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93181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36.819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11.685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47.471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205.609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14.07.2020)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5" y="796705"/>
            <a:ext cx="7289781" cy="56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611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21.07.2020)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88607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29 gaben 42 Labore einen Rückstau von insgesamt 1.483 abzuarbeitenden Proben an. 28 Labore nannten Lieferschwierigkeiten für Reagenzien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415536"/>
              </p:ext>
            </p:extLst>
          </p:nvPr>
        </p:nvGraphicFramePr>
        <p:xfrm>
          <a:off x="45307" y="847507"/>
          <a:ext cx="4574318" cy="5178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127.457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348.619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361.515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331.902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363.890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326.788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403.875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432.666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353.467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405.269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620" marR="7620" marT="762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340.986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620" marR="7620" marT="762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325.575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384.311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462.942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504.596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531.571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7620" marR="7620" marT="7620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7.418.812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238.694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25341"/>
              </p:ext>
            </p:extLst>
          </p:nvPr>
        </p:nvGraphicFramePr>
        <p:xfrm>
          <a:off x="4724400" y="847507"/>
          <a:ext cx="4129889" cy="5151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1.178.008</a:t>
                      </a:r>
                    </a:p>
                  </a:txBody>
                  <a:tcPr marL="7620" marR="7620" marT="762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177.687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1.182.599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24.07.2020)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15.945 Todesfälle (- 328 zur Vorwoche), ca. 4%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2050" name="Picture 2" descr="S:\Wissdaten\RKI_nCoV-Lage\3.Kommunikation\3.7.Lageberichte\2020-07-24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6" y="914032"/>
            <a:ext cx="7529424" cy="42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KW28/KW29 pro Bundesland (</a:t>
            </a:r>
            <a:r>
              <a:rPr lang="de-DE" i="1" dirty="0" smtClean="0">
                <a:solidFill>
                  <a:schemeClr val="tx1"/>
                </a:solidFill>
              </a:rPr>
              <a:t>Stand 21.07.2020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3253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2.876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26.07.2020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6" y="1527980"/>
            <a:ext cx="7925144" cy="432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4" y="1068091"/>
            <a:ext cx="8921566" cy="45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5570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27.07.2020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91551" y="3078358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7291551" y="163879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7291551" y="1431505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3.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7291551" y="2266549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7291551" y="2490854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5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44017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650890"/>
            <a:ext cx="7030720" cy="49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22.07.2020)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4811"/>
            <a:ext cx="7270153" cy="51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07494"/>
              </p:ext>
            </p:extLst>
          </p:nvPr>
        </p:nvGraphicFramePr>
        <p:xfrm>
          <a:off x="315776" y="1371665"/>
          <a:ext cx="3951838" cy="3948915"/>
        </p:xfrm>
        <a:graphic>
          <a:graphicData uri="http://schemas.openxmlformats.org/drawingml/2006/table">
            <a:tbl>
              <a:tblPr/>
              <a:tblGrid>
                <a:gridCol w="2546287"/>
                <a:gridCol w="529628"/>
                <a:gridCol w="875923"/>
              </a:tblGrid>
              <a:tr h="26668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191,2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Hamburg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Essen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5,5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7,7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Düsseldorf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5,3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Recklinghausen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Hof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Unna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9,9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Berlin Mitte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10,2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41600"/>
              </p:ext>
            </p:extLst>
          </p:nvPr>
        </p:nvGraphicFramePr>
        <p:xfrm>
          <a:off x="4608216" y="1353559"/>
          <a:ext cx="4146485" cy="3948917"/>
        </p:xfrm>
        <a:graphic>
          <a:graphicData uri="http://schemas.openxmlformats.org/drawingml/2006/table">
            <a:tbl>
              <a:tblPr/>
              <a:tblGrid>
                <a:gridCol w="2671705"/>
                <a:gridCol w="555714"/>
                <a:gridCol w="919066"/>
              </a:tblGrid>
              <a:tr h="30565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Dingolfing-Landau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191,2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Hof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42,0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Weimar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21,5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Schwerin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19,8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18,1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Solingen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17,6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Diepholz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17,5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Bottrop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16,2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Oberhausen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16,1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Vechta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0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Hagen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SK Darmstadt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LK Altötting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300" b="0" i="0" u="none" strike="noStrike" dirty="0"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27.07.2020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7" y="909832"/>
            <a:ext cx="87141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u="sng" dirty="0"/>
              <a:t>Landkreis </a:t>
            </a:r>
            <a:r>
              <a:rPr lang="de-DE" sz="1350" b="1" u="sng" dirty="0" smtClean="0"/>
              <a:t>Dingolfing-Landau </a:t>
            </a:r>
            <a:r>
              <a:rPr lang="de-DE" sz="1350" b="1" u="sng" dirty="0"/>
              <a:t>(BY)  </a:t>
            </a:r>
            <a:r>
              <a:rPr lang="de-DE" sz="1350" b="1" u="sng" dirty="0">
                <a:solidFill>
                  <a:srgbClr val="FF0000"/>
                </a:solidFill>
              </a:rPr>
              <a:t>Status </a:t>
            </a:r>
            <a:r>
              <a:rPr lang="de-DE" sz="1350" b="1" u="sng" dirty="0" smtClean="0">
                <a:solidFill>
                  <a:srgbClr val="FF0000"/>
                </a:solidFill>
              </a:rPr>
              <a:t>26.07.2020  (LGL)</a:t>
            </a:r>
            <a:endParaRPr lang="de-DE" sz="135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Ausbruch </a:t>
            </a:r>
            <a:r>
              <a:rPr lang="de-DE" sz="1350" dirty="0"/>
              <a:t>unter Erntehelfern in einem landwirtschaftlichen Betrieb </a:t>
            </a:r>
            <a:endParaRPr lang="de-DE" sz="13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479 Personen </a:t>
            </a:r>
            <a:r>
              <a:rPr lang="de-DE" sz="1350" dirty="0"/>
              <a:t>wurde im Rahmen einer Reihentestung getestet</a:t>
            </a:r>
            <a:r>
              <a:rPr lang="de-DE" sz="135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174 </a:t>
            </a:r>
            <a:r>
              <a:rPr lang="de-DE" sz="1350" dirty="0"/>
              <a:t>positiv, 298 negativ, 2 nicht beurteilbar, 5 ausstehend. (Stand 25.7., 21:30)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Arbeiter </a:t>
            </a:r>
            <a:r>
              <a:rPr lang="de-DE" sz="1350" dirty="0"/>
              <a:t>wohnen in einem Containerkomplex auf dem Betriebsgelände. Quarantäne wurde für den gesamten Betrieb angeordnet, Kohorten-Isolierung in SARS-CoV-2 Infizierte und KP1 wird vor Ort </a:t>
            </a:r>
            <a:r>
              <a:rPr lang="de-DE" sz="1350" dirty="0" smtClean="0"/>
              <a:t>vorgenommen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Bevölkerung ist  mobile Testungen angeboten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50" dirty="0" smtClean="0"/>
          </a:p>
          <a:p>
            <a:r>
              <a:rPr lang="de-DE" sz="1350" b="1" u="sng" dirty="0" smtClean="0"/>
              <a:t>SK Rostock (MV)  </a:t>
            </a:r>
            <a:r>
              <a:rPr lang="de-DE" sz="1350" b="1" u="sng" dirty="0">
                <a:solidFill>
                  <a:srgbClr val="FF0000"/>
                </a:solidFill>
              </a:rPr>
              <a:t>Status </a:t>
            </a:r>
            <a:r>
              <a:rPr lang="de-DE" sz="1350" b="1" u="sng" dirty="0" smtClean="0">
                <a:solidFill>
                  <a:srgbClr val="FF0000"/>
                </a:solidFill>
              </a:rPr>
              <a:t>24.07.2020 (GA)</a:t>
            </a:r>
            <a:endParaRPr lang="de-DE" sz="135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Crewangehörige des AIDA-Kreuzfahrtschiffe infiziert</a:t>
            </a:r>
            <a:r>
              <a:rPr lang="de-DE" sz="1350" dirty="0"/>
              <a:t>. </a:t>
            </a:r>
            <a:r>
              <a:rPr lang="de-DE" sz="1350" dirty="0" smtClean="0"/>
              <a:t>Nachweis  erfolgte im Rahmen des Screenings als </a:t>
            </a:r>
            <a:r>
              <a:rPr lang="de-DE" sz="1350" dirty="0" err="1" smtClean="0"/>
              <a:t>Präveentionsmaßnahme</a:t>
            </a:r>
            <a:r>
              <a:rPr lang="de-DE" sz="1350" dirty="0" smtClean="0"/>
              <a:t> </a:t>
            </a:r>
            <a:r>
              <a:rPr lang="de-DE" sz="1350" dirty="0"/>
              <a:t>des Unternehmens zur Vorbereitung der Arbeitsaufnahme. </a:t>
            </a:r>
            <a:r>
              <a:rPr lang="de-DE" sz="1350" dirty="0" smtClean="0"/>
              <a:t>Mit </a:t>
            </a:r>
            <a:r>
              <a:rPr lang="de-DE" sz="1350" dirty="0"/>
              <a:t>Stand 25.07. kam keine weitere Infektion hinzu. </a:t>
            </a:r>
            <a:endParaRPr lang="de-DE" sz="1350" dirty="0" smtClean="0"/>
          </a:p>
          <a:p>
            <a:endParaRPr lang="de-DE" sz="1350" b="1" u="sng" dirty="0"/>
          </a:p>
          <a:p>
            <a:r>
              <a:rPr lang="de-DE" sz="1350" b="1" u="sng" dirty="0" smtClean="0"/>
              <a:t>Landkreis </a:t>
            </a:r>
            <a:r>
              <a:rPr lang="de-DE" sz="1350" b="1" u="sng" dirty="0" smtClean="0"/>
              <a:t>Hof/ Ort </a:t>
            </a:r>
            <a:r>
              <a:rPr lang="de-DE" sz="1350" b="1" u="sng" dirty="0" err="1" smtClean="0"/>
              <a:t>Rehau</a:t>
            </a:r>
            <a:r>
              <a:rPr lang="de-DE" sz="1350" b="1" u="sng" dirty="0" smtClean="0"/>
              <a:t> (BY)  </a:t>
            </a:r>
            <a:r>
              <a:rPr lang="de-DE" sz="1350" b="1" u="sng" dirty="0" smtClean="0">
                <a:solidFill>
                  <a:srgbClr val="FF0000"/>
                </a:solidFill>
              </a:rPr>
              <a:t>Status </a:t>
            </a:r>
            <a:r>
              <a:rPr lang="de-DE" sz="1350" b="1" u="sng" dirty="0" smtClean="0">
                <a:solidFill>
                  <a:srgbClr val="FF0000"/>
                </a:solidFill>
              </a:rPr>
              <a:t>24.07.2020  (LGL)</a:t>
            </a:r>
            <a:endParaRPr lang="de-DE" sz="1350" b="1" u="sng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Ausbruch ausgehend von einer osteuropäischen Großfamilie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Die </a:t>
            </a:r>
            <a:r>
              <a:rPr lang="de-DE" sz="1350" dirty="0"/>
              <a:t>Gesamtzahl der aktiven Fällen liegt im LK Hof damit bei 43</a:t>
            </a:r>
            <a:r>
              <a:rPr lang="de-DE" sz="135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Reihenuntersuchungen laufen noch, es wird mit weiteren Ergebnissen gerechnet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Alle </a:t>
            </a:r>
            <a:r>
              <a:rPr lang="de-DE" sz="1350" dirty="0"/>
              <a:t>ca. 10.000 Einwohner der Stadt </a:t>
            </a:r>
            <a:r>
              <a:rPr lang="de-DE" sz="1350" dirty="0" err="1"/>
              <a:t>Rehau</a:t>
            </a:r>
            <a:r>
              <a:rPr lang="de-DE" sz="1350" dirty="0"/>
              <a:t> können sich kostenlos an einer mobilen Teststation untersuchen lassen. Mit </a:t>
            </a:r>
            <a:endParaRPr lang="de-DE" sz="13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50" b="1" u="sng" dirty="0"/>
          </a:p>
          <a:p>
            <a:r>
              <a:rPr lang="de-DE" sz="1400" b="1" u="sng" dirty="0" smtClean="0"/>
              <a:t>Eifelkreis </a:t>
            </a:r>
            <a:r>
              <a:rPr lang="de-DE" sz="1400" b="1" u="sng" dirty="0" smtClean="0"/>
              <a:t>Bitburg </a:t>
            </a:r>
            <a:r>
              <a:rPr lang="de-DE" sz="1400" b="1" u="sng" dirty="0" err="1" smtClean="0"/>
              <a:t>Prüm</a:t>
            </a:r>
            <a:r>
              <a:rPr lang="de-DE" sz="1400" b="1" u="sng" dirty="0" smtClean="0"/>
              <a:t> (RP),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</a:t>
            </a:r>
            <a:r>
              <a:rPr lang="de-DE" sz="1400" b="1" u="sng" dirty="0">
                <a:solidFill>
                  <a:srgbClr val="FF0000"/>
                </a:solidFill>
              </a:rPr>
              <a:t>23.07.2020 </a:t>
            </a:r>
            <a:r>
              <a:rPr lang="de-DE" sz="1400" b="1" u="sng" dirty="0" smtClean="0">
                <a:solidFill>
                  <a:srgbClr val="FF0000"/>
                </a:solidFill>
              </a:rPr>
              <a:t>(LK)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115/166 Testergebnissen liegen vor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Zahl der Infizierten im Landkreis am 23.07. </a:t>
            </a:r>
            <a:r>
              <a:rPr lang="de-DE" sz="1400" dirty="0" smtClean="0"/>
              <a:t>bei 33</a:t>
            </a:r>
          </a:p>
          <a:p>
            <a:endParaRPr lang="de-DE" sz="1400" dirty="0"/>
          </a:p>
          <a:p>
            <a:r>
              <a:rPr lang="de-DE" sz="1400" b="1" u="sng" dirty="0" smtClean="0"/>
              <a:t>Hamburg,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</a:t>
            </a:r>
            <a:r>
              <a:rPr lang="de-DE" sz="1400" b="1" u="sng" dirty="0">
                <a:solidFill>
                  <a:srgbClr val="FF0000"/>
                </a:solidFill>
              </a:rPr>
              <a:t>23.07.2020 </a:t>
            </a:r>
            <a:r>
              <a:rPr lang="de-DE" sz="1400" b="1" u="sng" dirty="0" smtClean="0">
                <a:solidFill>
                  <a:srgbClr val="FF0000"/>
                </a:solidFill>
              </a:rPr>
              <a:t>(Presse, LK)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Viele </a:t>
            </a:r>
            <a:r>
              <a:rPr lang="de-DE" sz="1400" dirty="0" err="1" smtClean="0"/>
              <a:t>Reiserückkeher</a:t>
            </a:r>
            <a:r>
              <a:rPr lang="de-DE" sz="1400" dirty="0" smtClean="0"/>
              <a:t>*innen positive </a:t>
            </a:r>
            <a:r>
              <a:rPr lang="de-DE" sz="1400" dirty="0" err="1" smtClean="0"/>
              <a:t>gestest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7 Bewohner*innen einer Flüchtlingsunterkunft (</a:t>
            </a:r>
            <a:r>
              <a:rPr lang="de-DE" sz="1400" dirty="0" err="1" smtClean="0"/>
              <a:t>Wandsbeck</a:t>
            </a:r>
            <a:r>
              <a:rPr lang="de-DE" sz="1400" dirty="0" smtClean="0"/>
              <a:t>)</a:t>
            </a:r>
            <a:endParaRPr lang="de-DE" sz="1400" dirty="0"/>
          </a:p>
          <a:p>
            <a:endParaRPr lang="de-DE" sz="1400" dirty="0"/>
          </a:p>
          <a:p>
            <a:pPr marL="285750" indent="-285750">
              <a:buFontTx/>
              <a:buChar char="-"/>
            </a:pPr>
            <a:endParaRPr lang="de-DE" sz="1400" dirty="0"/>
          </a:p>
          <a:p>
            <a:endParaRPr lang="de-DE" sz="135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1864</Words>
  <Application>Microsoft Office PowerPoint</Application>
  <PresentationFormat>Bildschirmpräsentation (4:3)</PresentationFormat>
  <Paragraphs>874</Paragraphs>
  <Slides>22</Slides>
  <Notes>17</Notes>
  <HiddenSlides>11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COVID-19:   Lage National, 27.07.2020  Informationen für den Krisenstab</vt:lpstr>
      <vt:lpstr>PowerPoint-Präsentation</vt:lpstr>
      <vt:lpstr>Vergleich KW28/KW29 pro Bundesland (Stand 21.07.2020)</vt:lpstr>
      <vt:lpstr>PowerPoint-Präsentation</vt:lpstr>
      <vt:lpstr>PowerPoint-Präsentation</vt:lpstr>
      <vt:lpstr>PowerPoint-Präsentation</vt:lpstr>
      <vt:lpstr>Wochenvergleich Aktuelle/Vorwoche (Stand 22.07.2020)</vt:lpstr>
      <vt:lpstr>Landkreise mit den höchsten Fallzahlen in den letzten 7 Tagen</vt:lpstr>
      <vt:lpstr>Aktuelle Ausbrüche</vt:lpstr>
      <vt:lpstr>Ausbrüche ohne tagesaktuelle Neuigkeiten/ Hintergrund</vt:lpstr>
      <vt:lpstr>Altersverteilung nach Meldewoche: Gesamtfälle  (Datenstand: 22.07.2020. 00:00)</vt:lpstr>
      <vt:lpstr>PowerPoint-Präsentation</vt:lpstr>
      <vt:lpstr>Übermittelte COVID-19-Fälle nach Expositionsort  (Datenstand: 22.07.2020, 0:00 Uhr)</vt:lpstr>
      <vt:lpstr>PowerPoint-Präsentation</vt:lpstr>
      <vt:lpstr>Am häufigsten genannte Expositionsländer, der in den Meldewochen 29-30 übermittelten COVID-19-Fälle, Stand 27.07.2020, 0:00 Uhr</vt:lpstr>
      <vt:lpstr>Häufigste Expositionsländer der in den Meldewochen 29 und 30 übermittelten COVID-19-Fälle nach Bundesland, Stand 27.07.2020, 0:00 Uhr</vt:lpstr>
      <vt:lpstr>Häufigste Expositionsländer im Ausland aus den Meldewochen 29 bis 30, 2020 (Datenstand 24.07., Daten aus MW 30 noch nicht vollständig!)</vt:lpstr>
      <vt:lpstr>Fälle mit Angaben Epidemiologie</vt:lpstr>
      <vt:lpstr>PowerPoint-Präsentation</vt:lpstr>
      <vt:lpstr>PowerPoint-Präsentation</vt:lpstr>
      <vt:lpstr>Anzahl Labortestungen (Datenstand 21.07.2020)</vt:lpstr>
      <vt:lpstr>Wöchentliche Sterbefallzahlen in Deutschland (destatis  24.07.2020)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Koch, Judith</cp:lastModifiedBy>
  <cp:revision>2313</cp:revision>
  <cp:lastPrinted>2020-07-08T05:19:00Z</cp:lastPrinted>
  <dcterms:created xsi:type="dcterms:W3CDTF">2015-11-02T12:29:13Z</dcterms:created>
  <dcterms:modified xsi:type="dcterms:W3CDTF">2020-07-27T10:35:22Z</dcterms:modified>
</cp:coreProperties>
</file>