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950" r:id="rId3"/>
    <p:sldId id="962" r:id="rId4"/>
    <p:sldId id="952" r:id="rId5"/>
    <p:sldId id="954" r:id="rId6"/>
    <p:sldId id="956" r:id="rId7"/>
    <p:sldId id="955" r:id="rId8"/>
    <p:sldId id="953" r:id="rId9"/>
    <p:sldId id="958" r:id="rId10"/>
    <p:sldId id="961" r:id="rId11"/>
    <p:sldId id="963" r:id="rId12"/>
    <p:sldId id="964" r:id="rId13"/>
    <p:sldId id="960" r:id="rId14"/>
    <p:sldId id="965" r:id="rId15"/>
    <p:sldId id="966" r:id="rId16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hfeld, Ann-Sophie" initials="AL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2AC00"/>
    <a:srgbClr val="FFCC00"/>
    <a:srgbClr val="99FF66"/>
    <a:srgbClr val="045AA6"/>
    <a:srgbClr val="FF3300"/>
    <a:srgbClr val="66FFFF"/>
    <a:srgbClr val="FF572F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45" autoAdjust="0"/>
    <p:restoredTop sz="95086" autoAdjust="0"/>
  </p:normalViewPr>
  <p:slideViewPr>
    <p:cSldViewPr snapToGrid="0" snapToObjects="1">
      <p:cViewPr varScale="1">
        <p:scale>
          <a:sx n="105" d="100"/>
          <a:sy n="105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Users\buchholzu\Non-Influenza\S%20A%20R%20S_und_nCORONAwuhan\Ausbruch_Wuhan_China_2019_2020_undiagnIllness\LZ-Aufgaben\ID%20X1%20Vorschlag%20CDrosten%20zu%20Vorgehen%20bei%20&#220;berlastung%20der%20G&#196;(Clusterverfolgg)\Infometer%20Vgl%20DE-Jap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Users\buchholzu\Non-Influenza\S%20A%20R%20S_und_nCORONAwuhan\Ausbruch_Wuhan_China_2019_2020_undiagnIllness\LZ-Aufgaben\ID%20X1%20Vorschlag%20CDrosten%20zu%20Vorgehen%20bei%20&#220;berlastung%20der%20G&#196;(Clusterverfolgg)\Infometer%20Vgl%20DE-Japa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Users\buchholzu\Non-Influenza\S%20A%20R%20S_und_nCORONAwuhan\Ausbruch_Wuhan_China_2019_2020_undiagnIllness\LZ-Aufgaben\ID%20X1%20Vorschlag%20CDrosten%20zu%20Vorgehen%20bei%20&#220;berlastung%20der%20G&#196;(Clusterverfolgg)\Infometer%20Vgl%20DE-Jap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Tabelle1!$J$2:$J$3</c:f>
              <c:strCache>
                <c:ptCount val="1"/>
                <c:pt idx="0">
                  <c:v>Tot Cases/ 1M pop</c:v>
                </c:pt>
              </c:strCache>
            </c:strRef>
          </c:tx>
          <c:invertIfNegative val="0"/>
          <c:cat>
            <c:strRef>
              <c:f>Tabelle1!$B$4:$B$5</c:f>
              <c:strCache>
                <c:ptCount val="2"/>
                <c:pt idx="0">
                  <c:v>Germany</c:v>
                </c:pt>
                <c:pt idx="1">
                  <c:v>Japan</c:v>
                </c:pt>
              </c:strCache>
            </c:strRef>
          </c:cat>
          <c:val>
            <c:numRef>
              <c:f>Tabelle1!$J$4:$J$5</c:f>
              <c:numCache>
                <c:formatCode>General</c:formatCode>
                <c:ptCount val="2"/>
                <c:pt idx="0" formatCode="#,##0">
                  <c:v>2481</c:v>
                </c:pt>
                <c:pt idx="1">
                  <c:v>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250176"/>
        <c:axId val="169858176"/>
      </c:barChart>
      <c:catAx>
        <c:axId val="253250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69858176"/>
        <c:crosses val="autoZero"/>
        <c:auto val="1"/>
        <c:lblAlgn val="ctr"/>
        <c:lblOffset val="100"/>
        <c:noMultiLvlLbl val="0"/>
      </c:catAx>
      <c:valAx>
        <c:axId val="169858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53250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Tabelle1!$K$2:$K$3</c:f>
              <c:strCache>
                <c:ptCount val="1"/>
                <c:pt idx="0">
                  <c:v>Deaths/ 1M pop</c:v>
                </c:pt>
              </c:strCache>
            </c:strRef>
          </c:tx>
          <c:invertIfNegative val="0"/>
          <c:cat>
            <c:strRef>
              <c:f>Tabelle1!$B$4:$B$5</c:f>
              <c:strCache>
                <c:ptCount val="2"/>
                <c:pt idx="0">
                  <c:v>Germany</c:v>
                </c:pt>
                <c:pt idx="1">
                  <c:v>Japan</c:v>
                </c:pt>
              </c:strCache>
            </c:strRef>
          </c:cat>
          <c:val>
            <c:numRef>
              <c:f>Tabelle1!$K$4:$K$5</c:f>
              <c:numCache>
                <c:formatCode>General</c:formatCode>
                <c:ptCount val="2"/>
                <c:pt idx="0">
                  <c:v>110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79360"/>
        <c:axId val="170080896"/>
      </c:barChart>
      <c:catAx>
        <c:axId val="170079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70080896"/>
        <c:crosses val="autoZero"/>
        <c:auto val="1"/>
        <c:lblAlgn val="ctr"/>
        <c:lblOffset val="100"/>
        <c:noMultiLvlLbl val="0"/>
      </c:catAx>
      <c:valAx>
        <c:axId val="17008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079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Tabelle1!$M$2:$M$3</c:f>
              <c:strCache>
                <c:ptCount val="1"/>
                <c:pt idx="0">
                  <c:v>Tests/ 1M pop</c:v>
                </c:pt>
              </c:strCache>
            </c:strRef>
          </c:tx>
          <c:invertIfNegative val="0"/>
          <c:cat>
            <c:strRef>
              <c:f>Tabelle1!$B$4:$B$5</c:f>
              <c:strCache>
                <c:ptCount val="2"/>
                <c:pt idx="0">
                  <c:v>Germany</c:v>
                </c:pt>
                <c:pt idx="1">
                  <c:v>Japan</c:v>
                </c:pt>
              </c:strCache>
            </c:strRef>
          </c:cat>
          <c:val>
            <c:numRef>
              <c:f>Tabelle1!$M$4:$M$5</c:f>
              <c:numCache>
                <c:formatCode>#,##0</c:formatCode>
                <c:ptCount val="2"/>
                <c:pt idx="0">
                  <c:v>88526</c:v>
                </c:pt>
                <c:pt idx="1">
                  <c:v>5698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171008"/>
        <c:axId val="170180992"/>
      </c:barChart>
      <c:catAx>
        <c:axId val="170171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70180992"/>
        <c:crosses val="autoZero"/>
        <c:auto val="1"/>
        <c:lblAlgn val="ctr"/>
        <c:lblOffset val="100"/>
        <c:noMultiLvlLbl val="0"/>
      </c:catAx>
      <c:valAx>
        <c:axId val="1701809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0171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11-7031-4BD5-847F-79DD895415C9}" type="datetime1">
              <a:rPr lang="de-DE" smtClean="0"/>
              <a:t>29.07.2020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4793-6BE5-4877-B100-F063E4C5BAF5}" type="datetime1">
              <a:rPr lang="de-DE" smtClean="0"/>
              <a:t>29.07.2020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75797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DBA6-A43E-4D01-BC16-9245D806855D}" type="datetime1">
              <a:rPr lang="de-DE" smtClean="0"/>
              <a:t>29.07.2020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A303-26F5-4460-9F72-0F58FABA4B47}" type="datetime1">
              <a:rPr lang="de-DE" smtClean="0"/>
              <a:t>29.07.2020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246-3CDF-4F66-8385-34CA9D57C563}" type="datetime1">
              <a:rPr lang="de-DE" smtClean="0"/>
              <a:t>29.07.2020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3F69-0619-4695-9BEC-05F922F5D755}" type="datetime1">
              <a:rPr lang="de-DE" smtClean="0"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17AD-3EFC-458B-8AC8-50977EBD9BE9}" type="datetime1">
              <a:rPr lang="de-DE" smtClean="0"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012E0857-1909-4F09-A7A1-56B84BE86E4D}" type="datetime1">
              <a:rPr lang="de-DE" smtClean="0"/>
              <a:t>29.07.2020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05881" y="1720564"/>
            <a:ext cx="4769708" cy="3534033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sz="1600" dirty="0" smtClean="0"/>
              <a:t>„Empfehlung </a:t>
            </a:r>
            <a:r>
              <a:rPr lang="de-DE" sz="1600" dirty="0"/>
              <a:t>für den </a:t>
            </a:r>
            <a:r>
              <a:rPr lang="de-DE" sz="1600" dirty="0" smtClean="0"/>
              <a:t>Herbst</a:t>
            </a:r>
            <a:br>
              <a:rPr lang="de-DE" sz="1600" dirty="0" smtClean="0"/>
            </a:br>
            <a:r>
              <a:rPr lang="de-DE" sz="1600" dirty="0" smtClean="0"/>
              <a:t>-</a:t>
            </a:r>
            <a:r>
              <a:rPr lang="de-DE" sz="1600" i="1" dirty="0" smtClean="0"/>
              <a:t>Ein </a:t>
            </a:r>
            <a:r>
              <a:rPr lang="de-DE" sz="1600" i="1" dirty="0"/>
              <a:t>Plädoyer für Pragmatismus und Fokussierung im Kampf gegen die zweite </a:t>
            </a:r>
            <a:r>
              <a:rPr lang="de-DE" sz="1600" i="1" dirty="0" smtClean="0"/>
              <a:t>Welle“</a:t>
            </a:r>
            <a:br>
              <a:rPr lang="de-DE" sz="1600" i="1" dirty="0" smtClean="0"/>
            </a:br>
            <a:r>
              <a:rPr lang="de-DE" sz="1600" i="1" dirty="0" smtClean="0"/>
              <a:t/>
            </a:r>
            <a:br>
              <a:rPr lang="de-DE" sz="1600" i="1" dirty="0" smtClean="0"/>
            </a:br>
            <a:r>
              <a:rPr lang="de-DE" sz="1600" i="1" dirty="0" smtClean="0"/>
              <a:t>von Christian </a:t>
            </a:r>
            <a:r>
              <a:rPr lang="de-DE" sz="1600" i="1" dirty="0" err="1" smtClean="0"/>
              <a:t>Drosten</a:t>
            </a:r>
            <a:r>
              <a:rPr lang="de-DE" sz="1600" i="1" dirty="0" smtClean="0"/>
              <a:t>, Charité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Darstellung der Ideen und Einschätzung</a:t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Udo Buchholz</a:t>
            </a:r>
            <a:br>
              <a:rPr lang="de-DE" sz="1800" dirty="0" smtClean="0"/>
            </a:br>
            <a:r>
              <a:rPr lang="de-DE" sz="1800" dirty="0" smtClean="0"/>
              <a:t>Krisenstab, 29.07.2020</a:t>
            </a:r>
            <a:endParaRPr lang="de-DE" sz="1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2660-B1CE-4633-8080-DB48EC6D18CC}" type="datetime1">
              <a:rPr lang="de-DE" smtClean="0"/>
              <a:t>29.07.2020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49"/>
            <a:ext cx="3638550" cy="265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019" y="503664"/>
            <a:ext cx="8596472" cy="874368"/>
          </a:xfrm>
        </p:spPr>
        <p:txBody>
          <a:bodyPr/>
          <a:lstStyle/>
          <a:p>
            <a:r>
              <a:rPr lang="de-DE" sz="2800" dirty="0" smtClean="0"/>
              <a:t>Ad Vorschlag „Fokussierung auf Identifizierung von </a:t>
            </a:r>
            <a:br>
              <a:rPr lang="de-DE" sz="2800" dirty="0" smtClean="0"/>
            </a:br>
            <a:r>
              <a:rPr lang="de-DE" sz="2800" dirty="0" smtClean="0"/>
              <a:t>Clustern“ 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ym typeface="Wingdings" panose="05000000000000000000" pitchFamily="2" charset="2"/>
              </a:rPr>
              <a:t>Schon jetzt findet eine retrospektive Quellensuche statt (ab Tag 14 vor Symptombeginn), </a:t>
            </a:r>
            <a:r>
              <a:rPr lang="de-DE" sz="2400" dirty="0">
                <a:sym typeface="Wingdings" panose="05000000000000000000" pitchFamily="2" charset="2"/>
              </a:rPr>
              <a:t>inclusive </a:t>
            </a:r>
            <a:r>
              <a:rPr lang="de-DE" sz="2400" dirty="0" smtClean="0">
                <a:sym typeface="Wingdings" panose="05000000000000000000" pitchFamily="2" charset="2"/>
              </a:rPr>
              <a:t>Clusteridentifikation, </a:t>
            </a:r>
            <a:br>
              <a:rPr lang="de-DE" sz="2400" dirty="0" smtClean="0">
                <a:sym typeface="Wingdings" panose="05000000000000000000" pitchFamily="2" charset="2"/>
              </a:rPr>
            </a:br>
            <a:r>
              <a:rPr lang="de-DE" sz="2400" dirty="0" smtClean="0">
                <a:sym typeface="Wingdings" panose="05000000000000000000" pitchFamily="2" charset="2"/>
              </a:rPr>
              <a:t>ABER: 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Da u.U. Cluster-Fall1 in GA1 betreut und Cluster-Fall2 in GA2 betreut, werden Cluster nicht immer erkannt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979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570166"/>
            <a:ext cx="8596472" cy="874368"/>
          </a:xfrm>
        </p:spPr>
        <p:txBody>
          <a:bodyPr/>
          <a:lstStyle/>
          <a:p>
            <a:r>
              <a:rPr lang="de-DE" sz="2800" dirty="0"/>
              <a:t>Ad </a:t>
            </a:r>
            <a:r>
              <a:rPr lang="de-DE" sz="2800" dirty="0" smtClean="0"/>
              <a:t>Vorschläge zu Clusteridentifikation und Quarantäne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56088" y="1183452"/>
            <a:ext cx="7983646" cy="4718584"/>
          </a:xfrm>
        </p:spPr>
        <p:txBody>
          <a:bodyPr>
            <a:noAutofit/>
          </a:bodyPr>
          <a:lstStyle/>
          <a:p>
            <a:r>
              <a:rPr lang="de-DE" sz="2000" dirty="0" smtClean="0"/>
              <a:t>„Erstellung </a:t>
            </a:r>
            <a:r>
              <a:rPr lang="de-DE" sz="2000" dirty="0"/>
              <a:t>einer Liste mit konkreten, risikobehafteten </a:t>
            </a:r>
            <a:br>
              <a:rPr lang="de-DE" sz="2000" dirty="0"/>
            </a:br>
            <a:r>
              <a:rPr lang="de-DE" sz="2000" dirty="0"/>
              <a:t>Situationen, z.B.: Großraumbüro, Familienfeier, Schulklasse</a:t>
            </a:r>
            <a:r>
              <a:rPr lang="de-DE" sz="2000" dirty="0" smtClean="0"/>
              <a:t>.“</a:t>
            </a:r>
          </a:p>
          <a:p>
            <a:pPr lvl="1"/>
            <a:r>
              <a:rPr lang="de-DE" sz="2000" dirty="0" smtClean="0"/>
              <a:t>Einverstanden</a:t>
            </a:r>
          </a:p>
          <a:p>
            <a:r>
              <a:rPr lang="de-DE" sz="2000" dirty="0" smtClean="0"/>
              <a:t>„Aufrechterhaltung </a:t>
            </a:r>
            <a:r>
              <a:rPr lang="de-DE" sz="2000" dirty="0"/>
              <a:t>von geschlossenen Kohorten, v.a. in </a:t>
            </a:r>
            <a:r>
              <a:rPr lang="de-DE" sz="2000" dirty="0" smtClean="0"/>
              <a:t>Schulen“  </a:t>
            </a:r>
          </a:p>
          <a:p>
            <a:pPr lvl="1"/>
            <a:r>
              <a:rPr lang="de-DE" sz="2000" dirty="0" smtClean="0">
                <a:sym typeface="Wingdings" panose="05000000000000000000" pitchFamily="2" charset="2"/>
              </a:rPr>
              <a:t>Einverstanden</a:t>
            </a:r>
          </a:p>
          <a:p>
            <a:r>
              <a:rPr lang="de-DE" sz="2000" dirty="0" smtClean="0"/>
              <a:t>„Großzügige </a:t>
            </a:r>
            <a:r>
              <a:rPr lang="de-DE" sz="2000" dirty="0"/>
              <a:t>und rasche </a:t>
            </a:r>
            <a:r>
              <a:rPr lang="de-DE" sz="2000" dirty="0" err="1"/>
              <a:t>Quarantänisierung</a:t>
            </a:r>
            <a:r>
              <a:rPr lang="de-DE" sz="2000" dirty="0"/>
              <a:t> der Mitglieder von Clustern, ohne vorheriges </a:t>
            </a:r>
            <a:r>
              <a:rPr lang="de-DE" sz="2000" dirty="0" smtClean="0"/>
              <a:t>Testen“</a:t>
            </a:r>
          </a:p>
          <a:p>
            <a:pPr lvl="1"/>
            <a:r>
              <a:rPr lang="de-DE" sz="2000" dirty="0" smtClean="0"/>
              <a:t>Würde ich von Einzelfall abhängig machen</a:t>
            </a:r>
          </a:p>
          <a:p>
            <a:pPr lvl="1"/>
            <a:r>
              <a:rPr lang="de-DE" sz="2000" dirty="0" smtClean="0"/>
              <a:t>Gute Erfahrung gemacht in ähnlichen Situationen, </a:t>
            </a:r>
            <a:br>
              <a:rPr lang="de-DE" sz="2000" dirty="0" smtClean="0"/>
            </a:br>
            <a:r>
              <a:rPr lang="de-DE" sz="2000" dirty="0" smtClean="0"/>
              <a:t>z.B. in </a:t>
            </a:r>
            <a:r>
              <a:rPr lang="de-DE" sz="2000" dirty="0" err="1" smtClean="0"/>
              <a:t>Mitterteich</a:t>
            </a:r>
            <a:r>
              <a:rPr lang="de-DE" sz="2000" dirty="0" smtClean="0"/>
              <a:t> (LK </a:t>
            </a:r>
            <a:r>
              <a:rPr lang="de-DE" sz="2000" dirty="0"/>
              <a:t>Tirschenreuth</a:t>
            </a:r>
            <a:r>
              <a:rPr lang="de-DE" sz="2000" dirty="0" smtClean="0"/>
              <a:t>), bei (Webasto-Cluster), </a:t>
            </a:r>
          </a:p>
          <a:p>
            <a:r>
              <a:rPr lang="de-DE" sz="2000" dirty="0" smtClean="0"/>
              <a:t>Kurzquarantäne </a:t>
            </a:r>
            <a:r>
              <a:rPr lang="de-DE" sz="2000" dirty="0"/>
              <a:t>von 5 Tagen, gefolgt von KEINEM Test oder </a:t>
            </a:r>
            <a:r>
              <a:rPr lang="de-DE" sz="2000" dirty="0" smtClean="0"/>
              <a:t>Freitestung</a:t>
            </a:r>
          </a:p>
          <a:p>
            <a:pPr lvl="1"/>
            <a:r>
              <a:rPr lang="de-DE" sz="2000" dirty="0" smtClean="0"/>
              <a:t>Warum nur 5 d bei Inkubationszeit von bis zu 14 d? </a:t>
            </a:r>
          </a:p>
          <a:p>
            <a:pPr lvl="1"/>
            <a:r>
              <a:rPr lang="de-DE" sz="2000" dirty="0" smtClean="0"/>
              <a:t>Was ist, wenn Cluster-Kontaktpersonen weitere anstecken können, z.B. im Haushalt?</a:t>
            </a:r>
            <a:endParaRPr lang="de-DE" sz="2000" dirty="0"/>
          </a:p>
          <a:p>
            <a:endParaRPr lang="de-DE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01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019" y="819548"/>
            <a:ext cx="8596472" cy="874368"/>
          </a:xfrm>
        </p:spPr>
        <p:txBody>
          <a:bodyPr/>
          <a:lstStyle/>
          <a:p>
            <a:r>
              <a:rPr lang="de-DE" sz="2800" dirty="0" smtClean="0"/>
              <a:t>Ad Vorschlag „Berücksichtigung der </a:t>
            </a:r>
            <a:r>
              <a:rPr lang="de-DE" sz="2800" dirty="0" err="1" smtClean="0"/>
              <a:t>Infektiosität</a:t>
            </a:r>
            <a:r>
              <a:rPr lang="de-DE" sz="2800" dirty="0" smtClean="0"/>
              <a:t> (Ct-Wert) bei Maßnahmen-Entscheidungen“ 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56088" y="2354514"/>
            <a:ext cx="7983646" cy="4403258"/>
          </a:xfrm>
        </p:spPr>
        <p:txBody>
          <a:bodyPr>
            <a:normAutofit/>
          </a:bodyPr>
          <a:lstStyle/>
          <a:p>
            <a:r>
              <a:rPr lang="de-DE" sz="2400" dirty="0" smtClean="0">
                <a:sym typeface="Wingdings" panose="05000000000000000000" pitchFamily="2" charset="2"/>
              </a:rPr>
              <a:t>Sehr einverstanden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Unverhältnismäßig lange Isolierungen oder andere, unnötige Maßnahmen </a:t>
            </a:r>
            <a:r>
              <a:rPr lang="de-DE" sz="2400" dirty="0">
                <a:sym typeface="Wingdings" panose="05000000000000000000" pitchFamily="2" charset="2"/>
              </a:rPr>
              <a:t>können </a:t>
            </a:r>
            <a:r>
              <a:rPr lang="de-DE" sz="2400" dirty="0" smtClean="0">
                <a:sym typeface="Wingdings" panose="05000000000000000000" pitchFamily="2" charset="2"/>
              </a:rPr>
              <a:t>vermieden werden!!!</a:t>
            </a:r>
          </a:p>
          <a:p>
            <a:endParaRPr lang="de-DE" sz="2400" dirty="0" smtClean="0">
              <a:sym typeface="Wingdings" panose="05000000000000000000" pitchFamily="2" charset="2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691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019" y="503664"/>
            <a:ext cx="8596472" cy="874368"/>
          </a:xfrm>
        </p:spPr>
        <p:txBody>
          <a:bodyPr/>
          <a:lstStyle/>
          <a:p>
            <a:r>
              <a:rPr lang="de-DE" sz="2800" dirty="0" smtClean="0"/>
              <a:t>Zusätzliche Vorschläge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Ökonomisierung der Kontaktpersonennachverfolgung</a:t>
            </a:r>
            <a:endParaRPr lang="de-DE" sz="2400" dirty="0"/>
          </a:p>
          <a:p>
            <a:pPr lvl="1"/>
            <a:r>
              <a:rPr lang="de-DE" sz="2400" dirty="0" smtClean="0"/>
              <a:t>Pt </a:t>
            </a:r>
            <a:r>
              <a:rPr lang="de-DE" sz="2400" dirty="0"/>
              <a:t>erstellt </a:t>
            </a:r>
            <a:r>
              <a:rPr lang="de-DE" sz="2400" dirty="0" smtClean="0"/>
              <a:t>Kontaktpersonen-Listen </a:t>
            </a:r>
            <a:r>
              <a:rPr lang="de-DE" sz="2400" dirty="0"/>
              <a:t>selbst</a:t>
            </a:r>
          </a:p>
          <a:p>
            <a:pPr lvl="1"/>
            <a:r>
              <a:rPr lang="de-DE" sz="2400" dirty="0" smtClean="0"/>
              <a:t>müssten </a:t>
            </a:r>
            <a:r>
              <a:rPr lang="de-DE" sz="2400" dirty="0"/>
              <a:t>von GA eingelesen werden  können (muss momentan eingetippt werden)</a:t>
            </a:r>
          </a:p>
          <a:p>
            <a:pPr lvl="1"/>
            <a:r>
              <a:rPr lang="de-DE" sz="2400" dirty="0" smtClean="0"/>
              <a:t>Könnte </a:t>
            </a:r>
            <a:r>
              <a:rPr lang="de-DE" sz="2400" dirty="0"/>
              <a:t>Pt auch selbst seine </a:t>
            </a:r>
            <a:r>
              <a:rPr lang="de-DE" sz="2400" dirty="0" smtClean="0"/>
              <a:t>Kontaktpersonen </a:t>
            </a:r>
            <a:r>
              <a:rPr lang="de-DE" sz="2400" dirty="0"/>
              <a:t>kontaktieren und </a:t>
            </a:r>
            <a:r>
              <a:rPr lang="de-DE" sz="2400" dirty="0" smtClean="0"/>
              <a:t>diese bitten</a:t>
            </a:r>
            <a:r>
              <a:rPr lang="de-DE" sz="2400" dirty="0"/>
              <a:t>, das GA zu kontaktieren?</a:t>
            </a:r>
          </a:p>
          <a:p>
            <a:pPr lvl="1"/>
            <a:r>
              <a:rPr lang="de-DE" sz="2400" dirty="0"/>
              <a:t>SORMAS</a:t>
            </a:r>
            <a:r>
              <a:rPr lang="de-DE" sz="2400" dirty="0" smtClean="0"/>
              <a:t>?</a:t>
            </a:r>
          </a:p>
          <a:p>
            <a:r>
              <a:rPr lang="de-DE" sz="2400" dirty="0" smtClean="0"/>
              <a:t>Allgemeine </a:t>
            </a:r>
            <a:r>
              <a:rPr lang="de-DE" sz="2400" dirty="0" err="1" smtClean="0"/>
              <a:t>Höherpriorisierung</a:t>
            </a:r>
            <a:r>
              <a:rPr lang="de-DE" sz="2400" dirty="0" smtClean="0"/>
              <a:t> von Clustern</a:t>
            </a:r>
          </a:p>
          <a:p>
            <a:r>
              <a:rPr lang="de-DE" sz="2400" dirty="0" smtClean="0"/>
              <a:t>Clusteridentifikation</a:t>
            </a:r>
          </a:p>
          <a:p>
            <a:pPr lvl="1"/>
            <a:r>
              <a:rPr lang="de-DE" sz="2400" dirty="0" smtClean="0"/>
              <a:t>Clustererkennung müsste gewährleistet sein, auch wenn unterschiedliche GÄ verschiedene Cluster-Fälle bearbeiten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981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019" y="503664"/>
            <a:ext cx="8596472" cy="874368"/>
          </a:xfrm>
        </p:spPr>
        <p:txBody>
          <a:bodyPr/>
          <a:lstStyle/>
          <a:p>
            <a:r>
              <a:rPr lang="de-DE" sz="4000" dirty="0" smtClean="0"/>
              <a:t>Danke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779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DE-Japan (Quelle: </a:t>
            </a:r>
            <a:r>
              <a:rPr lang="de-DE" dirty="0" err="1" smtClean="0"/>
              <a:t>infometer</a:t>
            </a:r>
            <a:r>
              <a:rPr lang="de-DE" smtClean="0"/>
              <a:t>)</a:t>
            </a:r>
            <a:endParaRPr lang="de-DE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520963"/>
              </p:ext>
            </p:extLst>
          </p:nvPr>
        </p:nvGraphicFramePr>
        <p:xfrm>
          <a:off x="232089" y="16839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412896"/>
              </p:ext>
            </p:extLst>
          </p:nvPr>
        </p:nvGraphicFramePr>
        <p:xfrm>
          <a:off x="5039479" y="1632341"/>
          <a:ext cx="4104521" cy="249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972888"/>
              </p:ext>
            </p:extLst>
          </p:nvPr>
        </p:nvGraphicFramePr>
        <p:xfrm>
          <a:off x="4988458" y="4427144"/>
          <a:ext cx="4155541" cy="243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684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/>
              <a:t>Übersicht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Darstellung der Überlegungen und Vorschläge von Herrn </a:t>
            </a:r>
            <a:r>
              <a:rPr lang="de-DE" sz="2400" dirty="0" err="1" smtClean="0"/>
              <a:t>Drosten</a:t>
            </a: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Einschätzung der Vorschläge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Zusätzliche/weitere Vorschläge (UB)</a:t>
            </a:r>
          </a:p>
          <a:p>
            <a:pPr lvl="1"/>
            <a:endParaRPr lang="de-DE" sz="2400" dirty="0" smtClean="0"/>
          </a:p>
          <a:p>
            <a:pPr lvl="1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698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/>
              <a:t>Vorüberlegungen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1. Welle: Virus „kommt </a:t>
            </a:r>
            <a:r>
              <a:rPr lang="de-DE" sz="2400" u="sng" dirty="0" smtClean="0"/>
              <a:t>in der Bevölkerung</a:t>
            </a:r>
            <a:r>
              <a:rPr lang="de-DE" sz="2400" dirty="0" smtClean="0"/>
              <a:t> an“ </a:t>
            </a:r>
            <a:br>
              <a:rPr lang="de-DE" sz="2400" dirty="0" smtClean="0"/>
            </a:br>
            <a:r>
              <a:rPr lang="de-DE" sz="2400" dirty="0" smtClean="0"/>
              <a:t>(z.B. eingeschleppt durch Skifahrer)</a:t>
            </a:r>
          </a:p>
          <a:p>
            <a:pPr lvl="1"/>
            <a:r>
              <a:rPr lang="de-DE" sz="2400" dirty="0" smtClean="0"/>
              <a:t>Früh verfügbare Tests</a:t>
            </a:r>
          </a:p>
          <a:p>
            <a:pPr lvl="1"/>
            <a:r>
              <a:rPr lang="de-DE" sz="2400" dirty="0" smtClean="0"/>
              <a:t>Früher und kurzer </a:t>
            </a:r>
            <a:r>
              <a:rPr lang="de-DE" sz="2400" dirty="0" err="1" smtClean="0"/>
              <a:t>Lockdown</a:t>
            </a:r>
            <a:endParaRPr lang="de-DE" sz="2400" dirty="0" smtClean="0"/>
          </a:p>
          <a:p>
            <a:pPr lvl="1"/>
            <a:r>
              <a:rPr lang="de-DE" sz="2400" dirty="0" smtClean="0">
                <a:sym typeface="Wingdings" panose="05000000000000000000" pitchFamily="2" charset="2"/>
              </a:rPr>
              <a:t> geringe Sterblichkeit</a:t>
            </a:r>
            <a:endParaRPr lang="de-DE" sz="2400" dirty="0" smtClean="0"/>
          </a:p>
          <a:p>
            <a:r>
              <a:rPr lang="de-DE" sz="2400" dirty="0" smtClean="0"/>
              <a:t>2. Welle: Hochkommen des Virus </a:t>
            </a:r>
            <a:r>
              <a:rPr lang="de-DE" sz="2400" u="sng" dirty="0" smtClean="0"/>
              <a:t>aus der Bevölkerung</a:t>
            </a:r>
          </a:p>
          <a:p>
            <a:pPr lvl="1"/>
            <a:r>
              <a:rPr lang="de-DE" sz="2400" dirty="0" smtClean="0"/>
              <a:t>Virus hat sich gleichmäßig verteilt, </a:t>
            </a:r>
          </a:p>
          <a:p>
            <a:pPr lvl="1"/>
            <a:r>
              <a:rPr lang="de-DE" sz="2400" dirty="0" smtClean="0"/>
              <a:t>… wird überall gleichzeitig auftreten</a:t>
            </a:r>
          </a:p>
          <a:p>
            <a:pPr lvl="1"/>
            <a:r>
              <a:rPr lang="de-DE" sz="2400" dirty="0" smtClean="0"/>
              <a:t>Testung an Flughäfen wird Wirkung verfehlen</a:t>
            </a:r>
          </a:p>
          <a:p>
            <a:r>
              <a:rPr lang="de-DE" sz="2400" dirty="0" smtClean="0"/>
              <a:t>In einzelnen LK kann es zu Überlastungen kommen</a:t>
            </a:r>
          </a:p>
          <a:p>
            <a:pPr lvl="1"/>
            <a:endParaRPr lang="de-DE" sz="2400" dirty="0" smtClean="0"/>
          </a:p>
          <a:p>
            <a:pPr lvl="1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478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/>
              <a:t>Überdispersion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R=2</a:t>
            </a:r>
          </a:p>
          <a:p>
            <a:pPr lvl="1"/>
            <a:r>
              <a:rPr lang="de-DE" sz="2400" dirty="0" smtClean="0"/>
              <a:t>9 von 10 Fällen stecken 1 Person an </a:t>
            </a:r>
          </a:p>
          <a:p>
            <a:pPr lvl="1"/>
            <a:r>
              <a:rPr lang="de-DE" sz="2400" dirty="0" smtClean="0"/>
              <a:t>1 von 10 Fällen steckt  10 Personen an</a:t>
            </a:r>
          </a:p>
          <a:p>
            <a:pPr lvl="1"/>
            <a:r>
              <a:rPr lang="de-DE" sz="2400" dirty="0" smtClean="0">
                <a:sym typeface="Wingdings" panose="05000000000000000000" pitchFamily="2" charset="2"/>
              </a:rPr>
              <a:t> 10 Fälle stecken 19 Personen an  R=2.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„Aus einem Cluster starten mehrere neue Ketten“</a:t>
            </a:r>
          </a:p>
          <a:p>
            <a:pPr lvl="1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371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/>
              <a:t>Japanische Strategie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endParaRPr lang="de-DE" sz="2400" dirty="0" smtClean="0">
              <a:sym typeface="Wingdings" panose="05000000000000000000" pitchFamily="2" charset="2"/>
            </a:endParaRPr>
          </a:p>
          <a:p>
            <a:pPr lvl="1"/>
            <a:endParaRPr lang="de-DE" sz="2400" dirty="0" smtClean="0"/>
          </a:p>
          <a:p>
            <a:pPr lvl="1"/>
            <a:endParaRPr lang="de-D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6334"/>
            <a:ext cx="8239054" cy="471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20789"/>
            <a:ext cx="7983646" cy="874368"/>
          </a:xfrm>
        </p:spPr>
        <p:txBody>
          <a:bodyPr/>
          <a:lstStyle/>
          <a:p>
            <a:r>
              <a:rPr lang="de-DE" sz="4400" dirty="0" smtClean="0"/>
              <a:t>Vorschläge von </a:t>
            </a:r>
            <a:r>
              <a:rPr lang="de-DE" sz="4400" dirty="0" err="1" smtClean="0"/>
              <a:t>Hr</a:t>
            </a:r>
            <a:r>
              <a:rPr lang="de-DE" sz="4400" dirty="0" smtClean="0"/>
              <a:t> </a:t>
            </a:r>
            <a:r>
              <a:rPr lang="de-DE" sz="4400" dirty="0" err="1" smtClean="0"/>
              <a:t>Drosten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3126" y="1604516"/>
            <a:ext cx="8877992" cy="475183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Bei Überlastung sollten GÄ die Möglichkeit haben, auf „Clusterbetrieb“ umzuschalten, d.h. Fokussierung auf Identifizierung von Clustern, nicht auf Isolierung und Nachverfolgung von Kontaktpersonen, da „ineffizient“ (Pt kaum noch infektiös)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Erstellung einer Liste mit konkreten, risikobehafteten Situationen</a:t>
            </a:r>
            <a:br>
              <a:rPr lang="de-DE" sz="2400" dirty="0" smtClean="0"/>
            </a:br>
            <a:r>
              <a:rPr lang="de-DE" sz="2400" dirty="0" smtClean="0"/>
              <a:t>Er nennt: Großraumbüro, Familienfeier, Schulklasse. </a:t>
            </a:r>
          </a:p>
          <a:p>
            <a:pPr marL="857250" lvl="1" indent="-457200">
              <a:buFont typeface="+mj-lt"/>
              <a:buAutoNum type="alphaLcPeriod"/>
            </a:pPr>
            <a:r>
              <a:rPr lang="de-DE" sz="2400" dirty="0" smtClean="0"/>
              <a:t>Aufrechterhaltung von geschlossenen Kohorten, v.a. in Schulen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Großzügige und rasche </a:t>
            </a:r>
            <a:r>
              <a:rPr lang="de-DE" sz="2400" dirty="0" err="1" smtClean="0"/>
              <a:t>Quarantänisierung</a:t>
            </a:r>
            <a:r>
              <a:rPr lang="de-DE" sz="2400" dirty="0" smtClean="0"/>
              <a:t> der Mitglieder von Clustern, </a:t>
            </a:r>
            <a:br>
              <a:rPr lang="de-DE" sz="2400" dirty="0" smtClean="0"/>
            </a:br>
            <a:r>
              <a:rPr lang="de-DE" sz="2400" dirty="0" smtClean="0"/>
              <a:t>ohne vorheriges Testen</a:t>
            </a:r>
          </a:p>
          <a:p>
            <a:pPr marL="857250" lvl="1" indent="-457200">
              <a:buFont typeface="+mj-lt"/>
              <a:buAutoNum type="alphaLcPeriod"/>
            </a:pPr>
            <a:r>
              <a:rPr lang="de-DE" sz="2400" dirty="0" smtClean="0"/>
              <a:t>Kurzquarantäne von 5 Tagen, gefolgt von KEINEM Test oder Freitestung</a:t>
            </a:r>
          </a:p>
          <a:p>
            <a:pPr marL="857250" lvl="1" indent="-457200">
              <a:buFont typeface="+mj-lt"/>
              <a:buAutoNum type="alphaLcPeriod"/>
            </a:pPr>
            <a:r>
              <a:rPr lang="de-DE" sz="2400" dirty="0" smtClean="0"/>
              <a:t>Identifikation von infektiösen und nicht infizierten Personen </a:t>
            </a:r>
            <a:br>
              <a:rPr lang="de-DE" sz="2400" dirty="0" smtClean="0"/>
            </a:br>
            <a:r>
              <a:rPr lang="de-DE" sz="2400" dirty="0" smtClean="0"/>
              <a:t>(Tool: Ct-Wert)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„Klavierlehrer im Einzelunterricht“ nicht verfolgen und nicht testen; </a:t>
            </a:r>
            <a:br>
              <a:rPr lang="de-DE" sz="2400" dirty="0" smtClean="0"/>
            </a:br>
            <a:r>
              <a:rPr lang="de-DE" sz="2400" dirty="0" smtClean="0"/>
              <a:t>„die Warn-App kann ihn informieren“</a:t>
            </a:r>
          </a:p>
          <a:p>
            <a:pPr marL="857250" lvl="1" indent="-457200">
              <a:buFont typeface="+mj-lt"/>
              <a:buAutoNum type="alphaLcPeriod"/>
            </a:pPr>
            <a:r>
              <a:rPr lang="de-DE" sz="2400" dirty="0" smtClean="0">
                <a:sym typeface="Wingdings" panose="05000000000000000000" pitchFamily="2" charset="2"/>
              </a:rPr>
              <a:t></a:t>
            </a:r>
            <a:r>
              <a:rPr lang="de-DE" sz="2400" dirty="0" smtClean="0"/>
              <a:t>Japan. Strategie: </a:t>
            </a:r>
            <a:r>
              <a:rPr lang="de-DE" sz="2400" dirty="0" err="1" smtClean="0"/>
              <a:t>retrospective</a:t>
            </a:r>
            <a:r>
              <a:rPr lang="de-DE" sz="2400" dirty="0" smtClean="0"/>
              <a:t> </a:t>
            </a:r>
            <a:r>
              <a:rPr lang="de-DE" sz="2400" dirty="0" err="1" smtClean="0"/>
              <a:t>tracing</a:t>
            </a:r>
            <a:r>
              <a:rPr lang="de-DE" sz="2400" dirty="0" smtClean="0"/>
              <a:t> „</a:t>
            </a:r>
            <a:r>
              <a:rPr lang="de-DE" sz="2400" u="sng" dirty="0" smtClean="0"/>
              <a:t>in </a:t>
            </a:r>
            <a:r>
              <a:rPr lang="de-DE" sz="2400" u="sng" dirty="0" err="1" smtClean="0"/>
              <a:t>addition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to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contact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tracing</a:t>
            </a:r>
            <a:r>
              <a:rPr lang="de-DE" sz="2400" dirty="0" smtClean="0"/>
              <a:t>“ </a:t>
            </a:r>
          </a:p>
          <a:p>
            <a:pPr lvl="1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021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/>
              <a:t>Einschätzung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818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019" y="503664"/>
            <a:ext cx="8596472" cy="874368"/>
          </a:xfrm>
        </p:spPr>
        <p:txBody>
          <a:bodyPr/>
          <a:lstStyle/>
          <a:p>
            <a:r>
              <a:rPr lang="de-DE" sz="2800" dirty="0" smtClean="0"/>
              <a:t>Ad Vorschlag „Isolierung und prospektive </a:t>
            </a:r>
            <a:br>
              <a:rPr lang="de-DE" sz="2800" dirty="0" smtClean="0"/>
            </a:br>
            <a:r>
              <a:rPr lang="de-DE" sz="2800" dirty="0" smtClean="0"/>
              <a:t>Nachverfolgung von Einzelpersonen ggf. vernachlässigen“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ym typeface="Wingdings" panose="05000000000000000000" pitchFamily="2" charset="2"/>
              </a:rPr>
              <a:t>Kann „Klavierlehrer“ vernachlässigt werden? 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Wert </a:t>
            </a:r>
            <a:r>
              <a:rPr lang="de-DE" sz="2400" dirty="0">
                <a:sym typeface="Wingdings" panose="05000000000000000000" pitchFamily="2" charset="2"/>
              </a:rPr>
              <a:t>der Nachverfolgung von </a:t>
            </a:r>
            <a:r>
              <a:rPr lang="de-DE" sz="2400" dirty="0" smtClean="0">
                <a:sym typeface="Wingdings" panose="05000000000000000000" pitchFamily="2" charset="2"/>
              </a:rPr>
              <a:t>Kontaktpersonen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Klavierlehrer könnte zum Auslöser eines Clusters werden, nämlich in seinem Haushalt, incl. weiterer </a:t>
            </a:r>
            <a:r>
              <a:rPr lang="de-DE" sz="2400" dirty="0" err="1" smtClean="0"/>
              <a:t>Infektketten</a:t>
            </a: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Würde App ihn immer benachrichtigen? (momentane Wahrscheinlichkeit: 20% * 20% = 6%)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Wert der Nachverfolgung von Kontaktpersonen, auch wenn Fall erst erkannt wird, wenn er nicht mehr sehr infektiös ist (nächstes </a:t>
            </a:r>
            <a:r>
              <a:rPr lang="de-DE" sz="2400" dirty="0" err="1" smtClean="0"/>
              <a:t>slide</a:t>
            </a:r>
            <a:r>
              <a:rPr lang="de-DE" sz="2400" dirty="0" smtClean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795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757972"/>
            <a:ext cx="7983646" cy="1718527"/>
          </a:xfrm>
        </p:spPr>
        <p:txBody>
          <a:bodyPr/>
          <a:lstStyle/>
          <a:p>
            <a:r>
              <a:rPr lang="de-DE" sz="4400" dirty="0" smtClean="0"/>
              <a:t>Wert der </a:t>
            </a:r>
            <a:br>
              <a:rPr lang="de-DE" sz="4400" dirty="0" smtClean="0"/>
            </a:br>
            <a:r>
              <a:rPr lang="de-DE" sz="4400" dirty="0" err="1" smtClean="0"/>
              <a:t>KoNa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99" y="5409"/>
            <a:ext cx="5854203" cy="68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2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Bildschirmpräsentation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Office-Design</vt:lpstr>
      <vt:lpstr> „Empfehlung für den Herbst -Ein Plädoyer für Pragmatismus und Fokussierung im Kampf gegen die zweite Welle“  von Christian Drosten, Charité  Darstellung der Ideen und Einschätzung  Udo Buchholz Krisenstab, 29.07.2020</vt:lpstr>
      <vt:lpstr>Übersicht</vt:lpstr>
      <vt:lpstr>Vorüberlegungen</vt:lpstr>
      <vt:lpstr>Überdispersion</vt:lpstr>
      <vt:lpstr>Japanische Strategie</vt:lpstr>
      <vt:lpstr>Vorschläge von Hr Drosten</vt:lpstr>
      <vt:lpstr>Einschätzung </vt:lpstr>
      <vt:lpstr>Ad Vorschlag „Isolierung und prospektive  Nachverfolgung von Einzelpersonen ggf. vernachlässigen“</vt:lpstr>
      <vt:lpstr>Wert der  KoNa</vt:lpstr>
      <vt:lpstr>Ad Vorschlag „Fokussierung auf Identifizierung von  Clustern“ </vt:lpstr>
      <vt:lpstr>Ad Vorschläge zu Clusteridentifikation und Quarantäne</vt:lpstr>
      <vt:lpstr>Ad Vorschlag „Berücksichtigung der Infektiosität (Ct-Wert) bei Maßnahmen-Entscheidungen“ </vt:lpstr>
      <vt:lpstr>Zusätzliche Vorschläge</vt:lpstr>
      <vt:lpstr>Danke</vt:lpstr>
      <vt:lpstr>Vergleich DE-Japan (Quelle: infometer)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Buchholz, Udo</cp:lastModifiedBy>
  <cp:revision>1176</cp:revision>
  <cp:lastPrinted>2019-09-10T12:12:01Z</cp:lastPrinted>
  <dcterms:created xsi:type="dcterms:W3CDTF">2015-11-02T12:29:13Z</dcterms:created>
  <dcterms:modified xsi:type="dcterms:W3CDTF">2020-07-29T04:51:54Z</dcterms:modified>
</cp:coreProperties>
</file>