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8" r:id="rId2"/>
    <p:sldId id="305" r:id="rId3"/>
    <p:sldId id="320" r:id="rId4"/>
    <p:sldId id="316" r:id="rId5"/>
    <p:sldId id="317" r:id="rId6"/>
    <p:sldId id="318" r:id="rId7"/>
    <p:sldId id="314" r:id="rId8"/>
    <p:sldId id="315" r:id="rId9"/>
    <p:sldId id="321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0326" autoAdjust="0"/>
  </p:normalViewPr>
  <p:slideViewPr>
    <p:cSldViewPr>
      <p:cViewPr varScale="1">
        <p:scale>
          <a:sx n="77" d="100"/>
          <a:sy n="77" d="100"/>
        </p:scale>
        <p:origin x="-102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Trend: Anzahl</a:t>
            </a:r>
            <a:r>
              <a:rPr lang="de-DE" baseline="0" dirty="0" smtClean="0"/>
              <a:t> </a:t>
            </a:r>
            <a:r>
              <a:rPr lang="de-DE" dirty="0" smtClean="0"/>
              <a:t>neue Fälle der letzten 7d im</a:t>
            </a:r>
            <a:r>
              <a:rPr lang="de-DE" baseline="0" dirty="0" smtClean="0"/>
              <a:t> Vergleich zur Anzahl neuer Fälle der Vorwoche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World_incidence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https://covid-19.sciensano.be/sites/default/files/Covid19/Derni%C3%A8re%20mise%20%C3%A0%20jour%20de%20la%20situation%20%C3%A9pid%C3%A9miologique.pdf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Karte: https://cnecovid.isciii.es/covid19/#ccaa%20;%20https://cnecovid.isciii.es/covid19/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https://www.rtve.es/noticias/20200728/mapa-del-coronavirus-espana/2004681.shtml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https://english.elpais.com/society/2020-07-17/new-coronavirus-outbreaks-in-aragon-catalonia-cause-spike-in-cases-with-580-infections-detected-in-spain-in-a-day.html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https://www.aragon.es/coronavirus/situacion-actual/evolucion-diaria</a:t>
            </a:r>
          </a:p>
          <a:p>
            <a:r>
              <a:rPr lang="de-DE" dirty="0" smtClean="0"/>
              <a:t>Aragon ist eines der am stärksten von </a:t>
            </a:r>
            <a:r>
              <a:rPr lang="de-DE" dirty="0" err="1" smtClean="0"/>
              <a:t>Coronavirus</a:t>
            </a:r>
            <a:r>
              <a:rPr lang="de-DE" dirty="0" smtClean="0"/>
              <a:t>-Ausbrüchen betroffenen Gebiete. Die Region hat die Zahl der Fälle in den letzten Tagen verdoppelt.</a:t>
            </a:r>
          </a:p>
          <a:p>
            <a:r>
              <a:rPr lang="de-DE" dirty="0" smtClean="0"/>
              <a:t>Dieser Anstieg der Fallzahlen ist auf zahlreiche kleine Infektionsfokus zurückzuführen</a:t>
            </a:r>
          </a:p>
          <a:p>
            <a:r>
              <a:rPr lang="de-DE" smtClean="0"/>
              <a:t>Aragon verschärft die Maßnahmen, die es getroffen hatte, um das Vordringen des Virus in der Region einzudämmen, verordnet die Rückkehr zu Phase 2 für Zaragoza und vier weitere Regionen und verordnet die Schließung von Bars und Terrassen um Mitternacht. </a:t>
            </a: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6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World_change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Karte: https://cnecovid.isciii.es/covid19/#ccaa%20;%20https://cnecovid.isciii.es/covid19/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4784D-ACB2-4C06-BA24-2437C87E0754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974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29.07.2020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662"/>
              </p:ext>
            </p:extLst>
          </p:nvPr>
        </p:nvGraphicFramePr>
        <p:xfrm>
          <a:off x="242647" y="2099399"/>
          <a:ext cx="8658707" cy="3684604"/>
        </p:xfrm>
        <a:graphic>
          <a:graphicData uri="http://schemas.openxmlformats.org/drawingml/2006/table">
            <a:tbl>
              <a:tblPr/>
              <a:tblGrid>
                <a:gridCol w="1809073"/>
                <a:gridCol w="1080120"/>
                <a:gridCol w="1440160"/>
                <a:gridCol w="1440160"/>
                <a:gridCol w="1467616"/>
                <a:gridCol w="646171"/>
                <a:gridCol w="775407"/>
              </a:tblGrid>
              <a:tr h="80295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kern="1200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Fälle kumulativ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Neue Fälle in den </a:t>
                      </a: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letzten </a:t>
                      </a:r>
                      <a:r>
                        <a:rPr lang="de-DE" sz="1800" b="1" i="0" u="none" strike="noStrike" dirty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7d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Veränderung % (7T)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7d-Inzidenz/ 100.000 </a:t>
                      </a:r>
                      <a:r>
                        <a:rPr lang="de-DE" sz="1800" b="1" i="0" u="none" strike="noStrike" dirty="0" err="1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Ew</a:t>
                      </a:r>
                      <a:endParaRPr lang="de-DE" sz="1800" b="1" i="0" u="none" strike="noStrike" dirty="0" smtClean="0">
                        <a:solidFill>
                          <a:srgbClr val="36609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+mn-lt"/>
                        </a:rPr>
                        <a:t>R (7T)</a:t>
                      </a:r>
                    </a:p>
                    <a:p>
                      <a:pPr algn="ctr" fontAlgn="b"/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1" i="0" u="none" strike="noStrike" dirty="0" smtClean="0">
                          <a:solidFill>
                            <a:srgbClr val="366092"/>
                          </a:solidFill>
                          <a:effectLst/>
                          <a:latin typeface="Calibri"/>
                        </a:rPr>
                        <a:t>Trend</a:t>
                      </a:r>
                      <a:endParaRPr lang="de-DE" sz="1800" b="1" i="0" u="none" strike="noStrike" dirty="0">
                        <a:solidFill>
                          <a:srgbClr val="366092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4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4.290.263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460.253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1,4%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1.483.156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327.965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32,0%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24,0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Brasilien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2.442.375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323.729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38,5%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Südafrika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452.529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78.901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8,1%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134,7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dirty="0" smtClean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Kolumbien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257.101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53.096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6,7%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105,5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Mexiko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395.489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46.093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2,5%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882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  <a:endParaRPr lang="de-DE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818.120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40.634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7,2%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27,9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162.513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35.771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34,5%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79,9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443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Peru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389.717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32.036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16,3%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98,5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2443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6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Bangladesch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226.225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18.772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r>
                        <a:rPr lang="de-DE" sz="1600" b="0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8,7%</a:t>
                      </a:r>
                      <a:endParaRPr lang="de-DE" sz="1600" b="0" i="0" u="none" strike="noStrike" kern="1200" dirty="0">
                        <a:solidFill>
                          <a:schemeClr val="tx2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11,5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de-DE" sz="1600" b="0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0,94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 smtClean="0">
                        <a:solidFill>
                          <a:srgbClr val="00B05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3182799" y="1052735"/>
            <a:ext cx="43504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366092"/>
                </a:solidFill>
              </a:rPr>
              <a:t>16.465.707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Fälle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  <a:p>
            <a:r>
              <a:rPr lang="en-US" sz="2400" b="1" dirty="0" smtClean="0">
                <a:solidFill>
                  <a:srgbClr val="366092"/>
                </a:solidFill>
              </a:rPr>
              <a:t>      653.862 </a:t>
            </a:r>
            <a:r>
              <a:rPr lang="en-US" sz="2400" b="1" dirty="0" err="1" smtClean="0">
                <a:solidFill>
                  <a:srgbClr val="366092"/>
                </a:solidFill>
                <a:latin typeface="Calibri"/>
              </a:rPr>
              <a:t>Verstorbene</a:t>
            </a:r>
            <a:r>
              <a:rPr lang="en-US" sz="2400" b="1" dirty="0" smtClean="0">
                <a:solidFill>
                  <a:srgbClr val="366092"/>
                </a:solidFill>
                <a:latin typeface="Calibri"/>
              </a:rPr>
              <a:t> (3,97 %)</a:t>
            </a:r>
            <a:endParaRPr lang="en-US" sz="2400" b="1" dirty="0">
              <a:solidFill>
                <a:srgbClr val="366092"/>
              </a:solidFill>
              <a:latin typeface="Calibri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28.07.2020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8" y="597253"/>
            <a:ext cx="9016041" cy="367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14799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620688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20495" y="6597352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28.07.2020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283930"/>
              </p:ext>
            </p:extLst>
          </p:nvPr>
        </p:nvGraphicFramePr>
        <p:xfrm>
          <a:off x="7105883" y="4497015"/>
          <a:ext cx="2016224" cy="14878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08112"/>
                <a:gridCol w="100811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Montenegro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165,87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Luxemburg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116,63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Armenien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89,53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Kosovo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Bosnia</a:t>
                      </a:r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and</a:t>
                      </a:r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e-DE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Herzegovina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57,77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Republik Moldau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50,43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347864" y="3861048"/>
            <a:ext cx="5355928" cy="3385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33 Länder mit einer 7-Tages-Inzidenz &gt; 50 Fälle / 100.000 </a:t>
            </a:r>
            <a:r>
              <a:rPr lang="de-DE" sz="1600" b="1" dirty="0" err="1" smtClean="0"/>
              <a:t>Ew</a:t>
            </a:r>
            <a:r>
              <a:rPr lang="de-DE" sz="1600" b="1" dirty="0" smtClean="0"/>
              <a:t>.</a:t>
            </a:r>
            <a:endParaRPr lang="de-DE" sz="1600" b="1" dirty="0"/>
          </a:p>
        </p:txBody>
      </p:sp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819541"/>
              </p:ext>
            </p:extLst>
          </p:nvPr>
        </p:nvGraphicFramePr>
        <p:xfrm>
          <a:off x="4980991" y="4488687"/>
          <a:ext cx="1992560" cy="1905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96280"/>
                <a:gridCol w="9962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174,03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Bahrain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155,13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150,03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Kuwait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109,72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Katar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90,39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Kirgisistan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87,17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Malediven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75,9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Kasachstan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60,26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Palästina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58,96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2591780" y="412010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Amerika</a:t>
            </a:r>
            <a:endParaRPr lang="de-DE" sz="16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7537931" y="417895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Europa</a:t>
            </a:r>
            <a:endParaRPr lang="de-DE" sz="16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5401207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Asien</a:t>
            </a:r>
            <a:endParaRPr lang="de-DE" sz="1600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138815" y="4152921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/>
              <a:t>Afrika</a:t>
            </a:r>
            <a:endParaRPr lang="de-DE" sz="1600" b="1" dirty="0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3787335"/>
              </p:ext>
            </p:extLst>
          </p:nvPr>
        </p:nvGraphicFramePr>
        <p:xfrm>
          <a:off x="30803" y="4493683"/>
          <a:ext cx="1368152" cy="8902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648072"/>
                <a:gridCol w="72008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>
                          <a:effectLst/>
                        </a:rPr>
                        <a:t>Inzidenz 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Südafrika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134,7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Sao Tome </a:t>
                      </a:r>
                      <a:r>
                        <a:rPr lang="de-DE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lang="de-DE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1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Principe</a:t>
                      </a:r>
                      <a:endParaRPr lang="de-DE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55,34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56117"/>
              </p:ext>
            </p:extLst>
          </p:nvPr>
        </p:nvGraphicFramePr>
        <p:xfrm>
          <a:off x="1547664" y="4511411"/>
          <a:ext cx="3240361" cy="233172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04287"/>
                <a:gridCol w="678215"/>
                <a:gridCol w="1009786"/>
                <a:gridCol w="64807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u="none" strike="noStrike" dirty="0" smtClean="0">
                          <a:effectLst/>
                        </a:rPr>
                        <a:t> Land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1" u="none" strike="noStrike" dirty="0" smtClean="0">
                          <a:effectLst/>
                        </a:rPr>
                        <a:t>Inzidenz7T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Panama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165,22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85,33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Brasilien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Maarten </a:t>
                      </a:r>
                      <a:r>
                        <a:rPr lang="de-DE" sz="11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(NL Teil</a:t>
                      </a:r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82,57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Vereinigte Staaten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Argentinien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79,9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Kolumbien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78,59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Puerto Rico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101,59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Surinam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69,49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United States Virgin Islands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53,55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Dominikanische Republik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Bahamas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53,4</a:t>
                      </a: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Bolivien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Honduras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52,64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9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Belgien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13550" y="1105580"/>
            <a:ext cx="4970658" cy="19543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66.335 Fälle </a:t>
            </a:r>
            <a:r>
              <a:rPr lang="de-DE" sz="1600" dirty="0" smtClean="0">
                <a:solidFill>
                  <a:prstClr val="black"/>
                </a:solidFill>
                <a:latin typeface="ScalaSansPro-Bold" pitchFamily="50" charset="0"/>
              </a:rPr>
              <a:t>(ECDC, 28.07.2020)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1.751 in den letzten 7 Tagen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latin typeface="ScalaSansPro-Bold" pitchFamily="50" charset="0"/>
              </a:rPr>
              <a:t>7T- Inzidenz: 15,3 neue Fälle/100.000 </a:t>
            </a:r>
            <a:r>
              <a:rPr lang="de-DE" sz="1600" b="1" dirty="0" err="1">
                <a:latin typeface="ScalaSansPro-Bold" pitchFamily="50" charset="0"/>
              </a:rPr>
              <a:t>Ew</a:t>
            </a:r>
            <a:r>
              <a:rPr lang="de-DE" sz="1600" dirty="0" smtClean="0">
                <a:latin typeface="ScalaSansPro-Bold" pitchFamily="50" charset="0"/>
              </a:rPr>
              <a:t>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ScalaSansPro-Bold" pitchFamily="50" charset="0"/>
              </a:rPr>
              <a:t>Fall-Verstorbenen-Anteil: 14,8%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ScalaSansPro-Bold" pitchFamily="50" charset="0"/>
              </a:rPr>
              <a:t>Tests: 101 pro 1.000 EW (tägl. ca. 12.000 Tests)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ScalaSansPro-Bold" pitchFamily="50" charset="0"/>
              </a:rPr>
              <a:t>Positivanteil: 3,1% (24.07.)</a:t>
            </a:r>
            <a:endParaRPr lang="de-DE" sz="1600" dirty="0">
              <a:latin typeface="ScalaSansPro-Bold" pitchFamily="50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076056" y="3526516"/>
            <a:ext cx="395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de-DE" sz="1400" dirty="0" smtClean="0"/>
              <a:t>Bestätigten </a:t>
            </a:r>
            <a:r>
              <a:rPr lang="de-DE" sz="1400" dirty="0"/>
              <a:t>Fälle nach Altersgruppe und Geschlecht pro 100.000 </a:t>
            </a:r>
            <a:r>
              <a:rPr lang="de-DE" sz="1400" dirty="0" err="1" smtClean="0"/>
              <a:t>Ew</a:t>
            </a:r>
            <a:r>
              <a:rPr lang="de-DE" sz="1400" dirty="0" smtClean="0"/>
              <a:t>. </a:t>
            </a:r>
            <a:r>
              <a:rPr lang="de-DE" sz="1400" dirty="0"/>
              <a:t>in den letzten 14 Tagen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0" y="3212976"/>
            <a:ext cx="4638697" cy="308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246" y="527806"/>
            <a:ext cx="2940054" cy="268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208" y="4107812"/>
            <a:ext cx="3641512" cy="241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2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Spanien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113550" y="1105580"/>
            <a:ext cx="4464496" cy="16312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278.782 Fälle </a:t>
            </a:r>
            <a:r>
              <a:rPr lang="de-DE" sz="1600" dirty="0" smtClean="0">
                <a:solidFill>
                  <a:prstClr val="black"/>
                </a:solidFill>
                <a:latin typeface="ScalaSansPro-Bold" pitchFamily="50" charset="0"/>
              </a:rPr>
              <a:t>(ECDC, 28.07.2020)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solidFill>
                  <a:prstClr val="black"/>
                </a:solidFill>
                <a:latin typeface="ScalaSansPro-Bold" pitchFamily="50" charset="0"/>
              </a:rPr>
              <a:t>13.946 in den letzten 7 Tagen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b="1" dirty="0" smtClean="0">
                <a:latin typeface="ScalaSansPro-Bold" pitchFamily="50" charset="0"/>
              </a:rPr>
              <a:t>7T- Inzidenz: 29,7 neue Fälle/100.000 </a:t>
            </a:r>
            <a:r>
              <a:rPr lang="de-DE" sz="1600" b="1" dirty="0" err="1">
                <a:latin typeface="ScalaSansPro-Bold" pitchFamily="50" charset="0"/>
              </a:rPr>
              <a:t>Ew</a:t>
            </a:r>
            <a:r>
              <a:rPr lang="de-DE" sz="1600" dirty="0">
                <a:latin typeface="ScalaSansPro-Bold" pitchFamily="50" charset="0"/>
              </a:rPr>
              <a:t>. </a:t>
            </a:r>
            <a:endParaRPr lang="de-DE" sz="1600" dirty="0" smtClean="0">
              <a:latin typeface="ScalaSansPro-Bold" pitchFamily="50" charset="0"/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ScalaSansPro-Bold" pitchFamily="50" charset="0"/>
              </a:rPr>
              <a:t>Tests: 53,8/1.000 </a:t>
            </a:r>
            <a:r>
              <a:rPr lang="de-DE" sz="1600" dirty="0" err="1" smtClean="0">
                <a:latin typeface="ScalaSansPro-Bold" pitchFamily="50" charset="0"/>
              </a:rPr>
              <a:t>Ew</a:t>
            </a:r>
            <a:r>
              <a:rPr lang="de-DE" sz="1600" dirty="0" smtClean="0">
                <a:latin typeface="ScalaSansPro-Bold" pitchFamily="50" charset="0"/>
              </a:rPr>
              <a:t>.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DE" sz="1600" dirty="0" smtClean="0">
                <a:latin typeface="ScalaSansPro-Bold" pitchFamily="50" charset="0"/>
              </a:rPr>
              <a:t>Positivanteil </a:t>
            </a:r>
            <a:r>
              <a:rPr lang="de-DE" sz="1600" dirty="0" smtClean="0">
                <a:latin typeface="ScalaSansPro-Bold" pitchFamily="50" charset="0"/>
              </a:rPr>
              <a:t>der Tests: 2,6% (16.07.)</a:t>
            </a:r>
            <a:endParaRPr lang="de-DE" sz="1600" dirty="0">
              <a:latin typeface="ScalaSansPro-Bold" pitchFamily="50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0887" y="2703016"/>
            <a:ext cx="59063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21.06.2020 Ende des </a:t>
            </a:r>
            <a:r>
              <a:rPr lang="de-DE" sz="1600" dirty="0"/>
              <a:t>nationalen </a:t>
            </a:r>
            <a:r>
              <a:rPr lang="de-DE" sz="1600" dirty="0" smtClean="0"/>
              <a:t>Notstands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seit </a:t>
            </a:r>
            <a:r>
              <a:rPr lang="de-DE" sz="1600" dirty="0"/>
              <a:t>Anfang Juli stetig steigende </a:t>
            </a:r>
            <a:r>
              <a:rPr lang="de-DE" sz="1600" dirty="0" smtClean="0"/>
              <a:t>Fallzahlen: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Aragon </a:t>
            </a:r>
            <a:r>
              <a:rPr lang="de-DE" sz="1600" dirty="0"/>
              <a:t>(7T- Inzidenz: </a:t>
            </a:r>
            <a:r>
              <a:rPr lang="de-DE" sz="1600" dirty="0" smtClean="0"/>
              <a:t>160/100.000 Einwohner), 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Navarra (</a:t>
            </a:r>
            <a:r>
              <a:rPr lang="de-DE" sz="1600" dirty="0"/>
              <a:t>7T- Inzidenz: </a:t>
            </a:r>
            <a:r>
              <a:rPr lang="de-DE" sz="1600" dirty="0" smtClean="0"/>
              <a:t>80/100.000 </a:t>
            </a:r>
            <a:r>
              <a:rPr lang="de-DE" sz="1600" dirty="0"/>
              <a:t>Einwohner</a:t>
            </a:r>
            <a:r>
              <a:rPr lang="de-DE" sz="1600" dirty="0" smtClean="0"/>
              <a:t>) und</a:t>
            </a:r>
          </a:p>
          <a:p>
            <a:pPr marL="742950" lvl="1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Katalonien </a:t>
            </a:r>
            <a:r>
              <a:rPr lang="de-DE" sz="1600" dirty="0" smtClean="0"/>
              <a:t>(</a:t>
            </a:r>
            <a:r>
              <a:rPr lang="de-DE" sz="1600" dirty="0"/>
              <a:t>7T- Inzidenz: </a:t>
            </a:r>
            <a:r>
              <a:rPr lang="de-DE" sz="1600" dirty="0" smtClean="0"/>
              <a:t>63/100.000 </a:t>
            </a:r>
            <a:r>
              <a:rPr lang="de-DE" sz="1600" dirty="0"/>
              <a:t>Einwohner</a:t>
            </a:r>
            <a:r>
              <a:rPr lang="de-DE" sz="1600" dirty="0" smtClean="0"/>
              <a:t>).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Cluster im Zusammenhang mit Nachtclubs</a:t>
            </a:r>
            <a:r>
              <a:rPr lang="de-DE" sz="1600" dirty="0"/>
              <a:t>, der Gastronomie, </a:t>
            </a:r>
            <a:r>
              <a:rPr lang="de-DE" sz="1600" dirty="0" smtClean="0"/>
              <a:t>Saisonarbeitenden, Familienzusammenkünften 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Maßnahmen lokal </a:t>
            </a:r>
            <a:r>
              <a:rPr lang="de-DE" sz="1600" dirty="0"/>
              <a:t>wieder </a:t>
            </a:r>
            <a:r>
              <a:rPr lang="de-DE" sz="1600" dirty="0" smtClean="0"/>
              <a:t>eingeführt: Verschärfung der Maskenpflicht bis </a:t>
            </a:r>
            <a:r>
              <a:rPr lang="de-DE" sz="1600" dirty="0" err="1" smtClean="0"/>
              <a:t>Lockdown</a:t>
            </a:r>
            <a:r>
              <a:rPr lang="de-DE" sz="1600" dirty="0" smtClean="0"/>
              <a:t> von Städten</a:t>
            </a:r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Diese </a:t>
            </a:r>
            <a:r>
              <a:rPr lang="de-DE" sz="1600" dirty="0"/>
              <a:t>Entwicklung muss aber vom Infektionsgeschehen im März und April differenziert betrachtet werden: Fälle </a:t>
            </a:r>
            <a:r>
              <a:rPr lang="de-DE" sz="1600" dirty="0" smtClean="0"/>
              <a:t>werden viel </a:t>
            </a:r>
            <a:r>
              <a:rPr lang="de-DE" sz="1600" dirty="0"/>
              <a:t>schneller erkannt. </a:t>
            </a:r>
            <a:endParaRPr lang="de-DE" sz="1600" dirty="0" smtClean="0"/>
          </a:p>
          <a:p>
            <a:pPr marL="285750" indent="-28575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 smtClean="0"/>
              <a:t>Anteil </a:t>
            </a:r>
            <a:r>
              <a:rPr lang="de-DE" sz="1600" dirty="0"/>
              <a:t>der schweren Fälle ist vergleichsweise </a:t>
            </a:r>
            <a:r>
              <a:rPr lang="de-DE" sz="1600" dirty="0" smtClean="0"/>
              <a:t>niedrig (auch niedriger Durchschnittsalter)</a:t>
            </a:r>
            <a:endParaRPr lang="de-DE" sz="1600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5816084" y="3617831"/>
            <a:ext cx="3347866" cy="2439844"/>
            <a:chOff x="5442137" y="260648"/>
            <a:chExt cx="3701863" cy="2723381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2137" y="260648"/>
              <a:ext cx="3588317" cy="272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1961" y="2024485"/>
              <a:ext cx="1082039" cy="959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feld 3"/>
          <p:cNvSpPr txBox="1"/>
          <p:nvPr/>
        </p:nvSpPr>
        <p:spPr>
          <a:xfrm>
            <a:off x="5884540" y="6088622"/>
            <a:ext cx="3152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Inzidenzen /100.000 </a:t>
            </a:r>
            <a:r>
              <a:rPr lang="de-DE" sz="1400" dirty="0" err="1" smtClean="0"/>
              <a:t>Ew</a:t>
            </a:r>
            <a:r>
              <a:rPr lang="de-DE" sz="1400" dirty="0" smtClean="0"/>
              <a:t>. In der 29.KW</a:t>
            </a:r>
            <a:endParaRPr lang="de-DE" sz="1400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251" y="1105580"/>
            <a:ext cx="4555618" cy="198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Spanische Regionen im EU-Vergleich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41567"/>
            <a:ext cx="5073757" cy="5606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2466302" y="1127435"/>
            <a:ext cx="1179163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Sehr hohes Risiko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589277" y="1826550"/>
            <a:ext cx="891716" cy="21544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Hohes Risiko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589277" y="2406756"/>
            <a:ext cx="1194978" cy="215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800" dirty="0" smtClean="0">
                <a:solidFill>
                  <a:schemeClr val="bg1"/>
                </a:solidFill>
              </a:rPr>
              <a:t>Moderates Risiko</a:t>
            </a:r>
            <a:endParaRPr lang="de-DE" sz="800" dirty="0">
              <a:solidFill>
                <a:schemeClr val="bg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383171" y="1196265"/>
            <a:ext cx="972108" cy="21544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de-DE" sz="800" dirty="0" smtClean="0"/>
              <a:t>Niedriges Risiko</a:t>
            </a:r>
            <a:endParaRPr lang="de-DE" sz="800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978987" y="6309320"/>
            <a:ext cx="2160240" cy="369332"/>
            <a:chOff x="251521" y="987679"/>
            <a:chExt cx="2160240" cy="369332"/>
          </a:xfrm>
        </p:grpSpPr>
        <p:sp>
          <p:nvSpPr>
            <p:cNvPr id="19" name="Textfeld 18"/>
            <p:cNvSpPr txBox="1"/>
            <p:nvPr/>
          </p:nvSpPr>
          <p:spPr>
            <a:xfrm>
              <a:off x="251521" y="987679"/>
              <a:ext cx="216024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900" dirty="0" smtClean="0"/>
                <a:t>EU-Länder (Stand: 25. Juli)</a:t>
              </a:r>
            </a:p>
            <a:p>
              <a:pPr algn="ctr"/>
              <a:r>
                <a:rPr lang="de-DE" sz="900" b="1" dirty="0"/>
                <a:t> </a:t>
              </a:r>
              <a:r>
                <a:rPr lang="de-DE" sz="900" b="1" dirty="0" smtClean="0"/>
                <a:t>       Spanische </a:t>
              </a:r>
              <a:r>
                <a:rPr lang="de-DE" sz="900" b="1" dirty="0"/>
                <a:t>Regionen (Stand: 24. Juli</a:t>
              </a:r>
              <a:r>
                <a:rPr lang="de-DE" sz="900" b="1" dirty="0" smtClean="0"/>
                <a:t>)</a:t>
              </a:r>
              <a:endParaRPr lang="de-DE" sz="900" b="1" dirty="0"/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564" y="1210397"/>
              <a:ext cx="178594" cy="116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5534" y="1005129"/>
              <a:ext cx="191623" cy="1916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6" name="Rechteck 25"/>
          <p:cNvSpPr/>
          <p:nvPr/>
        </p:nvSpPr>
        <p:spPr>
          <a:xfrm>
            <a:off x="2466302" y="6054661"/>
            <a:ext cx="3092704" cy="254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dirty="0"/>
              <a:t>Kumulierte Fälle in 14 Tagen pro 100.000 Einwohner</a:t>
            </a:r>
          </a:p>
        </p:txBody>
      </p:sp>
    </p:spTree>
    <p:extLst>
      <p:ext uri="{BB962C8B-B14F-4D97-AF65-F5344CB8AC3E}">
        <p14:creationId xmlns:p14="http://schemas.microsoft.com/office/powerpoint/2010/main" val="18620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>
                <a:solidFill>
                  <a:srgbClr val="0070C0"/>
                </a:solidFill>
                <a:latin typeface="+mn-lt"/>
              </a:rPr>
              <a:t>COVID-19/ Spanien - Region </a:t>
            </a:r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Aragon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71" y="1349076"/>
            <a:ext cx="5139970" cy="251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3978877"/>
            <a:ext cx="5357309" cy="26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6904972" y="407707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de-DE" sz="1600" dirty="0" smtClean="0"/>
              <a:t>Neue Krankenhaus-einweisungen</a:t>
            </a:r>
            <a:endParaRPr lang="de-DE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6904972" y="148459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Clr>
                <a:srgbClr val="0070C0"/>
              </a:buClr>
            </a:pPr>
            <a:r>
              <a:rPr lang="de-DE" sz="1600" dirty="0" smtClean="0"/>
              <a:t>Neue Fälle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15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355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 txBox="1">
            <a:spLocks/>
          </p:cNvSpPr>
          <p:nvPr/>
        </p:nvSpPr>
        <p:spPr>
          <a:xfrm>
            <a:off x="179512" y="332656"/>
            <a:ext cx="8802724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400" dirty="0" smtClean="0">
                <a:latin typeface="Calibri"/>
              </a:rPr>
              <a:t>Veränderung der 7-Tages-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Inzidenz zur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vorherigen 7-Tages-Inzidenz, 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 100.000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10713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9" name="Textfeld 8"/>
          <p:cNvSpPr txBox="1"/>
          <p:nvPr/>
        </p:nvSpPr>
        <p:spPr>
          <a:xfrm>
            <a:off x="5903640" y="6550223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 smtClean="0">
                <a:solidFill>
                  <a:prstClr val="black"/>
                </a:solidFill>
              </a:rPr>
              <a:t>Quelle: ECDC, Stand: 28.07.2020</a:t>
            </a:r>
            <a:endParaRPr lang="de-DE" sz="1400" i="1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" y="2056045"/>
            <a:ext cx="8982236" cy="372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8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48593" y="188640"/>
            <a:ext cx="8092592" cy="648072"/>
          </a:xfrm>
        </p:spPr>
        <p:txBody>
          <a:bodyPr>
            <a:normAutofit/>
          </a:bodyPr>
          <a:lstStyle/>
          <a:p>
            <a:pPr algn="l"/>
            <a:r>
              <a:rPr lang="de-DE" sz="2700" b="1" dirty="0" smtClean="0">
                <a:solidFill>
                  <a:srgbClr val="0070C0"/>
                </a:solidFill>
                <a:latin typeface="+mn-lt"/>
              </a:rPr>
              <a:t>COVID-19/ Spanien – Kumulative Inzidenzen</a:t>
            </a:r>
            <a:endParaRPr lang="en-GB" sz="24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0" y="980728"/>
            <a:ext cx="7236296" cy="0"/>
          </a:xfrm>
          <a:prstGeom prst="line">
            <a:avLst/>
          </a:prstGeom>
          <a:ln w="19050">
            <a:solidFill>
              <a:srgbClr val="006EC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955" y="1484784"/>
            <a:ext cx="5516091" cy="469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96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Bildschirmpräsentation (4:3)</PresentationFormat>
  <Paragraphs>223</Paragraphs>
  <Slides>9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PowerPoint-Präsentation</vt:lpstr>
      <vt:lpstr>PowerPoint-Präsentation</vt:lpstr>
      <vt:lpstr>COVID-19/ Belgien</vt:lpstr>
      <vt:lpstr>COVID-19/ Spanien</vt:lpstr>
      <vt:lpstr>COVID-19/ Spanische Regionen im EU-Vergleich</vt:lpstr>
      <vt:lpstr>COVID-19/ Spanien - Region Aragon</vt:lpstr>
      <vt:lpstr>Hintergrund</vt:lpstr>
      <vt:lpstr>PowerPoint-Präsentation</vt:lpstr>
      <vt:lpstr>COVID-19/ Spanien – Kumulative Inzidenzen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Esquevin, Sarah</cp:lastModifiedBy>
  <cp:revision>600</cp:revision>
  <dcterms:created xsi:type="dcterms:W3CDTF">2020-04-16T05:25:18Z</dcterms:created>
  <dcterms:modified xsi:type="dcterms:W3CDTF">2020-07-29T15:57:42Z</dcterms:modified>
</cp:coreProperties>
</file>