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5" r:id="rId10"/>
    <p:sldId id="698" r:id="rId11"/>
    <p:sldId id="699" r:id="rId12"/>
    <p:sldId id="700" r:id="rId13"/>
    <p:sldId id="695" r:id="rId14"/>
    <p:sldId id="696" r:id="rId15"/>
    <p:sldId id="706" r:id="rId16"/>
    <p:sldId id="707" r:id="rId17"/>
    <p:sldId id="708" r:id="rId18"/>
    <p:sldId id="701" r:id="rId19"/>
    <p:sldId id="702" r:id="rId20"/>
    <p:sldId id="658" r:id="rId21"/>
    <p:sldId id="659" r:id="rId2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5872" autoAdjust="0"/>
  </p:normalViewPr>
  <p:slideViewPr>
    <p:cSldViewPr snapToGrid="0" snapToObjects="1">
      <p:cViewPr varScale="1">
        <p:scale>
          <a:sx n="96" d="100"/>
          <a:sy n="96" d="100"/>
        </p:scale>
        <p:origin x="-20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29.07.2020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97756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29.07.2020;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206.926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+684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9.128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+0,07 %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4,4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191.300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85032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26.07.2020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29.07.2020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1,14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0,92– 1,36)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28.07.2020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1,25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1,01 </a:t>
            </a:r>
            <a:r>
              <a:rPr lang="de-DE" sz="1400" b="1" dirty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1,49)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29.07.2020</a:t>
            </a:r>
            <a:r>
              <a:rPr lang="de-DE" sz="1400" b="1">
                <a:solidFill>
                  <a:srgbClr val="FF0000"/>
                </a:solidFill>
              </a:rPr>
              <a:t>:  </a:t>
            </a:r>
            <a:r>
              <a:rPr lang="de-DE" sz="1400" b="1" smtClean="0">
                <a:solidFill>
                  <a:srgbClr val="FF0000"/>
                </a:solidFill>
              </a:rPr>
              <a:t>1,13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1,01 – 1,26)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28.07.2020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1,12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0,99 – 1,26)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29.07.2020.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159"/>
            <a:ext cx="5198928" cy="4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2" y="1275907"/>
            <a:ext cx="5257920" cy="43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29.07.2020.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98" y="3817088"/>
            <a:ext cx="4914502" cy="30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908759"/>
            <a:ext cx="5455133" cy="45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92" y="2539774"/>
            <a:ext cx="5042608" cy="40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29.07.2020,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48"/>
            <a:ext cx="4646354" cy="37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1015663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29 bis 30, 2020 </a:t>
            </a:r>
            <a:r>
              <a:rPr lang="de-DE" dirty="0"/>
              <a:t>(</a:t>
            </a:r>
            <a:r>
              <a:rPr lang="de-DE" dirty="0" smtClean="0"/>
              <a:t>Datenstand 24.07., Daten aus MW 30 noch nicht vollständig!)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32866"/>
              </p:ext>
            </p:extLst>
          </p:nvPr>
        </p:nvGraphicFramePr>
        <p:xfrm>
          <a:off x="1635853" y="1333849"/>
          <a:ext cx="5377343" cy="4850258"/>
        </p:xfrm>
        <a:graphic>
          <a:graphicData uri="http://schemas.openxmlformats.org/drawingml/2006/table">
            <a:tbl>
              <a:tblPr/>
              <a:tblGrid>
                <a:gridCol w="3054833"/>
                <a:gridCol w="2322510"/>
              </a:tblGrid>
              <a:tr h="4128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Kosovo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Serbien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Bosnien und Herzegowina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Niederlande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Albanien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Rumänien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Spanien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Bulgarien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Kasachstan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Kroatien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Mazedonien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Luxemburg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Rest</a:t>
                      </a:r>
                      <a:r>
                        <a:rPr lang="de-DE" sz="16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79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510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1" y="1135708"/>
            <a:ext cx="8372972" cy="54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37B56B-5998-4266-B8AF-3144FC79B291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25246" y="1899125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der 29. und 30. Meldewoche wurden 6.712 </a:t>
            </a:r>
            <a:r>
              <a:rPr lang="de-DE" sz="1600" dirty="0"/>
              <a:t>COVID-19-Fälle an das RKI übermittelt. Bei </a:t>
            </a:r>
            <a:r>
              <a:rPr lang="de-DE" sz="1600" dirty="0" smtClean="0"/>
              <a:t>710 </a:t>
            </a:r>
            <a:r>
              <a:rPr lang="de-DE" sz="1600" dirty="0"/>
              <a:t>Fällen (</a:t>
            </a:r>
            <a:r>
              <a:rPr lang="de-DE" sz="1600" dirty="0" smtClean="0"/>
              <a:t>10,6%) wurde ein </a:t>
            </a:r>
            <a:r>
              <a:rPr lang="de-DE" sz="1600" dirty="0"/>
              <a:t>anderes Land als Deutschland als Expositionsland </a:t>
            </a:r>
            <a:r>
              <a:rPr lang="de-DE" sz="1600" dirty="0" smtClean="0"/>
              <a:t>berichtet. </a:t>
            </a:r>
          </a:p>
          <a:p>
            <a:r>
              <a:rPr lang="de-DE" sz="1600" dirty="0" smtClean="0"/>
              <a:t> Von </a:t>
            </a:r>
            <a:r>
              <a:rPr lang="de-DE" sz="1600" dirty="0"/>
              <a:t>der 15. bis zur 25. MW schwankte der Anteil mit einer möglichen Ansteckung außerhalb Deutschlands zwischen 0,3% und 1,8</a:t>
            </a:r>
            <a:r>
              <a:rPr lang="de-DE" sz="1600" dirty="0" smtClean="0"/>
              <a:t>%.  </a:t>
            </a:r>
            <a:r>
              <a:rPr lang="de-DE" sz="1600" dirty="0"/>
              <a:t>In den Wochen 26 bis 30 stieg dieser Anteil von 2,4% auf </a:t>
            </a:r>
            <a:r>
              <a:rPr lang="de-DE" sz="1600" dirty="0" smtClean="0"/>
              <a:t>10,8% an.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28.07.2020,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6572" y="150085"/>
            <a:ext cx="6667081" cy="923330"/>
          </a:xfrm>
        </p:spPr>
        <p:txBody>
          <a:bodyPr/>
          <a:lstStyle/>
          <a:p>
            <a:r>
              <a:rPr lang="de-DE" sz="2000" dirty="0" smtClean="0"/>
              <a:t>Am häufigsten genannte Expositionsländer, der in den Meldewochen 29-30 übermittelten COVID-19-Fälle, </a:t>
            </a:r>
            <a:br>
              <a:rPr lang="de-DE" sz="2000" dirty="0" smtClean="0"/>
            </a:br>
            <a:r>
              <a:rPr lang="de-DE" sz="2000" dirty="0" smtClean="0"/>
              <a:t>Stand 28.07.2020, 0:00 Uhr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A50797-9ACF-4A10-BD56-3634B07A94C6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5461"/>
              </p:ext>
            </p:extLst>
          </p:nvPr>
        </p:nvGraphicFramePr>
        <p:xfrm>
          <a:off x="322461" y="1164016"/>
          <a:ext cx="3743361" cy="5182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543"/>
                <a:gridCol w="1416818"/>
              </a:tblGrid>
              <a:tr h="3432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de-DE" sz="1600" b="1" u="none" strike="noStrike" dirty="0" smtClean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Nennungen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/>
                </a:tc>
              </a:tr>
              <a:tr h="2759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Philippinen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3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28.07.2020,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D097DA-F560-4778-B8AC-E09046329300}" type="datetime1">
              <a:rPr lang="de-DE" smtClean="0"/>
              <a:t>29.07.2020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" y="885075"/>
            <a:ext cx="9078992" cy="38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29.07.2020.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39542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37.038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50.696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206.926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21.07.2020)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29 gaben 42 Labore einen Rückstau von insgesamt 1.483 abzuarbeitenden Proben an. 28 Labore nannten Lieferschwierigkeiten für Reagenzien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15536"/>
              </p:ext>
            </p:extLst>
          </p:nvPr>
        </p:nvGraphicFramePr>
        <p:xfrm>
          <a:off x="45307" y="847507"/>
          <a:ext cx="4574318" cy="517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363.890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326.788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403.875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432.666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353.467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405.269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340.986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384.311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462.942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504.596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531.571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7.418.812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238.694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5341"/>
              </p:ext>
            </p:extLst>
          </p:nvPr>
        </p:nvGraphicFramePr>
        <p:xfrm>
          <a:off x="4724400" y="847507"/>
          <a:ext cx="4129889" cy="5151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1.178.008</a:t>
                      </a:r>
                    </a:p>
                  </a:txBody>
                  <a:tcPr marL="7620" marR="7620" marT="762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177.687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1.182.599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24.07.2020)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15.945 Todesfälle (- 328 zur Vorwoche), ca. 4%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2050" name="Picture 2" descr="S:\Wissdaten\RKI_nCoV-Lage\3.Kommunikation\3.7.Lageberichte\2020-07-24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6" y="914032"/>
            <a:ext cx="7529424" cy="42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28.07.2020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54553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374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398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521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683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134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5,9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58%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-10%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361%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241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600%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1138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6,3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1445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307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-26%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91%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75%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-5%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1,7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29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-14%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2.992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3.720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4,5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728</a:t>
                      </a:r>
                      <a:endParaRPr lang="de-DE" sz="18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8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28.07.2020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3" y="1360714"/>
            <a:ext cx="8125782" cy="44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056"/>
            <a:ext cx="9144000" cy="54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94469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29.07.2020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7629" y="3818587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7629" y="1807883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6447629" y="2911962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3.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6447629" y="1461006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7629" y="2363896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5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00733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3.773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637211"/>
            <a:ext cx="6923315" cy="48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29.07.2020)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3571"/>
            <a:ext cx="8164286" cy="57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45742"/>
              </p:ext>
            </p:extLst>
          </p:nvPr>
        </p:nvGraphicFramePr>
        <p:xfrm>
          <a:off x="315776" y="1371665"/>
          <a:ext cx="3951838" cy="3925430"/>
        </p:xfrm>
        <a:graphic>
          <a:graphicData uri="http://schemas.openxmlformats.org/drawingml/2006/table">
            <a:tbl>
              <a:tblPr/>
              <a:tblGrid>
                <a:gridCol w="2546287"/>
                <a:gridCol w="529628"/>
                <a:gridCol w="875923"/>
              </a:tblGrid>
              <a:tr h="266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189,2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7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Hamburg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Ostalbkreis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8,9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Recklinghausen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Unna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Region Hannover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Solingen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60756"/>
              </p:ext>
            </p:extLst>
          </p:nvPr>
        </p:nvGraphicFramePr>
        <p:xfrm>
          <a:off x="4608216" y="1353559"/>
          <a:ext cx="4146485" cy="3948917"/>
        </p:xfrm>
        <a:graphic>
          <a:graphicData uri="http://schemas.openxmlformats.org/drawingml/2006/table">
            <a:tbl>
              <a:tblPr/>
              <a:tblGrid>
                <a:gridCol w="2671705"/>
                <a:gridCol w="555714"/>
                <a:gridCol w="919066"/>
              </a:tblGrid>
              <a:tr h="305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189,2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Hof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Weimar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26,1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Solingen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Dithmarschen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23,3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Schwerin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Ostalbkreis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Pforzheim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Offenbach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17,1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Ingolstadt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Ulm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15,8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1128493"/>
            <a:ext cx="871416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u="sng" dirty="0" smtClean="0"/>
              <a:t>Hamburg,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27.07.2020 (LGL)</a:t>
            </a:r>
            <a:endParaRPr lang="de-DE" sz="1400" b="1" u="sng" dirty="0">
              <a:solidFill>
                <a:srgbClr val="FF0000"/>
              </a:solidFill>
            </a:endParaRPr>
          </a:p>
          <a:p>
            <a:r>
              <a:rPr lang="de-DE" sz="1400" dirty="0"/>
              <a:t>mehrere Ausbruchsgeschehen in </a:t>
            </a:r>
            <a:r>
              <a:rPr lang="de-DE" sz="1400" dirty="0" smtClean="0"/>
              <a:t>Hamburg: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Flüchtlingsunterkunft (n=17, 277  Exponierte)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Viele </a:t>
            </a:r>
            <a:r>
              <a:rPr lang="de-DE" sz="1400" dirty="0" err="1" smtClean="0"/>
              <a:t>Reiserückkeher</a:t>
            </a:r>
            <a:r>
              <a:rPr lang="de-DE" sz="1400" dirty="0" smtClean="0"/>
              <a:t>*innen positive getestet (17 / 726)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Altenpflegeheim</a:t>
            </a:r>
          </a:p>
          <a:p>
            <a:endParaRPr lang="de-DE" sz="1400" dirty="0"/>
          </a:p>
          <a:p>
            <a:r>
              <a:rPr lang="de-DE" sz="1400" b="1" u="sng" dirty="0" smtClean="0"/>
              <a:t>LK </a:t>
            </a:r>
            <a:r>
              <a:rPr lang="de-DE" sz="1400" b="1" u="sng" dirty="0" err="1" smtClean="0"/>
              <a:t>Ostalbkreis</a:t>
            </a:r>
            <a:r>
              <a:rPr lang="de-DE" sz="1400" b="1" u="sng" dirty="0" smtClean="0"/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28.07.2020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47 Positive nach Trauerfeier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&gt; 100 Gäste, keine Gästeliste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Kinder betroffen, KiTa geschlossen</a:t>
            </a:r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r>
              <a:rPr lang="de-DE" sz="1400" b="1" u="sng" dirty="0" smtClean="0"/>
              <a:t>LK Weimar</a:t>
            </a:r>
            <a:r>
              <a:rPr lang="de-DE" sz="1400" b="1" u="sng" dirty="0"/>
              <a:t>,</a:t>
            </a:r>
            <a:r>
              <a:rPr lang="de-DE" sz="1200" b="1" u="sng" dirty="0" smtClean="0"/>
              <a:t> </a:t>
            </a:r>
            <a:r>
              <a:rPr lang="de-DE" sz="1400" b="1" u="sng" dirty="0">
                <a:solidFill>
                  <a:srgbClr val="FF0000"/>
                </a:solidFill>
              </a:rPr>
              <a:t>Status 28.07.2020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Ansteckung bei einer Familienfeier, 2 Familien betroffen, Indexfall aus Bayern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dirty="0"/>
          </a:p>
          <a:p>
            <a:r>
              <a:rPr lang="de-DE" sz="1400" b="1" u="sng" dirty="0"/>
              <a:t> LK Hof</a:t>
            </a:r>
            <a:r>
              <a:rPr lang="de-DE" sz="1400" b="1" u="sng" dirty="0" smtClean="0"/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28.07.2020 (Presse</a:t>
            </a:r>
            <a:r>
              <a:rPr lang="de-DE" sz="1400" b="1" u="sng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Ausbruch in Osteuropäischer Großfamilie (42 Fälle)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Alle 10.000 Einwohner können sich testen lassen, Reihentestung (n= 678) bisher negativ (27.07)</a:t>
            </a:r>
            <a:endParaRPr lang="de-DE" sz="1400" dirty="0"/>
          </a:p>
          <a:p>
            <a:endParaRPr lang="de-DE" sz="1400" b="1" u="sng" dirty="0" smtClean="0">
              <a:solidFill>
                <a:srgbClr val="FF0000"/>
              </a:solidFill>
            </a:endParaRPr>
          </a:p>
          <a:p>
            <a:r>
              <a:rPr lang="de-DE" sz="1400" b="1" u="sng" dirty="0" smtClean="0"/>
              <a:t>Landkreis </a:t>
            </a:r>
            <a:r>
              <a:rPr lang="de-DE" sz="1400" b="1" u="sng" dirty="0"/>
              <a:t>Dingolfing-Landau (BY)  </a:t>
            </a:r>
            <a:r>
              <a:rPr lang="de-DE" sz="1400" b="1" u="sng" dirty="0">
                <a:solidFill>
                  <a:srgbClr val="FF0000"/>
                </a:solidFill>
              </a:rPr>
              <a:t>Status 26.07.2020  (LGL)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Keine neuen Informationen seit Montag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978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Office PowerPoint</Application>
  <PresentationFormat>Bildschirmpräsentation (4:3)</PresentationFormat>
  <Paragraphs>840</Paragraphs>
  <Slides>21</Slides>
  <Notes>16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Office-Design</vt:lpstr>
      <vt:lpstr>COVID-19:   Lage National, 29.07.2020  Informationen für den Krisenstab</vt:lpstr>
      <vt:lpstr>PowerPoint-Präsentation</vt:lpstr>
      <vt:lpstr>Vergleich KW29/KW30 pro Bundesland (Stand 28.07.2020)</vt:lpstr>
      <vt:lpstr>PowerPoint-Präsentation</vt:lpstr>
      <vt:lpstr>PowerPoint-Präsentation</vt:lpstr>
      <vt:lpstr>PowerPoint-Präsentation</vt:lpstr>
      <vt:lpstr>Wochenvergleich Aktuelle/Vorwoche (Stand 29.07.2020)</vt:lpstr>
      <vt:lpstr>Landkreise mit den höchsten Fallzahlen in den letzten 7 Tagen</vt:lpstr>
      <vt:lpstr>Aktuelle Ausbrüche</vt:lpstr>
      <vt:lpstr>Altersverteilung nach Meldewoche: Gesamtfälle  (Datenstand: 29.07.2020. 00:00)</vt:lpstr>
      <vt:lpstr>PowerPoint-Präsentation</vt:lpstr>
      <vt:lpstr>Übermittelte COVID-19-Fälle nach Expositionsort  (Datenstand: 29.07.2020, 0:00 Uhr)</vt:lpstr>
      <vt:lpstr>Häufigste Expositionsländer im Ausland aus den Meldewochen 29 bis 30, 2020 (Datenstand 24.07., Daten aus MW 30 noch nicht vollständig!)</vt:lpstr>
      <vt:lpstr>Fälle mit Angaben Epidemiologie</vt:lpstr>
      <vt:lpstr>PowerPoint-Präsentation</vt:lpstr>
      <vt:lpstr>Am häufigsten genannte Expositionsländer, der in den Meldewochen 29-30 übermittelten COVID-19-Fälle,  Stand 28.07.2020, 0:00 Uhr</vt:lpstr>
      <vt:lpstr>Häufigste Expositionsländer der in den Meldewochen 29 und 30 übermittelten COVID-19-Fälle nach Bundesland, Stand 28.07.2020, 0:00 Uhr</vt:lpstr>
      <vt:lpstr>PowerPoint-Präsentation</vt:lpstr>
      <vt:lpstr>PowerPoint-Präsentation</vt:lpstr>
      <vt:lpstr>Anzahl Labortestungen (Datenstand 21.07.2020)</vt:lpstr>
      <vt:lpstr>Wöchentliche Sterbefallzahlen in Deutschland (destatis  24.07.2020)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2325</cp:revision>
  <cp:lastPrinted>2020-07-08T05:19:00Z</cp:lastPrinted>
  <dcterms:created xsi:type="dcterms:W3CDTF">2015-11-02T12:29:13Z</dcterms:created>
  <dcterms:modified xsi:type="dcterms:W3CDTF">2020-07-29T08:17:20Z</dcterms:modified>
</cp:coreProperties>
</file>