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91" r:id="rId3"/>
    <p:sldId id="283" r:id="rId4"/>
    <p:sldId id="285" r:id="rId5"/>
    <p:sldId id="294" r:id="rId6"/>
    <p:sldId id="292" r:id="rId7"/>
    <p:sldId id="293" r:id="rId8"/>
    <p:sldId id="290" r:id="rId9"/>
    <p:sldId id="295" r:id="rId10"/>
    <p:sldId id="29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1" autoAdjust="0"/>
    <p:restoredTop sz="88689" autoAdjust="0"/>
  </p:normalViewPr>
  <p:slideViewPr>
    <p:cSldViewPr>
      <p:cViewPr>
        <p:scale>
          <a:sx n="80" d="100"/>
          <a:sy n="80" d="100"/>
        </p:scale>
        <p:origin x="-1488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29/07/2020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Laborbasierte Surveillance</a:t>
            </a:r>
            <a:br>
              <a:rPr lang="de-DE" dirty="0" smtClean="0"/>
            </a:br>
            <a:r>
              <a:rPr lang="de-DE" dirty="0" smtClean="0"/>
              <a:t>SARS-CoV-2 in ARS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29.07.2020</a:t>
            </a:r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Aktueller Fallzahl-Anstieg auch in ARS sichtbar</a:t>
            </a:r>
          </a:p>
          <a:p>
            <a:r>
              <a:rPr lang="de-DE" dirty="0" smtClean="0"/>
              <a:t>Vorläufige Ergebnisse: Positivtestungen überwiegend durch „andere“ Einrichtungen wie Gesundheitsämtern</a:t>
            </a:r>
          </a:p>
          <a:p>
            <a:r>
              <a:rPr lang="de-DE" dirty="0" smtClean="0"/>
              <a:t>Trotz unterschiedlicher Testhäufigkeit in verschiedenen Altersgruppen, vergleichbare SARS-CoV-2-Inzidenz</a:t>
            </a:r>
          </a:p>
          <a:p>
            <a:r>
              <a:rPr lang="de-DE" dirty="0" smtClean="0"/>
              <a:t>Testverzug weiter ansteigend</a:t>
            </a:r>
          </a:p>
          <a:p>
            <a:r>
              <a:rPr lang="de-DE" dirty="0" smtClean="0"/>
              <a:t>Starke wöchentliche Schwankungen bei Testung nach Einrichtung</a:t>
            </a:r>
            <a:br>
              <a:rPr lang="de-DE" dirty="0" smtClean="0"/>
            </a:br>
            <a:r>
              <a:rPr lang="de-DE" dirty="0" smtClean="0"/>
              <a:t>(Infektionsschutz Problem wen Testungen am WE in Krankenhäusern?) 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9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 smtClean="0"/>
              <a:t>Teilnehmende </a:t>
            </a:r>
            <a:r>
              <a:rPr lang="de-DE" dirty="0"/>
              <a:t>Labore: </a:t>
            </a:r>
            <a:r>
              <a:rPr lang="de-DE" b="1" dirty="0"/>
              <a:t>69 </a:t>
            </a:r>
            <a:endParaRPr lang="de-DE" dirty="0"/>
          </a:p>
          <a:p>
            <a:r>
              <a:rPr lang="de-DE" dirty="0" smtClean="0"/>
              <a:t>Anzahl </a:t>
            </a:r>
            <a:r>
              <a:rPr lang="de-DE" dirty="0"/>
              <a:t>der Krankenhäuser: </a:t>
            </a:r>
            <a:r>
              <a:rPr lang="de-DE" b="1" dirty="0"/>
              <a:t>940 </a:t>
            </a:r>
            <a:endParaRPr lang="de-DE" dirty="0"/>
          </a:p>
          <a:p>
            <a:r>
              <a:rPr lang="de-DE" dirty="0" smtClean="0"/>
              <a:t>Anzahl </a:t>
            </a:r>
            <a:r>
              <a:rPr lang="de-DE" dirty="0"/>
              <a:t>der Arztpraxen: </a:t>
            </a:r>
            <a:r>
              <a:rPr lang="de-DE" b="1" dirty="0"/>
              <a:t>19.431 </a:t>
            </a:r>
            <a:endParaRPr lang="de-DE" dirty="0"/>
          </a:p>
          <a:p>
            <a:r>
              <a:rPr lang="de-DE" dirty="0" smtClean="0"/>
              <a:t>Anzahl </a:t>
            </a:r>
            <a:r>
              <a:rPr lang="de-DE" dirty="0"/>
              <a:t>Testungen mit Ergebnis: </a:t>
            </a:r>
            <a:r>
              <a:rPr lang="de-DE" b="1" dirty="0"/>
              <a:t>3.292.185 </a:t>
            </a:r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b="1" dirty="0" smtClean="0"/>
              <a:t>Ergebnisse: </a:t>
            </a:r>
            <a:r>
              <a:rPr lang="de-DE" dirty="0"/>
              <a:t>	</a:t>
            </a:r>
            <a:endParaRPr lang="de-DE" dirty="0" smtClean="0"/>
          </a:p>
          <a:p>
            <a:r>
              <a:rPr lang="de-DE" b="1" dirty="0" smtClean="0"/>
              <a:t>negativ </a:t>
            </a:r>
            <a:r>
              <a:rPr lang="de-DE" dirty="0"/>
              <a:t>	</a:t>
            </a:r>
            <a:r>
              <a:rPr lang="de-DE" dirty="0" smtClean="0"/>
              <a:t>	3.195.370 </a:t>
            </a:r>
            <a:r>
              <a:rPr lang="de-DE" dirty="0"/>
              <a:t>	</a:t>
            </a:r>
            <a:r>
              <a:rPr lang="de-DE" dirty="0" smtClean="0"/>
              <a:t>	(97,1 %)</a:t>
            </a:r>
            <a:r>
              <a:rPr lang="de-DE" dirty="0"/>
              <a:t>	</a:t>
            </a:r>
          </a:p>
          <a:p>
            <a:r>
              <a:rPr lang="de-DE" b="1" dirty="0"/>
              <a:t>positiv </a:t>
            </a:r>
            <a:r>
              <a:rPr lang="de-DE" dirty="0"/>
              <a:t>	</a:t>
            </a:r>
            <a:r>
              <a:rPr lang="de-DE" dirty="0" smtClean="0"/>
              <a:t>	      96.815 	</a:t>
            </a:r>
            <a:r>
              <a:rPr lang="de-DE" dirty="0"/>
              <a:t>	</a:t>
            </a:r>
            <a:r>
              <a:rPr lang="de-DE" dirty="0" smtClean="0"/>
              <a:t>( 2,9%) </a:t>
            </a:r>
            <a:r>
              <a:rPr lang="de-DE" dirty="0"/>
              <a:t>	</a:t>
            </a:r>
          </a:p>
          <a:p>
            <a:r>
              <a:rPr lang="de-DE" b="1" dirty="0"/>
              <a:t>g</a:t>
            </a:r>
            <a:r>
              <a:rPr lang="de-DE" b="1" dirty="0" smtClean="0"/>
              <a:t>esamt </a:t>
            </a:r>
            <a:r>
              <a:rPr lang="de-DE" dirty="0"/>
              <a:t>	</a:t>
            </a:r>
            <a:r>
              <a:rPr lang="de-DE" dirty="0" smtClean="0"/>
              <a:t>	3.292.185 </a:t>
            </a:r>
            <a:r>
              <a:rPr lang="de-DE" dirty="0"/>
              <a:t>		</a:t>
            </a: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Laborbasierte SARS-CoV-2-Surveillance – Überblick </a:t>
            </a:r>
            <a:r>
              <a:rPr lang="de-DE" sz="1400" dirty="0"/>
              <a:t>(Datenstand 28.07.2020)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612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2804" y="404664"/>
            <a:ext cx="7983646" cy="874368"/>
          </a:xfrm>
        </p:spPr>
        <p:txBody>
          <a:bodyPr/>
          <a:lstStyle/>
          <a:p>
            <a:r>
              <a:rPr lang="de-DE" dirty="0"/>
              <a:t>Anzahl der positiven und negativen Testungen pro </a:t>
            </a:r>
            <a:r>
              <a:rPr lang="de-DE" dirty="0" smtClean="0"/>
              <a:t>Kalenderwoche,  bundesweit </a:t>
            </a:r>
            <a:br>
              <a:rPr lang="de-DE" dirty="0" smtClean="0"/>
            </a:br>
            <a:r>
              <a:rPr lang="de-DE" sz="1400" dirty="0" smtClean="0"/>
              <a:t>(Datenstand 28.07.2020)</a:t>
            </a:r>
            <a:endParaRPr lang="de-D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53321"/>
            <a:ext cx="9028835" cy="478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19256" cy="874368"/>
          </a:xfrm>
        </p:spPr>
        <p:txBody>
          <a:bodyPr/>
          <a:lstStyle/>
          <a:p>
            <a:r>
              <a:rPr lang="de-DE" dirty="0" smtClean="0"/>
              <a:t>Anteil der </a:t>
            </a:r>
            <a:r>
              <a:rPr lang="de-DE" dirty="0"/>
              <a:t>positiven </a:t>
            </a:r>
            <a:r>
              <a:rPr lang="de-DE" dirty="0" smtClean="0"/>
              <a:t>Tests </a:t>
            </a:r>
            <a:r>
              <a:rPr lang="de-DE" dirty="0"/>
              <a:t>pro </a:t>
            </a:r>
            <a:r>
              <a:rPr lang="de-DE" dirty="0" smtClean="0"/>
              <a:t>Tag – bundesweit </a:t>
            </a:r>
            <a:br>
              <a:rPr lang="de-DE" dirty="0" smtClean="0"/>
            </a:br>
            <a:r>
              <a:rPr lang="de-DE" sz="1400" dirty="0" smtClean="0"/>
              <a:t>(</a:t>
            </a:r>
            <a:r>
              <a:rPr lang="de-DE" sz="1400" dirty="0"/>
              <a:t>Datenstand 28.07.2020)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7" y="1196752"/>
            <a:ext cx="8214689" cy="545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7812360" y="4509120"/>
            <a:ext cx="1008112" cy="12241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0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83646" cy="874368"/>
          </a:xfrm>
        </p:spPr>
        <p:txBody>
          <a:bodyPr/>
          <a:lstStyle/>
          <a:p>
            <a:r>
              <a:rPr lang="de-DE" dirty="0"/>
              <a:t>Anteil der positiven Tests pro Tag –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nach Einrichtung </a:t>
            </a:r>
            <a:r>
              <a:rPr lang="de-DE" dirty="0"/>
              <a:t/>
            </a:r>
            <a:br>
              <a:rPr lang="de-DE" dirty="0"/>
            </a:br>
            <a:r>
              <a:rPr lang="de-DE" sz="1400" dirty="0"/>
              <a:t>(Datenstand 28.07.2020)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73584"/>
            <a:ext cx="814705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2051720" y="4796569"/>
            <a:ext cx="1008112" cy="12241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2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9512" y="152125"/>
            <a:ext cx="7983646" cy="874368"/>
          </a:xfrm>
        </p:spPr>
        <p:txBody>
          <a:bodyPr/>
          <a:lstStyle/>
          <a:p>
            <a:r>
              <a:rPr lang="de-DE" dirty="0"/>
              <a:t>Anzahl Testungen pro 100.00 Einwohner nach Altersgruppe und Kalenderwoche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39" y="1052736"/>
            <a:ext cx="9196435" cy="575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7983646" cy="874368"/>
          </a:xfrm>
        </p:spPr>
        <p:txBody>
          <a:bodyPr/>
          <a:lstStyle/>
          <a:p>
            <a:r>
              <a:rPr lang="de-DE" dirty="0" smtClean="0"/>
              <a:t>Positive SARS-CoV-2-PCR </a:t>
            </a:r>
            <a:r>
              <a:rPr lang="de-DE" dirty="0"/>
              <a:t>pro 100.000 Einwohner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nach </a:t>
            </a:r>
            <a:r>
              <a:rPr lang="de-DE" dirty="0"/>
              <a:t>Altersgruppe und Kalenderwoche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84274"/>
            <a:ext cx="9216806" cy="548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8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496" y="620688"/>
            <a:ext cx="7848872" cy="720080"/>
          </a:xfrm>
        </p:spPr>
        <p:txBody>
          <a:bodyPr/>
          <a:lstStyle/>
          <a:p>
            <a:r>
              <a:rPr lang="de-DE" dirty="0"/>
              <a:t>Testverzug </a:t>
            </a:r>
            <a:r>
              <a:rPr lang="de-DE" dirty="0" smtClean="0"/>
              <a:t>–Tage </a:t>
            </a:r>
            <a:r>
              <a:rPr lang="de-DE" dirty="0"/>
              <a:t>zwischen Probenentnahme und SARS-CoV-2-PCR-Testergebnis </a:t>
            </a:r>
            <a:r>
              <a:rPr lang="de-DE" dirty="0" smtClean="0"/>
              <a:t> </a:t>
            </a:r>
            <a:r>
              <a:rPr lang="de-DE" sz="1400" dirty="0" smtClean="0"/>
              <a:t>(</a:t>
            </a:r>
            <a:r>
              <a:rPr lang="de-DE" sz="1400" dirty="0"/>
              <a:t>Datenstand 28.07.2020)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8" y="1600555"/>
            <a:ext cx="8179136" cy="511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8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83646" cy="874368"/>
          </a:xfrm>
        </p:spPr>
        <p:txBody>
          <a:bodyPr/>
          <a:lstStyle/>
          <a:p>
            <a:r>
              <a:rPr lang="de-DE" dirty="0"/>
              <a:t>Verteilung der </a:t>
            </a:r>
            <a:r>
              <a:rPr lang="de-DE" dirty="0" smtClean="0"/>
              <a:t>Testungen </a:t>
            </a:r>
            <a:r>
              <a:rPr lang="de-DE" dirty="0"/>
              <a:t>nach </a:t>
            </a:r>
            <a:r>
              <a:rPr lang="de-DE" dirty="0" smtClean="0"/>
              <a:t>Einrichtung</a:t>
            </a:r>
            <a:br>
              <a:rPr lang="de-DE" dirty="0" smtClean="0"/>
            </a:br>
            <a:r>
              <a:rPr lang="de-DE" sz="1400" dirty="0"/>
              <a:t>(Datenstand 28.07.2020)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8861"/>
            <a:ext cx="81534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Bildschirmpräsentation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Office-Design</vt:lpstr>
      <vt:lpstr>Laborbasierte Surveillance SARS-CoV-2 in ARS   </vt:lpstr>
      <vt:lpstr>Laborbasierte SARS-CoV-2-Surveillance – Überblick (Datenstand 28.07.2020)</vt:lpstr>
      <vt:lpstr>Anzahl der positiven und negativen Testungen pro Kalenderwoche,  bundesweit  (Datenstand 28.07.2020)</vt:lpstr>
      <vt:lpstr>Anteil der positiven Tests pro Tag – bundesweit  (Datenstand 28.07.2020)</vt:lpstr>
      <vt:lpstr>Anteil der positiven Tests pro Tag –  nach Einrichtung  (Datenstand 28.07.2020)</vt:lpstr>
      <vt:lpstr>Anzahl Testungen pro 100.00 Einwohner nach Altersgruppe und Kalenderwoche</vt:lpstr>
      <vt:lpstr>Positive SARS-CoV-2-PCR pro 100.000 Einwohner  nach Altersgruppe und Kalenderwoche</vt:lpstr>
      <vt:lpstr>Testverzug –Tage zwischen Probenentnahme und SARS-CoV-2-PCR-Testergebnis  (Datenstand 28.07.2020)</vt:lpstr>
      <vt:lpstr>Verteilung der Testungen nach Einrichtung (Datenstand 28.07.2020)</vt:lpstr>
      <vt:lpstr>Zusammenfassung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Haller, Sebastian</cp:lastModifiedBy>
  <cp:revision>191</cp:revision>
  <dcterms:created xsi:type="dcterms:W3CDTF">2020-01-21T10:42:53Z</dcterms:created>
  <dcterms:modified xsi:type="dcterms:W3CDTF">2020-07-29T08:55:03Z</dcterms:modified>
</cp:coreProperties>
</file>