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9" r:id="rId2"/>
    <p:sldId id="419" r:id="rId3"/>
    <p:sldId id="421" r:id="rId4"/>
    <p:sldId id="420" r:id="rId5"/>
    <p:sldId id="422" r:id="rId6"/>
    <p:sldId id="406" r:id="rId7"/>
    <p:sldId id="42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/>
    <p:restoredTop sz="94678"/>
  </p:normalViewPr>
  <p:slideViewPr>
    <p:cSldViewPr snapToGrid="0" snapToObjects="1">
      <p:cViewPr varScale="1">
        <p:scale>
          <a:sx n="109" d="100"/>
          <a:sy n="109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4ED47-5B35-7C49-9304-FF4E0CF08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08ADEA-749F-244E-BCBA-8373655DE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6D1FC6-5321-C049-825A-29EC8183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06CC17-2C62-8045-8A3C-F988E3F3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D5A5D-E341-EB4A-BFFC-576F4C0D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70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7B723-E908-EA45-8886-812BFCF5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60FAA6-5CBF-8E40-97EB-E78B47FF9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52F713-E15D-6B4D-BF26-F8BDD39B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15A6F4-5B31-D949-B271-4A8B7159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25B38B-792F-E445-AA1A-E5C65308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39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F1DD99-4176-2641-98A5-37EE0226D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0B0ADE-E886-C846-8E5D-D3A54FB87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2FA5B-2B09-6F43-9B45-BF2EF665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21E707-0D9A-5F4E-A31A-673E6ABF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054166-98E8-4649-9FBA-3980E38A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08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36AD8-3398-F049-AEF3-BEC9170A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A7ED2D-DAC6-B64F-8C9D-31F517F6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E38490-7321-754F-A0E7-D032882E8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A1DC35-8133-D54C-A2EB-F9DED1C3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9868AC-11F0-4B46-A31E-7914AF3B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1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26786-CA72-5B45-B0A8-A12983B2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AC9979-C48B-D24D-A81E-ABD9F3C5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830C85-CD44-494E-832B-85A5C3D0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4082D0-A9B6-D540-B38A-E8CD88E7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9E3409-135A-C843-AAAE-FDDAD107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58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CF0525-F52A-B040-8FBC-4E15D437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6C25BD-E408-F645-8044-B017FE193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8D96AF-0A5B-8B48-9195-279E9ACA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46DBDB-95AB-8A47-8F2C-3CFCF881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BE92DC-2F50-134D-93E7-9B77B8AC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360BF6-055D-B644-BD98-6D6BAFC9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58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46CC6-7336-9A44-BCDA-FBEA83E2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9A14FA-63BF-8944-A0F6-30DD954A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0DCD2F-720E-F24E-A10C-5850DCBC2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63169C-C13C-C24A-800F-89590B27F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57D5FB-AA04-714D-9262-3436DDA68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313D3E-B46A-F443-952E-2431F800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C0BB0D-315F-B74E-81D5-0587E35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1C8687-E79B-2E46-8638-6AE6D8AB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04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076EB-9C87-FD45-A3E8-085A1663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7BA9A9-9E68-5848-A59E-443D5061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AE558-D720-4947-82FC-C18F930C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5DABB8-DA94-2D48-9FDD-FF65BCC0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9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D09EDC-CEE9-3641-8A7B-4E0A09DF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AB14BD-63D8-C044-A3B1-401FC3BE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FD1F9-2C46-9B49-AD88-A21FC50B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2FC71-1498-3348-9279-9095BE20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72906-EEE4-FB4B-8084-DE18E1A2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420150-50CA-4F4F-90CE-9A5F0C381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EC4E37-C371-4B4F-BBBD-4881CBEE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9E711E-E530-0447-82CE-43C6CF0E6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0C183E-64C6-6C46-B64C-168CF14F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30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478D7-1F24-5E47-BD23-7F25F54E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BF4216-AD9F-3940-B002-827D130AA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EBD515-7DC1-8742-AB92-1A24B1F2B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9C2AC1-B692-604A-B169-3A20AAE8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7DFC0D-8192-0342-93AB-1ED2517B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B08E4-A423-DE4C-871D-D354C576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6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A09825-489D-BD40-BBED-103FE8DA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F15A97-FE12-9D4F-ABF5-56B1198B4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C92B87-7155-2C4F-87CA-65099308E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EE6DE-42A8-E349-90DB-E0BFE2C23788}" type="datetimeFigureOut">
              <a:rPr lang="de-DE" smtClean="0"/>
              <a:t>27.07.20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200813-185E-474F-B232-AFCC922D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02D80-F7FF-FB47-BA37-E409F28E4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ABF08-8CA7-6849-BDEA-42793E90CA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1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content/10900000/000635891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918ADC6-A584-3E47-80A1-FF8C4CB183DD}"/>
              </a:ext>
            </a:extLst>
          </p:cNvPr>
          <p:cNvSpPr txBox="1"/>
          <p:nvPr/>
        </p:nvSpPr>
        <p:spPr>
          <a:xfrm>
            <a:off x="773929" y="6326335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He, </a:t>
            </a:r>
            <a:r>
              <a:rPr lang="de-DE" dirty="0" err="1"/>
              <a:t>Nat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2020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4EDBC75F-3DA3-C941-A4F9-1B50AB2E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30" y="39860"/>
            <a:ext cx="6353038" cy="673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9D990AF-5D6F-2549-A17E-172211757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8" y="162333"/>
            <a:ext cx="4324350" cy="1876512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5ECD2478-1173-E249-B01F-30215020CA3B}"/>
              </a:ext>
            </a:extLst>
          </p:cNvPr>
          <p:cNvCxnSpPr>
            <a:cxnSpLocks/>
          </p:cNvCxnSpPr>
          <p:nvPr/>
        </p:nvCxnSpPr>
        <p:spPr>
          <a:xfrm>
            <a:off x="3896139" y="4704522"/>
            <a:ext cx="2859157" cy="447594"/>
          </a:xfrm>
          <a:prstGeom prst="straightConnector1">
            <a:avLst/>
          </a:prstGeom>
          <a:ln w="19050"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FB5919A1-B7C4-0840-A89E-8A83A3234878}"/>
              </a:ext>
            </a:extLst>
          </p:cNvPr>
          <p:cNvSpPr txBox="1"/>
          <p:nvPr/>
        </p:nvSpPr>
        <p:spPr>
          <a:xfrm>
            <a:off x="646762" y="3965440"/>
            <a:ext cx="394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characterized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pairs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02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918ADC6-A584-3E47-80A1-FF8C4CB183DD}"/>
              </a:ext>
            </a:extLst>
          </p:cNvPr>
          <p:cNvSpPr txBox="1"/>
          <p:nvPr/>
        </p:nvSpPr>
        <p:spPr>
          <a:xfrm>
            <a:off x="9202057" y="6458857"/>
            <a:ext cx="18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He, </a:t>
            </a:r>
            <a:r>
              <a:rPr lang="de-DE" dirty="0" err="1"/>
              <a:t>Nat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2020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68D134E-68C8-8143-90DA-E0F1DBCA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001" y="-11430"/>
            <a:ext cx="3179513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528ECD2-4027-FC4A-B11B-9B3234AD6ABC}"/>
              </a:ext>
            </a:extLst>
          </p:cNvPr>
          <p:cNvSpPr txBox="1"/>
          <p:nvPr/>
        </p:nvSpPr>
        <p:spPr>
          <a:xfrm>
            <a:off x="4863548" y="2809461"/>
            <a:ext cx="336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(=</a:t>
            </a:r>
            <a:r>
              <a:rPr lang="de-DE" dirty="0" err="1"/>
              <a:t>infectivity</a:t>
            </a:r>
            <a:r>
              <a:rPr lang="de-DE" dirty="0"/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DD6FA0-FAE0-CA48-B08E-24C3C6F52585}"/>
              </a:ext>
            </a:extLst>
          </p:cNvPr>
          <p:cNvSpPr txBox="1"/>
          <p:nvPr/>
        </p:nvSpPr>
        <p:spPr>
          <a:xfrm>
            <a:off x="4863548" y="443948"/>
            <a:ext cx="14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Serial </a:t>
            </a:r>
            <a:r>
              <a:rPr lang="de-DE" dirty="0" err="1"/>
              <a:t>interval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C46CCA-5E79-084D-9428-31B18DB92E0E}"/>
              </a:ext>
            </a:extLst>
          </p:cNvPr>
          <p:cNvSpPr txBox="1"/>
          <p:nvPr/>
        </p:nvSpPr>
        <p:spPr>
          <a:xfrm>
            <a:off x="4952490" y="5174974"/>
            <a:ext cx="33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Symptoms-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incubation</a:t>
            </a:r>
            <a:r>
              <a:rPr lang="de-DE" dirty="0"/>
              <a:t> time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5077E57-2D99-6245-B5A8-2C477D47511F}"/>
              </a:ext>
            </a:extLst>
          </p:cNvPr>
          <p:cNvCxnSpPr>
            <a:cxnSpLocks/>
          </p:cNvCxnSpPr>
          <p:nvPr/>
        </p:nvCxnSpPr>
        <p:spPr>
          <a:xfrm flipH="1">
            <a:off x="4466492" y="3440430"/>
            <a:ext cx="4372709" cy="768155"/>
          </a:xfrm>
          <a:prstGeom prst="straightConnector1">
            <a:avLst/>
          </a:prstGeom>
          <a:ln w="19050"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95D4D9D-C62B-C04B-9880-2CFBA1234F48}"/>
              </a:ext>
            </a:extLst>
          </p:cNvPr>
          <p:cNvSpPr txBox="1"/>
          <p:nvPr/>
        </p:nvSpPr>
        <p:spPr>
          <a:xfrm>
            <a:off x="9077738" y="2918260"/>
            <a:ext cx="189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diagnosed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75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A6B6C22F-BE2D-F34B-B578-92F4084E3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0"/>
            <a:ext cx="5464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A5F43A-5D9C-5A4F-B38C-4E36FB236D93}"/>
              </a:ext>
            </a:extLst>
          </p:cNvPr>
          <p:cNvSpPr txBox="1"/>
          <p:nvPr/>
        </p:nvSpPr>
        <p:spPr>
          <a:xfrm>
            <a:off x="8994138" y="6383241"/>
            <a:ext cx="308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Wölfel / Corman, Nature 2020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760A902-C68F-2244-83AA-E59D43757970}"/>
              </a:ext>
            </a:extLst>
          </p:cNvPr>
          <p:cNvCxnSpPr>
            <a:cxnSpLocks/>
          </p:cNvCxnSpPr>
          <p:nvPr/>
        </p:nvCxnSpPr>
        <p:spPr>
          <a:xfrm flipH="1">
            <a:off x="4492487" y="3697357"/>
            <a:ext cx="3631096" cy="384313"/>
          </a:xfrm>
          <a:prstGeom prst="straightConnector1">
            <a:avLst/>
          </a:prstGeom>
          <a:ln w="19050"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104DC23F-961B-E147-9032-2B22CDDF6BC1}"/>
              </a:ext>
            </a:extLst>
          </p:cNvPr>
          <p:cNvSpPr txBox="1"/>
          <p:nvPr/>
        </p:nvSpPr>
        <p:spPr>
          <a:xfrm>
            <a:off x="8226893" y="3520180"/>
            <a:ext cx="3631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Virus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unlikely</a:t>
            </a:r>
            <a:r>
              <a:rPr lang="de-DE" dirty="0"/>
              <a:t> after </a:t>
            </a:r>
            <a:r>
              <a:rPr lang="de-DE" dirty="0" err="1"/>
              <a:t>day</a:t>
            </a:r>
            <a:r>
              <a:rPr lang="de-DE" dirty="0"/>
              <a:t> 10, 50%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rate </a:t>
            </a:r>
            <a:r>
              <a:rPr lang="de-DE" dirty="0" err="1"/>
              <a:t>by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A68E55F-ADB0-2F42-A568-20D7BB151EA2}"/>
              </a:ext>
            </a:extLst>
          </p:cNvPr>
          <p:cNvCxnSpPr>
            <a:cxnSpLocks/>
          </p:cNvCxnSpPr>
          <p:nvPr/>
        </p:nvCxnSpPr>
        <p:spPr>
          <a:xfrm flipH="1">
            <a:off x="5294244" y="5277678"/>
            <a:ext cx="2932649" cy="384313"/>
          </a:xfrm>
          <a:prstGeom prst="straightConnector1">
            <a:avLst/>
          </a:prstGeom>
          <a:ln w="19050"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1EA049D5-BB99-6C4D-B3C5-78B23FF7C40F}"/>
              </a:ext>
            </a:extLst>
          </p:cNvPr>
          <p:cNvSpPr txBox="1"/>
          <p:nvPr/>
        </p:nvSpPr>
        <p:spPr>
          <a:xfrm>
            <a:off x="8266649" y="4960491"/>
            <a:ext cx="368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replication</a:t>
            </a:r>
            <a:r>
              <a:rPr lang="de-DE" dirty="0"/>
              <a:t> in </a:t>
            </a:r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respiratory</a:t>
            </a:r>
            <a:r>
              <a:rPr lang="de-DE" dirty="0"/>
              <a:t> </a:t>
            </a:r>
            <a:r>
              <a:rPr lang="de-DE" dirty="0" err="1"/>
              <a:t>tract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5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5A0B876-0DCD-B646-BC55-D451CC803557}"/>
              </a:ext>
            </a:extLst>
          </p:cNvPr>
          <p:cNvSpPr txBox="1"/>
          <p:nvPr/>
        </p:nvSpPr>
        <p:spPr>
          <a:xfrm>
            <a:off x="7549662" y="1031631"/>
            <a:ext cx="37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Same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detection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186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ern mit 5 Zacken 23">
            <a:extLst>
              <a:ext uri="{FF2B5EF4-FFF2-40B4-BE49-F238E27FC236}">
                <a16:creationId xmlns:a16="http://schemas.microsoft.com/office/drawing/2014/main" id="{FA052EAA-B4CB-5D4F-8B78-3B1F497269CE}"/>
              </a:ext>
            </a:extLst>
          </p:cNvPr>
          <p:cNvSpPr/>
          <p:nvPr/>
        </p:nvSpPr>
        <p:spPr>
          <a:xfrm>
            <a:off x="5201479" y="3041373"/>
            <a:ext cx="921025" cy="8150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220F8AE-E8E8-3F4B-A9F1-CFD77C1FB468}"/>
              </a:ext>
            </a:extLst>
          </p:cNvPr>
          <p:cNvSpPr/>
          <p:nvPr/>
        </p:nvSpPr>
        <p:spPr>
          <a:xfrm>
            <a:off x="8010953" y="3289850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FC9985-9470-644B-9440-307E74FB9485}"/>
              </a:ext>
            </a:extLst>
          </p:cNvPr>
          <p:cNvSpPr/>
          <p:nvPr/>
        </p:nvSpPr>
        <p:spPr>
          <a:xfrm>
            <a:off x="8375381" y="2517915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1DD146B-1A8F-CF43-B921-87D70C7F46B6}"/>
              </a:ext>
            </a:extLst>
          </p:cNvPr>
          <p:cNvSpPr/>
          <p:nvPr/>
        </p:nvSpPr>
        <p:spPr>
          <a:xfrm>
            <a:off x="8736505" y="4041918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8346F837-9930-7540-AA63-78A52E6A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81" y="3863008"/>
            <a:ext cx="2768600" cy="2286000"/>
          </a:xfrm>
          <a:prstGeom prst="rect">
            <a:avLst/>
          </a:prstGeom>
        </p:spPr>
      </p:pic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0642451-B0A9-274F-BD47-E43A6565DAFD}"/>
              </a:ext>
            </a:extLst>
          </p:cNvPr>
          <p:cNvCxnSpPr>
            <a:cxnSpLocks/>
          </p:cNvCxnSpPr>
          <p:nvPr/>
        </p:nvCxnSpPr>
        <p:spPr>
          <a:xfrm flipH="1">
            <a:off x="5201479" y="3856382"/>
            <a:ext cx="460513" cy="1656530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F45EF2FC-924D-6B43-856C-74FFC7E9F872}"/>
              </a:ext>
            </a:extLst>
          </p:cNvPr>
          <p:cNvCxnSpPr>
            <a:cxnSpLocks/>
          </p:cNvCxnSpPr>
          <p:nvPr/>
        </p:nvCxnSpPr>
        <p:spPr>
          <a:xfrm flipV="1">
            <a:off x="5526157" y="4041918"/>
            <a:ext cx="2061823" cy="151074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20FCCCB6-952D-B34A-AC75-82AF29A9C444}"/>
              </a:ext>
            </a:extLst>
          </p:cNvPr>
          <p:cNvSpPr txBox="1"/>
          <p:nvPr/>
        </p:nvSpPr>
        <p:spPr>
          <a:xfrm>
            <a:off x="5307314" y="1965647"/>
            <a:ext cx="174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Forward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tracing</a:t>
            </a:r>
            <a:r>
              <a:rPr lang="de-DE" dirty="0"/>
              <a:t> will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late</a:t>
            </a:r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6F6DBB60-32F2-B945-8B29-52865BFC4A6F}"/>
              </a:ext>
            </a:extLst>
          </p:cNvPr>
          <p:cNvSpPr txBox="1"/>
          <p:nvPr/>
        </p:nvSpPr>
        <p:spPr>
          <a:xfrm>
            <a:off x="9435557" y="2517914"/>
            <a:ext cx="1398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Focus on individual </a:t>
            </a:r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efficient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51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FF803459-D515-DA43-A2A0-E4A5E4728377}"/>
              </a:ext>
            </a:extLst>
          </p:cNvPr>
          <p:cNvCxnSpPr>
            <a:cxnSpLocks/>
          </p:cNvCxnSpPr>
          <p:nvPr/>
        </p:nvCxnSpPr>
        <p:spPr>
          <a:xfrm>
            <a:off x="874643" y="1934819"/>
            <a:ext cx="31540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ern mit 5 Zacken 7">
            <a:extLst>
              <a:ext uri="{FF2B5EF4-FFF2-40B4-BE49-F238E27FC236}">
                <a16:creationId xmlns:a16="http://schemas.microsoft.com/office/drawing/2014/main" id="{A2F96833-B298-0E4F-BE4F-44D8775C3744}"/>
              </a:ext>
            </a:extLst>
          </p:cNvPr>
          <p:cNvSpPr/>
          <p:nvPr/>
        </p:nvSpPr>
        <p:spPr>
          <a:xfrm>
            <a:off x="1364974" y="13384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tern mit 5 Zacken 8">
            <a:extLst>
              <a:ext uri="{FF2B5EF4-FFF2-40B4-BE49-F238E27FC236}">
                <a16:creationId xmlns:a16="http://schemas.microsoft.com/office/drawing/2014/main" id="{539233AF-6360-8D43-B69F-C45C24CBFFE6}"/>
              </a:ext>
            </a:extLst>
          </p:cNvPr>
          <p:cNvSpPr/>
          <p:nvPr/>
        </p:nvSpPr>
        <p:spPr>
          <a:xfrm>
            <a:off x="1696278" y="14908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tern mit 5 Zacken 9">
            <a:extLst>
              <a:ext uri="{FF2B5EF4-FFF2-40B4-BE49-F238E27FC236}">
                <a16:creationId xmlns:a16="http://schemas.microsoft.com/office/drawing/2014/main" id="{BFB607B3-438F-2541-995E-B7C8B1A679D3}"/>
              </a:ext>
            </a:extLst>
          </p:cNvPr>
          <p:cNvSpPr/>
          <p:nvPr/>
        </p:nvSpPr>
        <p:spPr>
          <a:xfrm>
            <a:off x="1610138" y="1027046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tern mit 5 Zacken 10">
            <a:extLst>
              <a:ext uri="{FF2B5EF4-FFF2-40B4-BE49-F238E27FC236}">
                <a16:creationId xmlns:a16="http://schemas.microsoft.com/office/drawing/2014/main" id="{F5C77777-7049-054A-A466-1204462317C1}"/>
              </a:ext>
            </a:extLst>
          </p:cNvPr>
          <p:cNvSpPr/>
          <p:nvPr/>
        </p:nvSpPr>
        <p:spPr>
          <a:xfrm>
            <a:off x="2153480" y="14908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5 Zacken 11">
            <a:extLst>
              <a:ext uri="{FF2B5EF4-FFF2-40B4-BE49-F238E27FC236}">
                <a16:creationId xmlns:a16="http://schemas.microsoft.com/office/drawing/2014/main" id="{1EA15199-52E7-CF49-BACD-2BF7F7D3299A}"/>
              </a:ext>
            </a:extLst>
          </p:cNvPr>
          <p:cNvSpPr/>
          <p:nvPr/>
        </p:nvSpPr>
        <p:spPr>
          <a:xfrm>
            <a:off x="2657061" y="14908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5 Zacken 12">
            <a:extLst>
              <a:ext uri="{FF2B5EF4-FFF2-40B4-BE49-F238E27FC236}">
                <a16:creationId xmlns:a16="http://schemas.microsoft.com/office/drawing/2014/main" id="{0291BE5E-1217-DF43-B9E0-CDABC781FD76}"/>
              </a:ext>
            </a:extLst>
          </p:cNvPr>
          <p:cNvSpPr/>
          <p:nvPr/>
        </p:nvSpPr>
        <p:spPr>
          <a:xfrm>
            <a:off x="3120884" y="14908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tern mit 5 Zacken 13">
            <a:extLst>
              <a:ext uri="{FF2B5EF4-FFF2-40B4-BE49-F238E27FC236}">
                <a16:creationId xmlns:a16="http://schemas.microsoft.com/office/drawing/2014/main" id="{18ECBBD7-A463-8E45-ABFC-36D6DFCC195E}"/>
              </a:ext>
            </a:extLst>
          </p:cNvPr>
          <p:cNvSpPr/>
          <p:nvPr/>
        </p:nvSpPr>
        <p:spPr>
          <a:xfrm>
            <a:off x="1994452" y="1212577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Stern mit 5 Zacken 14">
            <a:extLst>
              <a:ext uri="{FF2B5EF4-FFF2-40B4-BE49-F238E27FC236}">
                <a16:creationId xmlns:a16="http://schemas.microsoft.com/office/drawing/2014/main" id="{0D5B5746-EB58-374F-96D1-5B6E18755F2A}"/>
              </a:ext>
            </a:extLst>
          </p:cNvPr>
          <p:cNvSpPr/>
          <p:nvPr/>
        </p:nvSpPr>
        <p:spPr>
          <a:xfrm>
            <a:off x="2418523" y="110656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Stern mit 5 Zacken 15">
            <a:extLst>
              <a:ext uri="{FF2B5EF4-FFF2-40B4-BE49-F238E27FC236}">
                <a16:creationId xmlns:a16="http://schemas.microsoft.com/office/drawing/2014/main" id="{CE65DC23-0E2E-5C40-9817-03DBAA6BFAD0}"/>
              </a:ext>
            </a:extLst>
          </p:cNvPr>
          <p:cNvSpPr/>
          <p:nvPr/>
        </p:nvSpPr>
        <p:spPr>
          <a:xfrm>
            <a:off x="2882348" y="1013794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Stern mit 5 Zacken 16">
            <a:extLst>
              <a:ext uri="{FF2B5EF4-FFF2-40B4-BE49-F238E27FC236}">
                <a16:creationId xmlns:a16="http://schemas.microsoft.com/office/drawing/2014/main" id="{F916D0FF-4200-9740-A34E-0F4FE9FB879B}"/>
              </a:ext>
            </a:extLst>
          </p:cNvPr>
          <p:cNvSpPr/>
          <p:nvPr/>
        </p:nvSpPr>
        <p:spPr>
          <a:xfrm>
            <a:off x="2047463" y="708992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tern mit 5 Zacken 17">
            <a:extLst>
              <a:ext uri="{FF2B5EF4-FFF2-40B4-BE49-F238E27FC236}">
                <a16:creationId xmlns:a16="http://schemas.microsoft.com/office/drawing/2014/main" id="{9073D957-CD31-1948-91ED-DC22CA10DF93}"/>
              </a:ext>
            </a:extLst>
          </p:cNvPr>
          <p:cNvSpPr/>
          <p:nvPr/>
        </p:nvSpPr>
        <p:spPr>
          <a:xfrm>
            <a:off x="2551044" y="682487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 mit 5 Zacken 18">
            <a:extLst>
              <a:ext uri="{FF2B5EF4-FFF2-40B4-BE49-F238E27FC236}">
                <a16:creationId xmlns:a16="http://schemas.microsoft.com/office/drawing/2014/main" id="{54B36CB8-3607-3B43-A21F-759DD3E309DF}"/>
              </a:ext>
            </a:extLst>
          </p:cNvPr>
          <p:cNvSpPr/>
          <p:nvPr/>
        </p:nvSpPr>
        <p:spPr>
          <a:xfrm>
            <a:off x="3120888" y="616227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 mit 5 Zacken 19">
            <a:extLst>
              <a:ext uri="{FF2B5EF4-FFF2-40B4-BE49-F238E27FC236}">
                <a16:creationId xmlns:a16="http://schemas.microsoft.com/office/drawing/2014/main" id="{8FA97E42-B377-5D46-9446-A33735AE0924}"/>
              </a:ext>
            </a:extLst>
          </p:cNvPr>
          <p:cNvSpPr/>
          <p:nvPr/>
        </p:nvSpPr>
        <p:spPr>
          <a:xfrm>
            <a:off x="2286001" y="351183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 mit 5 Zacken 20">
            <a:extLst>
              <a:ext uri="{FF2B5EF4-FFF2-40B4-BE49-F238E27FC236}">
                <a16:creationId xmlns:a16="http://schemas.microsoft.com/office/drawing/2014/main" id="{687730F1-5F33-A049-AC84-24C0E95B5964}"/>
              </a:ext>
            </a:extLst>
          </p:cNvPr>
          <p:cNvSpPr/>
          <p:nvPr/>
        </p:nvSpPr>
        <p:spPr>
          <a:xfrm>
            <a:off x="3624470" y="14908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5 Zacken 21">
            <a:extLst>
              <a:ext uri="{FF2B5EF4-FFF2-40B4-BE49-F238E27FC236}">
                <a16:creationId xmlns:a16="http://schemas.microsoft.com/office/drawing/2014/main" id="{01AC8B80-B34D-2C41-9344-E82D4AC1C991}"/>
              </a:ext>
            </a:extLst>
          </p:cNvPr>
          <p:cNvSpPr/>
          <p:nvPr/>
        </p:nvSpPr>
        <p:spPr>
          <a:xfrm>
            <a:off x="3372677" y="1080051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 mit 5 Zacken 22">
            <a:extLst>
              <a:ext uri="{FF2B5EF4-FFF2-40B4-BE49-F238E27FC236}">
                <a16:creationId xmlns:a16="http://schemas.microsoft.com/office/drawing/2014/main" id="{79147648-0FB1-C346-8FC7-249A6E4E7DB2}"/>
              </a:ext>
            </a:extLst>
          </p:cNvPr>
          <p:cNvSpPr/>
          <p:nvPr/>
        </p:nvSpPr>
        <p:spPr>
          <a:xfrm>
            <a:off x="974036" y="1490870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 mit 5 Zacken 23">
            <a:extLst>
              <a:ext uri="{FF2B5EF4-FFF2-40B4-BE49-F238E27FC236}">
                <a16:creationId xmlns:a16="http://schemas.microsoft.com/office/drawing/2014/main" id="{FA052EAA-B4CB-5D4F-8B78-3B1F497269CE}"/>
              </a:ext>
            </a:extLst>
          </p:cNvPr>
          <p:cNvSpPr/>
          <p:nvPr/>
        </p:nvSpPr>
        <p:spPr>
          <a:xfrm>
            <a:off x="5201479" y="3041373"/>
            <a:ext cx="921025" cy="8150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CF9E7EA6-363D-564B-8CF6-4DF9C28446E5}"/>
              </a:ext>
            </a:extLst>
          </p:cNvPr>
          <p:cNvCxnSpPr>
            <a:cxnSpLocks/>
          </p:cNvCxnSpPr>
          <p:nvPr/>
        </p:nvCxnSpPr>
        <p:spPr>
          <a:xfrm>
            <a:off x="7679644" y="6062876"/>
            <a:ext cx="31540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tern mit 5 Zacken 40">
            <a:extLst>
              <a:ext uri="{FF2B5EF4-FFF2-40B4-BE49-F238E27FC236}">
                <a16:creationId xmlns:a16="http://schemas.microsoft.com/office/drawing/2014/main" id="{6D3F67EB-0D5A-3A46-9ACA-36BED67AE476}"/>
              </a:ext>
            </a:extLst>
          </p:cNvPr>
          <p:cNvSpPr/>
          <p:nvPr/>
        </p:nvSpPr>
        <p:spPr>
          <a:xfrm>
            <a:off x="7779037" y="5618927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D75AE5-2091-E242-A4E7-CCE1702D6065}"/>
              </a:ext>
            </a:extLst>
          </p:cNvPr>
          <p:cNvSpPr/>
          <p:nvPr/>
        </p:nvSpPr>
        <p:spPr>
          <a:xfrm>
            <a:off x="1046925" y="241849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B1E1DA-97B8-E447-A902-69AAB9678466}"/>
              </a:ext>
            </a:extLst>
          </p:cNvPr>
          <p:cNvSpPr/>
          <p:nvPr/>
        </p:nvSpPr>
        <p:spPr>
          <a:xfrm>
            <a:off x="967411" y="1152939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8A3F8A-190B-B541-8789-10BA2244D785}"/>
              </a:ext>
            </a:extLst>
          </p:cNvPr>
          <p:cNvSpPr/>
          <p:nvPr/>
        </p:nvSpPr>
        <p:spPr>
          <a:xfrm>
            <a:off x="1417983" y="596349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F951E7C-2AA0-1A44-B6AA-3FF6F01F5732}"/>
              </a:ext>
            </a:extLst>
          </p:cNvPr>
          <p:cNvSpPr/>
          <p:nvPr/>
        </p:nvSpPr>
        <p:spPr>
          <a:xfrm>
            <a:off x="785189" y="742120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00761BE-C173-1C48-829E-4CF1F2C2F6C3}"/>
              </a:ext>
            </a:extLst>
          </p:cNvPr>
          <p:cNvSpPr/>
          <p:nvPr/>
        </p:nvSpPr>
        <p:spPr>
          <a:xfrm>
            <a:off x="447259" y="1414671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A041D9-D543-744C-A673-1C2A24DD9D90}"/>
              </a:ext>
            </a:extLst>
          </p:cNvPr>
          <p:cNvSpPr/>
          <p:nvPr/>
        </p:nvSpPr>
        <p:spPr>
          <a:xfrm>
            <a:off x="1802295" y="238537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ECC6754-B120-D64A-97F5-24DDF9357598}"/>
              </a:ext>
            </a:extLst>
          </p:cNvPr>
          <p:cNvSpPr/>
          <p:nvPr/>
        </p:nvSpPr>
        <p:spPr>
          <a:xfrm>
            <a:off x="8222981" y="5625553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6CA5F1E-1BA0-5A40-94FE-C557F300491A}"/>
              </a:ext>
            </a:extLst>
          </p:cNvPr>
          <p:cNvSpPr/>
          <p:nvPr/>
        </p:nvSpPr>
        <p:spPr>
          <a:xfrm>
            <a:off x="8666927" y="5632181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7B3CFE3-8ADC-854C-ABE0-9B280ADA1574}"/>
              </a:ext>
            </a:extLst>
          </p:cNvPr>
          <p:cNvSpPr/>
          <p:nvPr/>
        </p:nvSpPr>
        <p:spPr>
          <a:xfrm>
            <a:off x="9144007" y="5632181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10A2F0E-0B37-F541-A30D-DD1BB214C58C}"/>
              </a:ext>
            </a:extLst>
          </p:cNvPr>
          <p:cNvSpPr/>
          <p:nvPr/>
        </p:nvSpPr>
        <p:spPr>
          <a:xfrm>
            <a:off x="9607833" y="5632181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9B3A3B-C24E-3F41-BDC9-01EA51915D25}"/>
              </a:ext>
            </a:extLst>
          </p:cNvPr>
          <p:cNvSpPr/>
          <p:nvPr/>
        </p:nvSpPr>
        <p:spPr>
          <a:xfrm>
            <a:off x="8375381" y="5234613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77963E2-8B5D-964B-BDFA-4F027485EB48}"/>
              </a:ext>
            </a:extLst>
          </p:cNvPr>
          <p:cNvSpPr/>
          <p:nvPr/>
        </p:nvSpPr>
        <p:spPr>
          <a:xfrm>
            <a:off x="8905470" y="5194858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1BD255-264A-084F-9862-CE3B8E8D9CC7}"/>
              </a:ext>
            </a:extLst>
          </p:cNvPr>
          <p:cNvSpPr/>
          <p:nvPr/>
        </p:nvSpPr>
        <p:spPr>
          <a:xfrm>
            <a:off x="9435557" y="5234614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220F8AE-E8E8-3F4B-A9F1-CFD77C1FB468}"/>
              </a:ext>
            </a:extLst>
          </p:cNvPr>
          <p:cNvSpPr/>
          <p:nvPr/>
        </p:nvSpPr>
        <p:spPr>
          <a:xfrm>
            <a:off x="8010953" y="3289850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4FC9985-9470-644B-9440-307E74FB9485}"/>
              </a:ext>
            </a:extLst>
          </p:cNvPr>
          <p:cNvSpPr/>
          <p:nvPr/>
        </p:nvSpPr>
        <p:spPr>
          <a:xfrm>
            <a:off x="8375381" y="2517915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1DD146B-1A8F-CF43-B921-87D70C7F46B6}"/>
              </a:ext>
            </a:extLst>
          </p:cNvPr>
          <p:cNvSpPr/>
          <p:nvPr/>
        </p:nvSpPr>
        <p:spPr>
          <a:xfrm>
            <a:off x="8736505" y="4041918"/>
            <a:ext cx="337930" cy="31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8346F837-9930-7540-AA63-78A52E6A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481" y="3863008"/>
            <a:ext cx="2768600" cy="2286000"/>
          </a:xfrm>
          <a:prstGeom prst="rect">
            <a:avLst/>
          </a:prstGeom>
        </p:spPr>
      </p:pic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0642451-B0A9-274F-BD47-E43A6565DAFD}"/>
              </a:ext>
            </a:extLst>
          </p:cNvPr>
          <p:cNvCxnSpPr>
            <a:cxnSpLocks/>
          </p:cNvCxnSpPr>
          <p:nvPr/>
        </p:nvCxnSpPr>
        <p:spPr>
          <a:xfrm flipH="1">
            <a:off x="5201479" y="3856382"/>
            <a:ext cx="460513" cy="1656530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F45EF2FC-924D-6B43-856C-74FFC7E9F872}"/>
              </a:ext>
            </a:extLst>
          </p:cNvPr>
          <p:cNvCxnSpPr>
            <a:cxnSpLocks/>
          </p:cNvCxnSpPr>
          <p:nvPr/>
        </p:nvCxnSpPr>
        <p:spPr>
          <a:xfrm flipV="1">
            <a:off x="5526157" y="4041918"/>
            <a:ext cx="2061823" cy="1510749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>
            <a:extLst>
              <a:ext uri="{FF2B5EF4-FFF2-40B4-BE49-F238E27FC236}">
                <a16:creationId xmlns:a16="http://schemas.microsoft.com/office/drawing/2014/main" id="{20FCCCB6-952D-B34A-AC75-82AF29A9C444}"/>
              </a:ext>
            </a:extLst>
          </p:cNvPr>
          <p:cNvSpPr txBox="1"/>
          <p:nvPr/>
        </p:nvSpPr>
        <p:spPr>
          <a:xfrm>
            <a:off x="5307314" y="1965647"/>
            <a:ext cx="174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Forward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tracing</a:t>
            </a:r>
            <a:r>
              <a:rPr lang="de-DE" dirty="0"/>
              <a:t> will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late</a:t>
            </a:r>
            <a:endParaRPr lang="de-DE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6F6DBB60-32F2-B945-8B29-52865BFC4A6F}"/>
              </a:ext>
            </a:extLst>
          </p:cNvPr>
          <p:cNvSpPr txBox="1"/>
          <p:nvPr/>
        </p:nvSpPr>
        <p:spPr>
          <a:xfrm>
            <a:off x="9435557" y="2517914"/>
            <a:ext cx="13981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Focus on individual </a:t>
            </a:r>
            <a:r>
              <a:rPr lang="de-DE" dirty="0" err="1"/>
              <a:t>contacts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efficient</a:t>
            </a:r>
            <a:endParaRPr lang="de-DE" dirty="0"/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706A45F6-CBFB-2C49-8E87-118A17E00D00}"/>
              </a:ext>
            </a:extLst>
          </p:cNvPr>
          <p:cNvCxnSpPr>
            <a:cxnSpLocks/>
          </p:cNvCxnSpPr>
          <p:nvPr/>
        </p:nvCxnSpPr>
        <p:spPr>
          <a:xfrm flipV="1">
            <a:off x="4591329" y="5546043"/>
            <a:ext cx="7175" cy="1000531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>
            <a:extLst>
              <a:ext uri="{FF2B5EF4-FFF2-40B4-BE49-F238E27FC236}">
                <a16:creationId xmlns:a16="http://schemas.microsoft.com/office/drawing/2014/main" id="{1DB3AE7A-A600-1B42-936E-99221547926F}"/>
              </a:ext>
            </a:extLst>
          </p:cNvPr>
          <p:cNvCxnSpPr/>
          <p:nvPr/>
        </p:nvCxnSpPr>
        <p:spPr>
          <a:xfrm>
            <a:off x="4598232" y="6546574"/>
            <a:ext cx="399553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73042F7A-423D-3F46-8037-090EF758F477}"/>
              </a:ext>
            </a:extLst>
          </p:cNvPr>
          <p:cNvCxnSpPr>
            <a:cxnSpLocks/>
          </p:cNvCxnSpPr>
          <p:nvPr/>
        </p:nvCxnSpPr>
        <p:spPr>
          <a:xfrm flipV="1">
            <a:off x="8580783" y="6162260"/>
            <a:ext cx="0" cy="390948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B817B61B-884B-0243-87D2-5DABCCB399ED}"/>
              </a:ext>
            </a:extLst>
          </p:cNvPr>
          <p:cNvSpPr txBox="1"/>
          <p:nvPr/>
        </p:nvSpPr>
        <p:spPr>
          <a:xfrm>
            <a:off x="4850022" y="6520072"/>
            <a:ext cx="310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Forward cluster-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tracing</a:t>
            </a:r>
            <a:endParaRPr lang="de-DE" dirty="0"/>
          </a:p>
        </p:txBody>
      </p: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54EDDFC5-39DF-BB47-9D23-CD66A91F2DC2}"/>
              </a:ext>
            </a:extLst>
          </p:cNvPr>
          <p:cNvCxnSpPr>
            <a:cxnSpLocks/>
          </p:cNvCxnSpPr>
          <p:nvPr/>
        </p:nvCxnSpPr>
        <p:spPr>
          <a:xfrm flipH="1" flipV="1">
            <a:off x="4114805" y="2080591"/>
            <a:ext cx="1086674" cy="1164536"/>
          </a:xfrm>
          <a:prstGeom prst="straightConnector1">
            <a:avLst/>
          </a:prstGeom>
          <a:ln w="25400">
            <a:solidFill>
              <a:schemeClr val="accent1">
                <a:alpha val="97000"/>
              </a:schemeClr>
            </a:solidFill>
            <a:prstDash val="soli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tern mit 5 Zacken 80">
            <a:extLst>
              <a:ext uri="{FF2B5EF4-FFF2-40B4-BE49-F238E27FC236}">
                <a16:creationId xmlns:a16="http://schemas.microsoft.com/office/drawing/2014/main" id="{AE98E416-8E6F-9444-BD11-01A282DC078F}"/>
              </a:ext>
            </a:extLst>
          </p:cNvPr>
          <p:cNvSpPr/>
          <p:nvPr/>
        </p:nvSpPr>
        <p:spPr>
          <a:xfrm>
            <a:off x="3498572" y="278298"/>
            <a:ext cx="331304" cy="304800"/>
          </a:xfrm>
          <a:prstGeom prst="star5">
            <a:avLst/>
          </a:prstGeom>
          <a:solidFill>
            <a:srgbClr val="FF0000">
              <a:alpha val="2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Stern mit 5 Zacken 81">
            <a:extLst>
              <a:ext uri="{FF2B5EF4-FFF2-40B4-BE49-F238E27FC236}">
                <a16:creationId xmlns:a16="http://schemas.microsoft.com/office/drawing/2014/main" id="{1E900AAF-308C-3D45-AF85-9CBEEE3F8CC0}"/>
              </a:ext>
            </a:extLst>
          </p:cNvPr>
          <p:cNvSpPr/>
          <p:nvPr/>
        </p:nvSpPr>
        <p:spPr>
          <a:xfrm>
            <a:off x="4002154" y="1152941"/>
            <a:ext cx="331304" cy="304800"/>
          </a:xfrm>
          <a:prstGeom prst="star5">
            <a:avLst/>
          </a:prstGeom>
          <a:solidFill>
            <a:srgbClr val="FF0000">
              <a:alpha val="2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Stern mit 5 Zacken 82">
            <a:extLst>
              <a:ext uri="{FF2B5EF4-FFF2-40B4-BE49-F238E27FC236}">
                <a16:creationId xmlns:a16="http://schemas.microsoft.com/office/drawing/2014/main" id="{C98524CD-1688-8647-99AE-4AEA918139F6}"/>
              </a:ext>
            </a:extLst>
          </p:cNvPr>
          <p:cNvSpPr/>
          <p:nvPr/>
        </p:nvSpPr>
        <p:spPr>
          <a:xfrm>
            <a:off x="3750361" y="742122"/>
            <a:ext cx="331304" cy="304800"/>
          </a:xfrm>
          <a:prstGeom prst="star5">
            <a:avLst/>
          </a:prstGeom>
          <a:solidFill>
            <a:srgbClr val="FF0000">
              <a:alpha val="2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Stern mit 5 Zacken 83">
            <a:extLst>
              <a:ext uri="{FF2B5EF4-FFF2-40B4-BE49-F238E27FC236}">
                <a16:creationId xmlns:a16="http://schemas.microsoft.com/office/drawing/2014/main" id="{C5C33335-4E06-B144-93C2-20C554760623}"/>
              </a:ext>
            </a:extLst>
          </p:cNvPr>
          <p:cNvSpPr/>
          <p:nvPr/>
        </p:nvSpPr>
        <p:spPr>
          <a:xfrm>
            <a:off x="4147934" y="291548"/>
            <a:ext cx="331304" cy="304800"/>
          </a:xfrm>
          <a:prstGeom prst="star5">
            <a:avLst/>
          </a:prstGeom>
          <a:solidFill>
            <a:srgbClr val="FF0000">
              <a:alpha val="2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Stern mit 5 Zacken 84">
            <a:extLst>
              <a:ext uri="{FF2B5EF4-FFF2-40B4-BE49-F238E27FC236}">
                <a16:creationId xmlns:a16="http://schemas.microsoft.com/office/drawing/2014/main" id="{E568A03A-AE90-5643-94F9-41B531E85158}"/>
              </a:ext>
            </a:extLst>
          </p:cNvPr>
          <p:cNvSpPr/>
          <p:nvPr/>
        </p:nvSpPr>
        <p:spPr>
          <a:xfrm>
            <a:off x="4651516" y="1166191"/>
            <a:ext cx="331304" cy="304800"/>
          </a:xfrm>
          <a:prstGeom prst="star5">
            <a:avLst/>
          </a:prstGeom>
          <a:solidFill>
            <a:srgbClr val="FF0000">
              <a:alpha val="2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Stern mit 5 Zacken 85">
            <a:extLst>
              <a:ext uri="{FF2B5EF4-FFF2-40B4-BE49-F238E27FC236}">
                <a16:creationId xmlns:a16="http://schemas.microsoft.com/office/drawing/2014/main" id="{03B51977-1CF3-B14E-8642-831EDEA47EFA}"/>
              </a:ext>
            </a:extLst>
          </p:cNvPr>
          <p:cNvSpPr/>
          <p:nvPr/>
        </p:nvSpPr>
        <p:spPr>
          <a:xfrm>
            <a:off x="4399723" y="755372"/>
            <a:ext cx="331304" cy="304800"/>
          </a:xfrm>
          <a:prstGeom prst="star5">
            <a:avLst/>
          </a:prstGeom>
          <a:solidFill>
            <a:srgbClr val="FF0000">
              <a:alpha val="27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D6E49B46-56A2-2542-92E6-5AE2345C250F}"/>
              </a:ext>
            </a:extLst>
          </p:cNvPr>
          <p:cNvSpPr txBox="1"/>
          <p:nvPr/>
        </p:nvSpPr>
        <p:spPr>
          <a:xfrm>
            <a:off x="1477340" y="2670312"/>
            <a:ext cx="323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Backward</a:t>
            </a:r>
            <a:r>
              <a:rPr lang="de-DE" dirty="0"/>
              <a:t> cluster-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tracing</a:t>
            </a:r>
            <a:endParaRPr lang="de-DE" dirty="0"/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A8B859B-5E3E-FF46-A13B-F46E0AFF1C90}"/>
              </a:ext>
            </a:extLst>
          </p:cNvPr>
          <p:cNvSpPr txBox="1"/>
          <p:nvPr/>
        </p:nvSpPr>
        <p:spPr>
          <a:xfrm>
            <a:off x="4982820" y="530090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 </a:t>
            </a:r>
            <a:r>
              <a:rPr lang="de-DE" dirty="0" err="1"/>
              <a:t>cooking</a:t>
            </a:r>
            <a:r>
              <a:rPr lang="de-DE" dirty="0"/>
              <a:t>!</a:t>
            </a:r>
          </a:p>
        </p:txBody>
      </p:sp>
      <p:sp>
        <p:nvSpPr>
          <p:cNvPr id="61" name="Stern mit 5 Zacken 60">
            <a:extLst>
              <a:ext uri="{FF2B5EF4-FFF2-40B4-BE49-F238E27FC236}">
                <a16:creationId xmlns:a16="http://schemas.microsoft.com/office/drawing/2014/main" id="{6AD97931-05FE-3B4D-8D2A-05F827A9E314}"/>
              </a:ext>
            </a:extLst>
          </p:cNvPr>
          <p:cNvSpPr/>
          <p:nvPr/>
        </p:nvSpPr>
        <p:spPr>
          <a:xfrm>
            <a:off x="2743201" y="318055"/>
            <a:ext cx="331304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09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2BC4279-9D95-654E-AC3F-8BDDC7F0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5524" cy="685800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A729CBF-B7F3-5049-8B05-599E2DE6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0" y="5751443"/>
            <a:ext cx="3048000" cy="1106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hlinkClick r:id="rId3"/>
              </a:rPr>
              <a:t>https://www.mhlw.go.jp/content/10900000/000635891.pdf</a:t>
            </a:r>
            <a:endParaRPr lang="de-DE" sz="1800" dirty="0"/>
          </a:p>
          <a:p>
            <a:pPr marL="0" indent="0">
              <a:buNone/>
            </a:pPr>
            <a:r>
              <a:rPr lang="de-DE" sz="1800" dirty="0" err="1"/>
              <a:t>Japanese</a:t>
            </a:r>
            <a:r>
              <a:rPr lang="de-DE" sz="1800" dirty="0"/>
              <a:t> </a:t>
            </a:r>
            <a:r>
              <a:rPr lang="de-DE" sz="1800" dirty="0" err="1"/>
              <a:t>Ministry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Health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2321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2A495-C9E1-1B4A-A565-ECB1BB50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Cluster </a:t>
            </a:r>
            <a:r>
              <a:rPr lang="de-DE" dirty="0" err="1"/>
              <a:t>tracing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112EC3-34C5-6E4C-A9FB-7CB3D1E2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Once</a:t>
            </a:r>
            <a:r>
              <a:rPr lang="de-DE" dirty="0"/>
              <a:t> a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detected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RT-PCR,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stop</a:t>
            </a:r>
            <a:r>
              <a:rPr lang="de-DE" dirty="0"/>
              <a:t> </a:t>
            </a:r>
            <a:r>
              <a:rPr lang="de-DE" dirty="0" err="1"/>
              <a:t>onward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isolation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gone</a:t>
            </a:r>
            <a:endParaRPr lang="de-DE" dirty="0"/>
          </a:p>
          <a:p>
            <a:r>
              <a:rPr lang="de-DE" dirty="0"/>
              <a:t>Forward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backward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 </a:t>
            </a:r>
            <a:r>
              <a:rPr lang="de-DE" dirty="0" err="1"/>
              <a:t>tracing</a:t>
            </a:r>
            <a:r>
              <a:rPr lang="de-DE" dirty="0"/>
              <a:t>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exposures</a:t>
            </a:r>
            <a:r>
              <a:rPr lang="de-DE" dirty="0"/>
              <a:t>: </a:t>
            </a:r>
            <a:r>
              <a:rPr lang="de-DE" dirty="0" err="1"/>
              <a:t>acquisition</a:t>
            </a:r>
            <a:r>
              <a:rPr lang="de-DE" dirty="0"/>
              <a:t> (</a:t>
            </a:r>
            <a:r>
              <a:rPr lang="de-DE" dirty="0" err="1"/>
              <a:t>backward</a:t>
            </a:r>
            <a:r>
              <a:rPr lang="de-DE" dirty="0"/>
              <a:t>)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investigation</a:t>
            </a:r>
            <a:endParaRPr lang="de-DE" dirty="0"/>
          </a:p>
          <a:p>
            <a:r>
              <a:rPr lang="de-DE" dirty="0"/>
              <a:t>Clusters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isolated</a:t>
            </a:r>
            <a:r>
              <a:rPr lang="de-DE" dirty="0"/>
              <a:t> </a:t>
            </a:r>
            <a:r>
              <a:rPr lang="de-DE" dirty="0" err="1"/>
              <a:t>immediately</a:t>
            </a:r>
            <a:r>
              <a:rPr lang="de-DE" dirty="0"/>
              <a:t>,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workup</a:t>
            </a:r>
            <a:endParaRPr lang="de-DE" dirty="0"/>
          </a:p>
          <a:p>
            <a:r>
              <a:rPr lang="de-DE" dirty="0"/>
              <a:t>RT-PCR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clear-testing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cluster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 (after 5 </a:t>
            </a:r>
            <a:r>
              <a:rPr lang="de-DE" dirty="0" err="1"/>
              <a:t>days</a:t>
            </a:r>
            <a:r>
              <a:rPr lang="de-DE" dirty="0"/>
              <a:t>?)</a:t>
            </a:r>
          </a:p>
          <a:p>
            <a:r>
              <a:rPr lang="de-DE" dirty="0" err="1"/>
              <a:t>Criterion</a:t>
            </a:r>
            <a:r>
              <a:rPr lang="de-DE" dirty="0"/>
              <a:t>: </a:t>
            </a:r>
            <a:r>
              <a:rPr lang="de-DE" dirty="0" err="1"/>
              <a:t>infectivity</a:t>
            </a:r>
            <a:r>
              <a:rPr lang="de-DE" dirty="0"/>
              <a:t>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RNA </a:t>
            </a:r>
            <a:r>
              <a:rPr lang="de-DE" dirty="0" err="1"/>
              <a:t>detection</a:t>
            </a:r>
            <a:r>
              <a:rPr lang="de-DE" dirty="0"/>
              <a:t> (Ct 23? Antigen?)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691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Macintosh PowerPoint</Application>
  <PresentationFormat>Breitbild</PresentationFormat>
  <Paragraphs>26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Cluster tracing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detection: implications for outbreak control</dc:title>
  <dc:creator>Drosten, Christian</dc:creator>
  <cp:lastModifiedBy>Drosten, Christian</cp:lastModifiedBy>
  <cp:revision>27</cp:revision>
  <dcterms:created xsi:type="dcterms:W3CDTF">2020-07-02T17:29:36Z</dcterms:created>
  <dcterms:modified xsi:type="dcterms:W3CDTF">2020-07-28T12:27:19Z</dcterms:modified>
</cp:coreProperties>
</file>