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8" r:id="rId2"/>
    <p:sldId id="271" r:id="rId3"/>
    <p:sldId id="273" r:id="rId4"/>
    <p:sldId id="272" r:id="rId5"/>
    <p:sldId id="274" r:id="rId6"/>
    <p:sldId id="276"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n Kleist, Max" initials="vKM" lastIdx="1" clrIdx="0"/>
  <p:cmAuthor id="1" name="Oh, Djin-Ye" initials="DY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3" autoAdjust="0"/>
    <p:restoredTop sz="91315" autoAdjust="0"/>
  </p:normalViewPr>
  <p:slideViewPr>
    <p:cSldViewPr>
      <p:cViewPr>
        <p:scale>
          <a:sx n="76" d="100"/>
          <a:sy n="76" d="100"/>
        </p:scale>
        <p:origin x="-3042"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A8C09-3B42-4D01-8000-14E727E051BD}" type="datetimeFigureOut">
              <a:rPr lang="de-DE" smtClean="0"/>
              <a:t>31.07.2020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E50EE-9287-4916-AC30-4921521CDA2E}" type="slidenum">
              <a:rPr lang="de-DE" smtClean="0"/>
              <a:t>‹Nr.›</a:t>
            </a:fld>
            <a:endParaRPr lang="de-DE"/>
          </a:p>
        </p:txBody>
      </p:sp>
    </p:spTree>
    <p:extLst>
      <p:ext uri="{BB962C8B-B14F-4D97-AF65-F5344CB8AC3E}">
        <p14:creationId xmlns:p14="http://schemas.microsoft.com/office/powerpoint/2010/main" val="254060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baseline="0" dirty="0" smtClean="0">
                <a:latin typeface="Arial" panose="020B0604020202020204" pitchFamily="34" charset="0"/>
                <a:cs typeface="Arial" panose="020B0604020202020204" pitchFamily="34" charset="0"/>
              </a:rPr>
              <a:t>Diese Darstellung zeigt das Restrisiko unterschiedlicher Teststrategien (hier unter der Annahme, dass die Infektion am Einreisetag erfolgt).</a:t>
            </a:r>
          </a:p>
          <a:p>
            <a:pPr algn="just"/>
            <a:r>
              <a:rPr lang="de-DE" sz="1200" dirty="0" smtClean="0">
                <a:latin typeface="Arial" panose="020B0604020202020204" pitchFamily="34" charset="0"/>
                <a:cs typeface="Arial" panose="020B0604020202020204" pitchFamily="34" charset="0"/>
              </a:rPr>
              <a:t>Sie basiert auf einer Modellierung, die folgendes voraussetzt:</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Erster Test bei Einreise</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PCR Sensitivität 70%, PCR-Spezifität 99,5%; </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20% Asymptomatische</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Inkubation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5 d [= Latenz 2,5d + </a:t>
            </a:r>
            <a:r>
              <a:rPr lang="de-DE" sz="1200" dirty="0" err="1" smtClean="0">
                <a:latin typeface="Arial" panose="020B0604020202020204" pitchFamily="34" charset="0"/>
                <a:cs typeface="Arial" panose="020B0604020202020204" pitchFamily="34" charset="0"/>
              </a:rPr>
              <a:t>presymptomatic</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2,5d] </a:t>
            </a:r>
          </a:p>
          <a:p>
            <a:pPr marL="171450" indent="-171450" algn="just">
              <a:buFont typeface="Arial" panose="020B0604020202020204" pitchFamily="34" charset="0"/>
              <a:buChar char="•"/>
            </a:pPr>
            <a:r>
              <a:rPr lang="de-DE" sz="1200" dirty="0" err="1" smtClean="0">
                <a:latin typeface="Arial" panose="020B0604020202020204" pitchFamily="34" charset="0"/>
                <a:cs typeface="Arial" panose="020B0604020202020204" pitchFamily="34" charset="0"/>
              </a:rPr>
              <a:t>Infectivity</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7d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rial" panose="020B0604020202020204" pitchFamily="34" charset="0"/>
                <a:cs typeface="Arial" panose="020B0604020202020204" pitchFamily="34" charset="0"/>
              </a:rPr>
              <a:t>PCR+</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mean</a:t>
            </a:r>
            <a:r>
              <a:rPr lang="de-DE" sz="1200" baseline="0" dirty="0" smtClean="0">
                <a:latin typeface="Arial" panose="020B0604020202020204" pitchFamily="34" charset="0"/>
                <a:cs typeface="Arial" panose="020B0604020202020204" pitchFamily="34" charset="0"/>
              </a:rPr>
              <a:t>) 20d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a:latin typeface="+mn-lt"/>
              <a:cs typeface="+mn-cs"/>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rial" panose="020B0604020202020204" pitchFamily="34" charset="0"/>
                <a:cs typeface="Arial" panose="020B0604020202020204" pitchFamily="34" charset="0"/>
              </a:rPr>
              <a:t>symptomatische Personen melden ihre Symptome und werden isoliert (unterziehen sich also keinen weiteren Testungen).</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dirty="0">
              <a:latin typeface="+mn-lt"/>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b="1" baseline="0" dirty="0" smtClean="0">
                <a:latin typeface="+mn-lt"/>
                <a:cs typeface="+mn-cs"/>
              </a:rPr>
              <a:t>Kurvenverläufe </a:t>
            </a:r>
            <a:r>
              <a:rPr lang="de-DE" sz="1200" b="1" dirty="0" smtClean="0">
                <a:latin typeface="+mn-lt"/>
                <a:cs typeface="+mn-cs"/>
              </a:rPr>
              <a:t>variieren je</a:t>
            </a:r>
            <a:r>
              <a:rPr lang="de-DE" sz="1200" b="1" baseline="0" dirty="0" smtClean="0">
                <a:latin typeface="+mn-lt"/>
                <a:cs typeface="+mn-cs"/>
              </a:rPr>
              <a:t> nachdem</a:t>
            </a:r>
            <a:r>
              <a:rPr lang="de-DE" sz="1200" b="1" dirty="0" smtClean="0">
                <a:latin typeface="+mn-lt"/>
                <a:cs typeface="+mn-cs"/>
              </a:rPr>
              <a:t>,</a:t>
            </a:r>
            <a:r>
              <a:rPr lang="de-DE" sz="1200" b="1" baseline="0" dirty="0" smtClean="0">
                <a:latin typeface="+mn-lt"/>
                <a:cs typeface="+mn-cs"/>
              </a:rPr>
              <a:t> wann Exposition/Infektion erfolgt sind (am Einreisetag </a:t>
            </a:r>
            <a:r>
              <a:rPr lang="de-DE" sz="1200" b="1" baseline="0" dirty="0" err="1" smtClean="0">
                <a:latin typeface="+mn-lt"/>
                <a:cs typeface="+mn-cs"/>
              </a:rPr>
              <a:t>vs</a:t>
            </a:r>
            <a:r>
              <a:rPr lang="de-DE" sz="1200" b="1" baseline="0" dirty="0" smtClean="0">
                <a:latin typeface="+mn-lt"/>
                <a:cs typeface="+mn-cs"/>
              </a:rPr>
              <a:t> in den Tagen davor). Details in den nächsten </a:t>
            </a:r>
            <a:r>
              <a:rPr lang="de-DE" sz="1200" b="1" baseline="0" dirty="0" err="1" smtClean="0">
                <a:latin typeface="+mn-lt"/>
                <a:cs typeface="+mn-cs"/>
              </a:rPr>
              <a:t>slides</a:t>
            </a:r>
            <a:r>
              <a:rPr lang="de-DE" sz="1200" b="1" baseline="0" dirty="0" smtClean="0">
                <a:latin typeface="+mn-lt"/>
                <a:cs typeface="+mn-cs"/>
              </a:rPr>
              <a:t>.</a:t>
            </a:r>
            <a:endParaRPr lang="de-DE" sz="1200" b="1"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2</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endParaRPr lang="de-DE" sz="12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3</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smtClean="0">
                <a:latin typeface="Arial" panose="020B0604020202020204" pitchFamily="34" charset="0"/>
                <a:cs typeface="Arial" panose="020B0604020202020204" pitchFamily="34" charset="0"/>
              </a:rPr>
              <a:t>Diese Abbildung zeigt modellhaft</a:t>
            </a:r>
            <a:r>
              <a:rPr lang="de-DE" sz="1200" baseline="30000" dirty="0" smtClean="0">
                <a:latin typeface="Arial" panose="020B0604020202020204" pitchFamily="34" charset="0"/>
                <a:cs typeface="Arial" panose="020B0604020202020204" pitchFamily="34" charset="0"/>
              </a:rPr>
              <a:t>1</a:t>
            </a:r>
            <a:r>
              <a:rPr lang="de-DE" sz="1200" dirty="0" smtClean="0">
                <a:latin typeface="Arial" panose="020B0604020202020204" pitchFamily="34" charset="0"/>
                <a:cs typeface="Arial" panose="020B0604020202020204" pitchFamily="34" charset="0"/>
              </a:rPr>
              <a:t> das Restrisiko unterschiedlicher Teststrategien an, also die Wahrscheinlichkeit, dass eine negativ getestete Person mit SARS-CoV-2 infiziert und  ansteckend ist. Wenn eine Infektion sicher besteht („Vortestwahrscheinlichkeit 100%“), dann hat ein negativer Test bei Einreise ein Restrisiko von 99,5%; fällt ein zweiter Test 5 Tage später ebenfalls negativ aus, dann besteht noch ein Restrisiko von 13,4%. Minimal ist das Restrisiko am Ende einer 14-tägigen Quarantäne (auch ohne Testung).  </a:t>
            </a:r>
          </a:p>
          <a:p>
            <a:pPr algn="just"/>
            <a:r>
              <a:rPr lang="de-DE" sz="1200" dirty="0" smtClean="0">
                <a:latin typeface="Arial" panose="020B0604020202020204" pitchFamily="34" charset="0"/>
                <a:cs typeface="Arial" panose="020B0604020202020204" pitchFamily="34" charset="0"/>
              </a:rPr>
              <a:t>Das Restrisiko lässt sich auch anhand der Vortestwahrscheinlichkeit bewerten, deren Abschätzung z.B. anhand des Expositionsrisikos erfolgen kann. Dieses wird von der regionalen Prävalenz beeinflusst, kann diese jedoch erheblich überschreiten (s.o.). Die Sieben-Tage-Inzidenzrate 50/100.000 entspricht bei Untererfassung 1:20 der Prävalenz 1,1% . Aus dem resultierenden Mindestwert der Vortestwahrscheinlichkeit von 1,1% leiten sich folgende Restrisiken ab: Einmaliger negativer Einreisetest, Restrisiko ≥0,01%; ein zweiter negativer Test 5 Tage später, Restrisiko ≥0,000002‰ ; 14 Tage Quarantäne, Restrisiko ≥0,0000045‰. </a:t>
            </a:r>
          </a:p>
          <a:p>
            <a:pPr algn="just"/>
            <a:endParaRPr lang="de-DE" sz="1200" baseline="30000" dirty="0" smtClean="0">
              <a:latin typeface="Arial" panose="020B0604020202020204" pitchFamily="34" charset="0"/>
              <a:cs typeface="Arial" panose="020B0604020202020204" pitchFamily="34" charset="0"/>
            </a:endParaRPr>
          </a:p>
          <a:p>
            <a:pPr algn="just"/>
            <a:r>
              <a:rPr lang="de-DE" sz="1200" baseline="30000" dirty="0" smtClean="0">
                <a:latin typeface="Arial" panose="020B0604020202020204" pitchFamily="34" charset="0"/>
                <a:cs typeface="Arial" panose="020B0604020202020204" pitchFamily="34" charset="0"/>
              </a:rPr>
              <a:t>1 </a:t>
            </a:r>
            <a:r>
              <a:rPr lang="de-DE" sz="1200" dirty="0" smtClean="0">
                <a:latin typeface="Arial" panose="020B0604020202020204" pitchFamily="34" charset="0"/>
                <a:cs typeface="Arial" panose="020B0604020202020204" pitchFamily="34" charset="0"/>
              </a:rPr>
              <a:t>Basierend auf einer Modellierung, die folgendes voraussetzt:</a:t>
            </a:r>
          </a:p>
          <a:p>
            <a:pPr algn="just"/>
            <a:r>
              <a:rPr lang="de-DE" sz="1200" dirty="0" smtClean="0">
                <a:latin typeface="Arial" panose="020B0604020202020204" pitchFamily="34" charset="0"/>
                <a:cs typeface="Arial" panose="020B0604020202020204" pitchFamily="34" charset="0"/>
              </a:rPr>
              <a:t>Exposition/ Transmission am Einreisetag; symptomatische Personen melden ihre Symptome und werden isoliert (unterziehen sich also keinen weiteren Testungen).</a:t>
            </a:r>
          </a:p>
          <a:p>
            <a:pPr algn="just"/>
            <a:r>
              <a:rPr lang="de-DE" sz="1200" dirty="0" smtClean="0">
                <a:latin typeface="Arial" panose="020B0604020202020204" pitchFamily="34" charset="0"/>
                <a:cs typeface="Arial" panose="020B0604020202020204" pitchFamily="34" charset="0"/>
              </a:rPr>
              <a:t>PCR Sensitivität 70%, PCR-Spezifität 99,5%; </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dirty="0" smtClean="0">
                <a:latin typeface="Arial" panose="020B0604020202020204" pitchFamily="34" charset="0"/>
                <a:cs typeface="Arial" panose="020B0604020202020204" pitchFamily="34" charset="0"/>
              </a:rPr>
              <a:t>20% Asymptomatische </a:t>
            </a:r>
            <a:r>
              <a:rPr lang="de-DE" sz="1200" baseline="0" dirty="0" smtClean="0">
                <a:latin typeface="Arial" panose="020B0604020202020204" pitchFamily="34" charset="0"/>
                <a:cs typeface="Arial" panose="020B0604020202020204" pitchFamily="34" charset="0"/>
              </a:rPr>
              <a:t>(mit gleichem Verlauf der Infektionsparameter wie symptomatische)</a:t>
            </a:r>
            <a:endParaRPr lang="de-DE" sz="1200" dirty="0" smtClean="0">
              <a:latin typeface="Arial" panose="020B0604020202020204" pitchFamily="34" charset="0"/>
              <a:cs typeface="Arial" panose="020B0604020202020204" pitchFamily="34" charset="0"/>
            </a:endParaRPr>
          </a:p>
          <a:p>
            <a:pPr algn="just"/>
            <a:r>
              <a:rPr lang="de-DE" sz="1200" dirty="0" smtClean="0">
                <a:latin typeface="Arial" panose="020B0604020202020204" pitchFamily="34" charset="0"/>
                <a:cs typeface="Arial" panose="020B0604020202020204" pitchFamily="34" charset="0"/>
              </a:rPr>
              <a:t>Inkubation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5 d [= Latenz 2,5d + </a:t>
            </a:r>
            <a:r>
              <a:rPr lang="de-DE" sz="1200" dirty="0" err="1" smtClean="0">
                <a:latin typeface="Arial" panose="020B0604020202020204" pitchFamily="34" charset="0"/>
                <a:cs typeface="Arial" panose="020B0604020202020204" pitchFamily="34" charset="0"/>
              </a:rPr>
              <a:t>presymptomatic</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2,5d] </a:t>
            </a:r>
          </a:p>
          <a:p>
            <a:pPr algn="just"/>
            <a:r>
              <a:rPr lang="de-DE" sz="1200" dirty="0" err="1" smtClean="0">
                <a:latin typeface="Arial" panose="020B0604020202020204" pitchFamily="34" charset="0"/>
                <a:cs typeface="Arial" panose="020B0604020202020204" pitchFamily="34" charset="0"/>
              </a:rPr>
              <a:t>Infectivity</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7d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dirty="0" smtClean="0">
                <a:latin typeface="Arial" panose="020B0604020202020204" pitchFamily="34" charset="0"/>
                <a:cs typeface="Arial" panose="020B0604020202020204" pitchFamily="34" charset="0"/>
              </a:rPr>
              <a:t>PCR+</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mean</a:t>
            </a:r>
            <a:r>
              <a:rPr lang="de-DE" sz="1200" baseline="0" dirty="0" smtClean="0">
                <a:latin typeface="Arial" panose="020B0604020202020204" pitchFamily="34" charset="0"/>
                <a:cs typeface="Arial" panose="020B0604020202020204" pitchFamily="34" charset="0"/>
              </a:rPr>
              <a:t>) 20d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4</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endParaRPr lang="de-DE" sz="12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5</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smtClean="0">
                <a:latin typeface="Arial" panose="020B0604020202020204" pitchFamily="34" charset="0"/>
                <a:cs typeface="Arial" panose="020B0604020202020204" pitchFamily="34" charset="0"/>
              </a:rPr>
              <a:t>Diese Abbildung zeigt modellhaft</a:t>
            </a:r>
            <a:r>
              <a:rPr lang="de-DE" sz="1200" baseline="30000" dirty="0" smtClean="0">
                <a:latin typeface="Arial" panose="020B0604020202020204" pitchFamily="34" charset="0"/>
                <a:cs typeface="Arial" panose="020B0604020202020204" pitchFamily="34" charset="0"/>
              </a:rPr>
              <a:t>1</a:t>
            </a:r>
            <a:r>
              <a:rPr lang="de-DE" sz="1200" dirty="0" smtClean="0">
                <a:latin typeface="Arial" panose="020B0604020202020204" pitchFamily="34" charset="0"/>
                <a:cs typeface="Arial" panose="020B0604020202020204" pitchFamily="34" charset="0"/>
              </a:rPr>
              <a:t> das Restrisiko unterschiedlicher Teststrategien an, also die Wahrscheinlichkeit, dass eine negativ getestete Person mit SARS-CoV-2 infiziert und  ansteckend ist. Wenn eine Infektion sicher besteht („Vortestwahrscheinlichkeit 100%“), dann hat ein negativer Test bei Einreise ein Restrisiko von 38,2%; fällt ein zweiter Test 5 Tage später ebenfalls negativ aus, dann besteht noch ein Restrisiko von 2,9%. Minimal ist das Restrisiko am Ende einer 14-tägigen Quarantäne (auch ohne Testung).  </a:t>
            </a:r>
          </a:p>
          <a:p>
            <a:pPr algn="just"/>
            <a:r>
              <a:rPr lang="de-DE" sz="1200" dirty="0" smtClean="0">
                <a:latin typeface="Arial" panose="020B0604020202020204" pitchFamily="34" charset="0"/>
                <a:cs typeface="Arial" panose="020B0604020202020204" pitchFamily="34" charset="0"/>
              </a:rPr>
              <a:t>Das Restrisiko lässt sich auch anhand der Vortestwahrscheinlichkeit bewerten, deren Abschätzung z.B. anhand des Expositionsrisikos erfolgen kann. Dieses wird von der regionalen Prävalenz beeinflusst, kann diese jedoch erheblich überschreiten (s.o.). Die Sieben-Tage-Inzidenzrate 50/100.000 entspricht bei Untererfassung 1:20 der Prävalenz 1,1% . Aus dem resultierenden Mindestwert der Vortestwahrscheinlichkeit von 1,1% leiten sich folgende Restrisiken ab: Einmaliger negativer Einreisetest, Restrisiko ≥0,09%; ein zweiter negativer Test 5 Tage später, Restrisiko ≥0,000036‰ ; 14 Tage Quarantäne, Restrisiko ≥0,0013‰. </a:t>
            </a:r>
          </a:p>
          <a:p>
            <a:pPr algn="just"/>
            <a:endParaRPr lang="de-DE" sz="1200" baseline="30000" dirty="0" smtClean="0">
              <a:latin typeface="Arial" panose="020B0604020202020204" pitchFamily="34" charset="0"/>
              <a:cs typeface="Arial" panose="020B0604020202020204" pitchFamily="34" charset="0"/>
            </a:endParaRPr>
          </a:p>
          <a:p>
            <a:pPr algn="just"/>
            <a:r>
              <a:rPr lang="de-DE" sz="1200" baseline="30000" dirty="0" smtClean="0">
                <a:latin typeface="Arial" panose="020B0604020202020204" pitchFamily="34" charset="0"/>
                <a:cs typeface="Arial" panose="020B0604020202020204" pitchFamily="34" charset="0"/>
              </a:rPr>
              <a:t>1 </a:t>
            </a:r>
            <a:r>
              <a:rPr lang="de-DE" sz="1200" dirty="0" smtClean="0">
                <a:latin typeface="Arial" panose="020B0604020202020204" pitchFamily="34" charset="0"/>
                <a:cs typeface="Arial" panose="020B0604020202020204" pitchFamily="34" charset="0"/>
              </a:rPr>
              <a:t>Basierend auf einer Modellierung, die folgendes voraussetzt:</a:t>
            </a:r>
          </a:p>
          <a:p>
            <a:pPr algn="just"/>
            <a:r>
              <a:rPr lang="de-DE" sz="1200" dirty="0" smtClean="0">
                <a:latin typeface="Arial" panose="020B0604020202020204" pitchFamily="34" charset="0"/>
                <a:cs typeface="Arial" panose="020B0604020202020204" pitchFamily="34" charset="0"/>
              </a:rPr>
              <a:t>Exposition/ Transmission 3d vor Einreise; symptomatische Personen melden ihre Symptome und werden isoliert (unterziehen sich also keinen weiteren Testungen).</a:t>
            </a:r>
          </a:p>
          <a:p>
            <a:pPr algn="just"/>
            <a:r>
              <a:rPr lang="de-DE" sz="1200" dirty="0" smtClean="0">
                <a:latin typeface="Arial" panose="020B0604020202020204" pitchFamily="34" charset="0"/>
                <a:cs typeface="Arial" panose="020B0604020202020204" pitchFamily="34" charset="0"/>
              </a:rPr>
              <a:t>PCR Sensitivität 70%, PCR-Spezifität 99,5%; </a:t>
            </a:r>
          </a:p>
          <a:p>
            <a:pPr algn="just"/>
            <a:r>
              <a:rPr lang="de-DE" sz="1200" dirty="0" smtClean="0">
                <a:latin typeface="Arial" panose="020B0604020202020204" pitchFamily="34" charset="0"/>
                <a:cs typeface="Arial" panose="020B0604020202020204" pitchFamily="34" charset="0"/>
              </a:rPr>
              <a:t>20% Asymptomatische</a:t>
            </a:r>
            <a:r>
              <a:rPr lang="de-DE" sz="1200" baseline="0" dirty="0" smtClean="0">
                <a:latin typeface="Arial" panose="020B0604020202020204" pitchFamily="34" charset="0"/>
                <a:cs typeface="Arial" panose="020B0604020202020204" pitchFamily="34" charset="0"/>
              </a:rPr>
              <a:t> (mit gleichem Verlauf der Infektionsparameter wie symptomatische)</a:t>
            </a:r>
            <a:endParaRPr lang="de-DE" sz="1200" dirty="0" smtClean="0">
              <a:latin typeface="Arial" panose="020B0604020202020204" pitchFamily="34" charset="0"/>
              <a:cs typeface="Arial" panose="020B0604020202020204" pitchFamily="34" charset="0"/>
            </a:endParaRPr>
          </a:p>
          <a:p>
            <a:pPr algn="just"/>
            <a:r>
              <a:rPr lang="de-DE" sz="1200" dirty="0" smtClean="0">
                <a:latin typeface="Arial" panose="020B0604020202020204" pitchFamily="34" charset="0"/>
                <a:cs typeface="Arial" panose="020B0604020202020204" pitchFamily="34" charset="0"/>
              </a:rPr>
              <a:t>Inkubation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5 d [= Latenz 2,5d + </a:t>
            </a:r>
            <a:r>
              <a:rPr lang="de-DE" sz="1200" dirty="0" err="1" smtClean="0">
                <a:latin typeface="Arial" panose="020B0604020202020204" pitchFamily="34" charset="0"/>
                <a:cs typeface="Arial" panose="020B0604020202020204" pitchFamily="34" charset="0"/>
              </a:rPr>
              <a:t>presymptomatic</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2,5d] </a:t>
            </a:r>
          </a:p>
          <a:p>
            <a:pPr algn="just"/>
            <a:r>
              <a:rPr lang="de-DE" sz="1200" dirty="0" err="1" smtClean="0">
                <a:latin typeface="Arial" panose="020B0604020202020204" pitchFamily="34" charset="0"/>
                <a:cs typeface="Arial" panose="020B0604020202020204" pitchFamily="34" charset="0"/>
              </a:rPr>
              <a:t>Infectivity</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7d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dirty="0" smtClean="0">
                <a:latin typeface="Arial" panose="020B0604020202020204" pitchFamily="34" charset="0"/>
                <a:cs typeface="Arial" panose="020B0604020202020204" pitchFamily="34" charset="0"/>
              </a:rPr>
              <a:t>PCR+</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mean</a:t>
            </a:r>
            <a:r>
              <a:rPr lang="de-DE" sz="1200" baseline="0" dirty="0" smtClean="0">
                <a:latin typeface="Arial" panose="020B0604020202020204" pitchFamily="34" charset="0"/>
                <a:cs typeface="Arial" panose="020B0604020202020204" pitchFamily="34" charset="0"/>
              </a:rPr>
              <a:t>) 20d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6</a:t>
            </a:fld>
            <a:endParaRPr lang="de-DE"/>
          </a:p>
        </p:txBody>
      </p:sp>
    </p:spTree>
    <p:extLst>
      <p:ext uri="{BB962C8B-B14F-4D97-AF65-F5344CB8AC3E}">
        <p14:creationId xmlns:p14="http://schemas.microsoft.com/office/powerpoint/2010/main" val="77068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7</a:t>
            </a:fld>
            <a:endParaRPr lang="de-DE"/>
          </a:p>
        </p:txBody>
      </p:sp>
    </p:spTree>
    <p:extLst>
      <p:ext uri="{BB962C8B-B14F-4D97-AF65-F5344CB8AC3E}">
        <p14:creationId xmlns:p14="http://schemas.microsoft.com/office/powerpoint/2010/main" val="77068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7/31/2020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104717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7/31/2020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26275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7/31/2020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266091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7/31/2020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53868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99B1739-C812-4F95-B3BE-C99ED3E84419}" type="datetimeFigureOut">
              <a:rPr lang="en-US" smtClean="0"/>
              <a:t>7/31/2020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9824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999B1739-C812-4F95-B3BE-C99ED3E84419}" type="datetimeFigureOut">
              <a:rPr lang="en-US" smtClean="0"/>
              <a:t>7/31/2020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24714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999B1739-C812-4F95-B3BE-C99ED3E84419}" type="datetimeFigureOut">
              <a:rPr lang="en-US" smtClean="0"/>
              <a:t>7/31/2020</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15784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999B1739-C812-4F95-B3BE-C99ED3E84419}" type="datetimeFigureOut">
              <a:rPr lang="en-US" smtClean="0"/>
              <a:t>7/31/2020</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22504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9B1739-C812-4F95-B3BE-C99ED3E84419}" type="datetimeFigureOut">
              <a:rPr lang="en-US" smtClean="0"/>
              <a:t>7/31/2020</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93171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9B1739-C812-4F95-B3BE-C99ED3E84419}" type="datetimeFigureOut">
              <a:rPr lang="en-US" smtClean="0"/>
              <a:t>7/31/2020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98335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9B1739-C812-4F95-B3BE-C99ED3E84419}" type="datetimeFigureOut">
              <a:rPr lang="en-US" smtClean="0"/>
              <a:t>7/31/2020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172697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B1739-C812-4F95-B3BE-C99ED3E84419}" type="datetimeFigureOut">
              <a:rPr lang="en-US" smtClean="0"/>
              <a:t>7/31/2020</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ED14A-04A8-411D-9494-75C9D0E9D96C}" type="slidenum">
              <a:rPr lang="en-US" smtClean="0"/>
              <a:t>‹Nr.›</a:t>
            </a:fld>
            <a:endParaRPr lang="en-US"/>
          </a:p>
        </p:txBody>
      </p:sp>
    </p:spTree>
    <p:extLst>
      <p:ext uri="{BB962C8B-B14F-4D97-AF65-F5344CB8AC3E}">
        <p14:creationId xmlns:p14="http://schemas.microsoft.com/office/powerpoint/2010/main" val="372908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57200" y="3352800"/>
            <a:ext cx="8229600" cy="1421928"/>
          </a:xfrm>
          <a:prstGeom prst="rect">
            <a:avLst/>
          </a:prstGeom>
          <a:noFill/>
          <a:ln w="3175">
            <a:noFill/>
          </a:ln>
        </p:spPr>
        <p:txBody>
          <a:bodyPr wrap="square" rtlCol="0">
            <a:spAutoFit/>
          </a:bodyPr>
          <a:lstStyle/>
          <a:p>
            <a:pPr>
              <a:lnSpc>
                <a:spcPct val="120000"/>
              </a:lnSpc>
            </a:pPr>
            <a:r>
              <a:rPr lang="de-DE" b="1" dirty="0" smtClean="0">
                <a:latin typeface="Arial" panose="020B0604020202020204" pitchFamily="34" charset="0"/>
                <a:cs typeface="Arial" panose="020B0604020202020204" pitchFamily="34" charset="0"/>
              </a:rPr>
              <a:t>Aussagekraft negativer SARS-CoV-2 Testungen</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Beispiel Einreisetestungen</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Restrisiko unterschiedlicher Teststrategien abhängig von Vortestwahrscheinlichkeit und Infektionszeitpunkt</a:t>
            </a:r>
          </a:p>
        </p:txBody>
      </p:sp>
    </p:spTree>
    <p:extLst>
      <p:ext uri="{BB962C8B-B14F-4D97-AF65-F5344CB8AC3E}">
        <p14:creationId xmlns:p14="http://schemas.microsoft.com/office/powerpoint/2010/main" val="225757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1586118766"/>
              </p:ext>
            </p:extLst>
          </p:nvPr>
        </p:nvGraphicFramePr>
        <p:xfrm>
          <a:off x="2998940" y="1022773"/>
          <a:ext cx="4181991" cy="4096197"/>
        </p:xfrm>
        <a:graphic>
          <a:graphicData uri="http://schemas.openxmlformats.org/presentationml/2006/ole">
            <mc:AlternateContent xmlns:mc="http://schemas.openxmlformats.org/markup-compatibility/2006">
              <mc:Choice xmlns:v="urn:schemas-microsoft-com:vml" Requires="v">
                <p:oleObj spid="_x0000_s1053"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2998940" y="1022773"/>
                        <a:ext cx="4181991" cy="4096197"/>
                      </a:xfrm>
                      <a:prstGeom prst="rect">
                        <a:avLst/>
                      </a:prstGeom>
                    </p:spPr>
                  </p:pic>
                </p:oleObj>
              </mc:Fallback>
            </mc:AlternateContent>
          </a:graphicData>
        </a:graphic>
      </p:graphicFrame>
      <p:sp>
        <p:nvSpPr>
          <p:cNvPr id="11" name="Textfeld 10"/>
          <p:cNvSpPr txBox="1"/>
          <p:nvPr/>
        </p:nvSpPr>
        <p:spPr>
          <a:xfrm>
            <a:off x="2743200" y="5257800"/>
            <a:ext cx="6248400" cy="1421928"/>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Wahrscheinlichkeit, dass jemand SARS-</a:t>
            </a:r>
            <a:r>
              <a:rPr lang="de-DE" sz="1200" b="1" dirty="0" err="1" smtClean="0">
                <a:latin typeface="Arial" panose="020B0604020202020204" pitchFamily="34" charset="0"/>
                <a:cs typeface="Arial" panose="020B0604020202020204" pitchFamily="34" charset="0"/>
              </a:rPr>
              <a:t>CoV</a:t>
            </a:r>
            <a:r>
              <a:rPr lang="de-DE" sz="1200" b="1" dirty="0" smtClean="0">
                <a:latin typeface="Arial" panose="020B0604020202020204" pitchFamily="34" charset="0"/>
                <a:cs typeface="Arial" panose="020B0604020202020204" pitchFamily="34" charset="0"/>
              </a:rPr>
              <a:t>-infiziert &amp; ansteckend ist</a:t>
            </a:r>
          </a:p>
          <a:p>
            <a:pPr marL="285750" indent="-285750">
              <a:lnSpc>
                <a:spcPct val="120000"/>
              </a:lnSpc>
              <a:buFont typeface="Arial" panose="020B0604020202020204" pitchFamily="34" charset="0"/>
              <a:buChar char="•"/>
            </a:pP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für erhöhtes Expositionsrisiko: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 bei hoher Prävalenz, </a:t>
            </a:r>
            <a:r>
              <a:rPr lang="de-DE" sz="1200" dirty="0">
                <a:latin typeface="Arial" panose="020B0604020202020204" pitchFamily="34" charset="0"/>
                <a:cs typeface="Arial" panose="020B0604020202020204" pitchFamily="34" charset="0"/>
              </a:rPr>
              <a:t>↑ bei </a:t>
            </a:r>
            <a:r>
              <a:rPr lang="de-DE" sz="1200" dirty="0" smtClean="0">
                <a:latin typeface="Arial" panose="020B0604020202020204" pitchFamily="34" charset="0"/>
                <a:cs typeface="Arial" panose="020B0604020202020204" pitchFamily="34" charset="0"/>
              </a:rPr>
              <a:t>Risikoverhalten/-tätigkeiten, </a:t>
            </a:r>
            <a:r>
              <a:rPr lang="de-DE" sz="1200" dirty="0">
                <a:latin typeface="Arial" panose="020B0604020202020204" pitchFamily="34" charset="0"/>
                <a:cs typeface="Arial" panose="020B0604020202020204" pitchFamily="34" charset="0"/>
              </a:rPr>
              <a:t>↑ bei </a:t>
            </a:r>
            <a:r>
              <a:rPr lang="de-DE" sz="1200" dirty="0" smtClean="0">
                <a:latin typeface="Arial" panose="020B0604020202020204" pitchFamily="34" charset="0"/>
                <a:cs typeface="Arial" panose="020B0604020202020204" pitchFamily="34" charset="0"/>
              </a:rPr>
              <a:t>vielen Kontakten,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 im </a:t>
            </a:r>
            <a:r>
              <a:rPr lang="de-DE" sz="1200" dirty="0" err="1" smtClean="0">
                <a:latin typeface="Arial" panose="020B0604020202020204" pitchFamily="34" charset="0"/>
                <a:cs typeface="Arial" panose="020B0604020202020204" pitchFamily="34" charset="0"/>
              </a:rPr>
              <a:t>Outbreak</a:t>
            </a:r>
            <a:endParaRPr lang="de-DE" sz="1200"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100% = infiziert und ansteckend</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0% = nicht infiziert bzw. </a:t>
            </a:r>
            <a:r>
              <a:rPr lang="de-DE" sz="1200" dirty="0" err="1" smtClean="0">
                <a:latin typeface="Arial" panose="020B0604020202020204" pitchFamily="34" charset="0"/>
                <a:cs typeface="Arial" panose="020B0604020202020204" pitchFamily="34" charset="0"/>
              </a:rPr>
              <a:t>Z.n</a:t>
            </a:r>
            <a:r>
              <a:rPr lang="de-DE" sz="1200" dirty="0" smtClean="0">
                <a:latin typeface="Arial" panose="020B0604020202020204" pitchFamily="34" charset="0"/>
                <a:cs typeface="Arial" panose="020B0604020202020204" pitchFamily="34" charset="0"/>
              </a:rPr>
              <a:t>. Infektion und nicht mehr ansteckend</a:t>
            </a:r>
          </a:p>
        </p:txBody>
      </p:sp>
      <p:cxnSp>
        <p:nvCxnSpPr>
          <p:cNvPr id="13" name="Gerade Verbindung mit Pfeil 12"/>
          <p:cNvCxnSpPr/>
          <p:nvPr/>
        </p:nvCxnSpPr>
        <p:spPr>
          <a:xfrm flipH="1">
            <a:off x="5219700" y="4876800"/>
            <a:ext cx="0" cy="3319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8976" y="1370278"/>
            <a:ext cx="2529736" cy="2973122"/>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JE </a:t>
            </a:r>
            <a:r>
              <a:rPr lang="de-DE" sz="1200" b="1" dirty="0" smtClean="0">
                <a:latin typeface="Arial" panose="020B0604020202020204" pitchFamily="34" charset="0"/>
                <a:cs typeface="Arial" panose="020B0604020202020204" pitchFamily="34" charset="0"/>
              </a:rPr>
              <a:t>GERINGER DESTO </a:t>
            </a:r>
            <a:r>
              <a:rPr lang="de-DE" sz="1200" b="1" dirty="0" smtClean="0">
                <a:latin typeface="Arial" panose="020B0604020202020204" pitchFamily="34" charset="0"/>
                <a:cs typeface="Arial" panose="020B0604020202020204" pitchFamily="34" charset="0"/>
              </a:rPr>
              <a:t>BESSER:</a:t>
            </a:r>
          </a:p>
          <a:p>
            <a:pPr>
              <a:lnSpc>
                <a:spcPct val="120000"/>
              </a:lnSpc>
            </a:pPr>
            <a:r>
              <a:rPr lang="de-DE" sz="1200" b="1" dirty="0" smtClean="0">
                <a:latin typeface="Arial" panose="020B0604020202020204" pitchFamily="34" charset="0"/>
                <a:cs typeface="Arial" panose="020B0604020202020204" pitchFamily="34" charset="0"/>
              </a:rPr>
              <a:t>Risiko, dass </a:t>
            </a:r>
            <a:r>
              <a:rPr lang="de-DE" sz="1200" b="1" dirty="0" smtClean="0">
                <a:latin typeface="Arial" panose="020B0604020202020204" pitchFamily="34" charset="0"/>
                <a:cs typeface="Arial" panose="020B0604020202020204" pitchFamily="34" charset="0"/>
              </a:rPr>
              <a:t>jemand der „freigetestet“ wurde</a:t>
            </a:r>
            <a:r>
              <a:rPr lang="de-DE" sz="1200" b="1" dirty="0">
                <a:latin typeface="Arial" panose="020B0604020202020204" pitchFamily="34" charset="0"/>
                <a:cs typeface="Arial" panose="020B0604020202020204" pitchFamily="34" charset="0"/>
              </a:rPr>
              <a:t>,</a:t>
            </a:r>
            <a:r>
              <a:rPr lang="de-DE" sz="1200" b="1" dirty="0" smtClean="0">
                <a:latin typeface="Arial" panose="020B0604020202020204" pitchFamily="34" charset="0"/>
                <a:cs typeface="Arial" panose="020B0604020202020204" pitchFamily="34" charset="0"/>
              </a:rPr>
              <a:t> aber infiziert &amp; ansteckend ist</a:t>
            </a:r>
            <a:endParaRPr lang="de-DE" sz="1200" b="1" dirty="0" smtClean="0">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bei schlechter Testsensitivität</a:t>
            </a:r>
          </a:p>
          <a:p>
            <a:pPr marL="285750" indent="-285750">
              <a:lnSpc>
                <a:spcPct val="120000"/>
              </a:lnSpc>
              <a:buFont typeface="Arial" panose="020B0604020202020204" pitchFamily="34" charset="0"/>
              <a:buChar char="•"/>
            </a:pP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bei schlechtem Testzeitpunkt (Tag der Infektion)</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 bei Abnahme der </a:t>
            </a: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100% vor, bzw. unmittelbar nach Exposition. </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0% wenn jemand nicht mehr ansteckend ist</a:t>
            </a:r>
          </a:p>
        </p:txBody>
      </p:sp>
      <p:cxnSp>
        <p:nvCxnSpPr>
          <p:cNvPr id="16" name="Gerade Verbindung mit Pfeil 15"/>
          <p:cNvCxnSpPr/>
          <p:nvPr/>
        </p:nvCxnSpPr>
        <p:spPr>
          <a:xfrm rot="5400000" flipH="1">
            <a:off x="2832970" y="2650590"/>
            <a:ext cx="0" cy="3319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859060" y="381000"/>
            <a:ext cx="2770340" cy="535531"/>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Unterschiedliche Test- bzw. Quarantänestrategien</a:t>
            </a:r>
          </a:p>
        </p:txBody>
      </p:sp>
      <p:cxnSp>
        <p:nvCxnSpPr>
          <p:cNvPr id="19" name="Gerade Verbindung mit Pfeil 18"/>
          <p:cNvCxnSpPr/>
          <p:nvPr/>
        </p:nvCxnSpPr>
        <p:spPr>
          <a:xfrm flipV="1">
            <a:off x="4343400" y="933990"/>
            <a:ext cx="0" cy="4237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8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533400" y="381000"/>
            <a:ext cx="8229600" cy="2419124"/>
          </a:xfrm>
          <a:prstGeom prst="rect">
            <a:avLst/>
          </a:prstGeom>
          <a:noFill/>
          <a:ln w="3175">
            <a:noFill/>
          </a:ln>
        </p:spPr>
        <p:txBody>
          <a:bodyPr wrap="square" rtlCol="0">
            <a:spAutoFit/>
          </a:bodyPr>
          <a:lstStyle/>
          <a:p>
            <a:pPr>
              <a:lnSpc>
                <a:spcPct val="120000"/>
              </a:lnSpc>
            </a:pPr>
            <a:r>
              <a:rPr lang="de-DE" b="1" dirty="0" smtClean="0">
                <a:latin typeface="Arial" panose="020B0604020202020204" pitchFamily="34" charset="0"/>
                <a:cs typeface="Arial" panose="020B0604020202020204" pitchFamily="34" charset="0"/>
              </a:rPr>
              <a:t>Beispiel 1</a:t>
            </a:r>
          </a:p>
          <a:p>
            <a:pPr>
              <a:lnSpc>
                <a:spcPct val="120000"/>
              </a:lnSpc>
            </a:pPr>
            <a:endParaRPr lang="de-DE" b="1"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Aufenthalt im Hochprävalenzgebiet</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Einhaltung der AHA-Regeln und keine Ansteckung</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Heimreise beinhaltet viel Umsteigen und </a:t>
            </a:r>
            <a:r>
              <a:rPr lang="de-DE" dirty="0" err="1" smtClean="0">
                <a:latin typeface="Arial" panose="020B0604020202020204" pitchFamily="34" charset="0"/>
                <a:cs typeface="Arial" panose="020B0604020202020204" pitchFamily="34" charset="0"/>
              </a:rPr>
              <a:t>Schlangestehen</a:t>
            </a:r>
            <a:r>
              <a:rPr lang="de-DE" dirty="0" smtClean="0">
                <a:latin typeface="Arial" panose="020B0604020202020204" pitchFamily="34" charset="0"/>
                <a:cs typeface="Arial" panose="020B0604020202020204" pitchFamily="34" charset="0"/>
              </a:rPr>
              <a:t>, deswegen  klappt </a:t>
            </a:r>
            <a:r>
              <a:rPr lang="de-DE" dirty="0">
                <a:latin typeface="Arial" panose="020B0604020202020204" pitchFamily="34" charset="0"/>
                <a:cs typeface="Arial" panose="020B0604020202020204" pitchFamily="34" charset="0"/>
              </a:rPr>
              <a:t>AHA </a:t>
            </a:r>
            <a:r>
              <a:rPr lang="de-DE" dirty="0" smtClean="0">
                <a:latin typeface="Arial" panose="020B0604020202020204" pitchFamily="34" charset="0"/>
                <a:cs typeface="Arial" panose="020B0604020202020204" pitchFamily="34" charset="0"/>
              </a:rPr>
              <a:t>nicht</a:t>
            </a:r>
          </a:p>
          <a:p>
            <a:pPr marL="285750" indent="-285750">
              <a:lnSpc>
                <a:spcPct val="120000"/>
              </a:lnSpc>
              <a:buFont typeface="Arial" panose="020B0604020202020204" pitchFamily="34" charset="0"/>
              <a:buChar char="•"/>
            </a:pPr>
            <a:r>
              <a:rPr lang="de-DE" b="1" dirty="0" smtClean="0">
                <a:latin typeface="Arial" panose="020B0604020202020204" pitchFamily="34" charset="0"/>
                <a:cs typeface="Arial" panose="020B0604020202020204" pitchFamily="34" charset="0"/>
              </a:rPr>
              <a:t>Infektion am Tag der Einreise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143" y="3064224"/>
            <a:ext cx="5956114" cy="3348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374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830797465"/>
              </p:ext>
            </p:extLst>
          </p:nvPr>
        </p:nvGraphicFramePr>
        <p:xfrm>
          <a:off x="498954" y="927970"/>
          <a:ext cx="4901148" cy="4800600"/>
        </p:xfrm>
        <a:graphic>
          <a:graphicData uri="http://schemas.openxmlformats.org/presentationml/2006/ole">
            <mc:AlternateContent xmlns:mc="http://schemas.openxmlformats.org/markup-compatibility/2006">
              <mc:Choice xmlns:v="urn:schemas-microsoft-com:vml" Requires="v">
                <p:oleObj spid="_x0000_s2061"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498954" y="927970"/>
                        <a:ext cx="4901148" cy="4800600"/>
                      </a:xfrm>
                      <a:prstGeom prst="rect">
                        <a:avLst/>
                      </a:prstGeom>
                    </p:spPr>
                  </p:pic>
                </p:oleObj>
              </mc:Fallback>
            </mc:AlternateContent>
          </a:graphicData>
        </a:graphic>
      </p:graphicFrame>
      <p:sp>
        <p:nvSpPr>
          <p:cNvPr id="3" name="Titel 1"/>
          <p:cNvSpPr txBox="1">
            <a:spLocks/>
          </p:cNvSpPr>
          <p:nvPr/>
        </p:nvSpPr>
        <p:spPr>
          <a:xfrm>
            <a:off x="415447"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u="sng" dirty="0" smtClean="0">
                <a:latin typeface="Arial" panose="020B0604020202020204" pitchFamily="34" charset="0"/>
                <a:cs typeface="Arial" panose="020B0604020202020204" pitchFamily="34" charset="0"/>
              </a:rPr>
              <a:t>Beispiel 1:</a:t>
            </a:r>
            <a:r>
              <a:rPr lang="en-US" sz="1800" b="1" dirty="0" smtClean="0">
                <a:latin typeface="Arial" panose="020B0604020202020204" pitchFamily="34" charset="0"/>
                <a:cs typeface="Arial" panose="020B0604020202020204" pitchFamily="34" charset="0"/>
              </a:rPr>
              <a:t> </a:t>
            </a:r>
            <a:r>
              <a:rPr lang="de-DE" sz="1800" b="1" dirty="0" smtClean="0">
                <a:latin typeface="Arial" panose="020B0604020202020204" pitchFamily="34" charset="0"/>
                <a:cs typeface="Arial" panose="020B0604020202020204" pitchFamily="34" charset="0"/>
              </a:rPr>
              <a:t>Exposition/ Infektion am Tag der Einreise</a:t>
            </a:r>
            <a:endParaRPr lang="en-US" sz="1800" b="1" dirty="0">
              <a:latin typeface="Arial" panose="020B0604020202020204" pitchFamily="34" charset="0"/>
              <a:cs typeface="Arial" panose="020B0604020202020204" pitchFamily="34" charset="0"/>
            </a:endParaRPr>
          </a:p>
        </p:txBody>
      </p:sp>
      <p:grpSp>
        <p:nvGrpSpPr>
          <p:cNvPr id="11" name="Gruppieren 10"/>
          <p:cNvGrpSpPr/>
          <p:nvPr/>
        </p:nvGrpSpPr>
        <p:grpSpPr>
          <a:xfrm>
            <a:off x="5029200" y="1600200"/>
            <a:ext cx="3615847" cy="2514600"/>
            <a:chOff x="5029200" y="1600200"/>
            <a:chExt cx="3615847" cy="2514600"/>
          </a:xfrm>
        </p:grpSpPr>
        <p:sp>
          <p:nvSpPr>
            <p:cNvPr id="7" name="Textfeld 6"/>
            <p:cNvSpPr txBox="1"/>
            <p:nvPr/>
          </p:nvSpPr>
          <p:spPr>
            <a:xfrm>
              <a:off x="5257800" y="2035736"/>
              <a:ext cx="3387247" cy="1421928"/>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Warum sinkt hier das Restrisiko?</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2. Test außerhalb der „</a:t>
              </a:r>
              <a:r>
                <a:rPr lang="de-DE" sz="1200" dirty="0" err="1" smtClean="0">
                  <a:latin typeface="Arial" panose="020B0604020202020204" pitchFamily="34" charset="0"/>
                  <a:cs typeface="Arial" panose="020B0604020202020204" pitchFamily="34" charset="0"/>
                </a:rPr>
                <a:t>pre-detection</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a:t>
              </a:r>
            </a:p>
            <a:p>
              <a:pPr marL="285750" indent="-285750">
                <a:lnSpc>
                  <a:spcPct val="120000"/>
                </a:lnSpc>
                <a:buFont typeface="Arial" panose="020B0604020202020204" pitchFamily="34" charset="0"/>
                <a:buChar char="•"/>
              </a:pP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sinkt im Lauf der Zeit (</a:t>
              </a:r>
              <a:r>
                <a:rPr lang="de-DE" sz="1200" dirty="0" err="1" smtClean="0">
                  <a:latin typeface="Arial" panose="020B0604020202020204" pitchFamily="34" charset="0"/>
                  <a:cs typeface="Arial" panose="020B0604020202020204" pitchFamily="34" charset="0"/>
                </a:rPr>
                <a:t>Durchschnittl</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Infektiositätsdauer</a:t>
              </a:r>
              <a:r>
                <a:rPr lang="de-DE" sz="1200" dirty="0" smtClean="0">
                  <a:latin typeface="Arial" panose="020B0604020202020204" pitchFamily="34" charset="0"/>
                  <a:cs typeface="Arial" panose="020B0604020202020204" pitchFamily="34" charset="0"/>
                </a:rPr>
                <a:t> 7d nach Symptombeginn)</a:t>
              </a:r>
            </a:p>
          </p:txBody>
        </p:sp>
        <p:cxnSp>
          <p:nvCxnSpPr>
            <p:cNvPr id="8" name="Gerade Verbindung mit Pfeil 7"/>
            <p:cNvCxnSpPr/>
            <p:nvPr/>
          </p:nvCxnSpPr>
          <p:spPr>
            <a:xfrm>
              <a:off x="5029200" y="1600200"/>
              <a:ext cx="0" cy="2514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97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533400" y="381000"/>
            <a:ext cx="8229600" cy="1754326"/>
          </a:xfrm>
          <a:prstGeom prst="rect">
            <a:avLst/>
          </a:prstGeom>
          <a:noFill/>
          <a:ln w="3175">
            <a:noFill/>
          </a:ln>
        </p:spPr>
        <p:txBody>
          <a:bodyPr wrap="square" rtlCol="0">
            <a:spAutoFit/>
          </a:bodyPr>
          <a:lstStyle/>
          <a:p>
            <a:pPr>
              <a:lnSpc>
                <a:spcPct val="120000"/>
              </a:lnSpc>
            </a:pPr>
            <a:r>
              <a:rPr lang="de-DE" b="1" dirty="0" smtClean="0">
                <a:latin typeface="Arial" panose="020B0604020202020204" pitchFamily="34" charset="0"/>
                <a:cs typeface="Arial" panose="020B0604020202020204" pitchFamily="34" charset="0"/>
              </a:rPr>
              <a:t>Beispiel 2</a:t>
            </a:r>
          </a:p>
          <a:p>
            <a:pPr>
              <a:lnSpc>
                <a:spcPct val="120000"/>
              </a:lnSpc>
            </a:pPr>
            <a:endParaRPr lang="de-DE" b="1"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Aufenthalt im Hochprävalenzgebiet</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Einhaltung der AHA-Regeln außer beim Feiern in den Tagen vor Abreise</a:t>
            </a:r>
          </a:p>
          <a:p>
            <a:pPr marL="285750" indent="-285750">
              <a:lnSpc>
                <a:spcPct val="120000"/>
              </a:lnSpc>
              <a:buFont typeface="Arial" panose="020B0604020202020204" pitchFamily="34" charset="0"/>
              <a:buChar char="•"/>
            </a:pPr>
            <a:r>
              <a:rPr lang="de-DE" b="1" dirty="0" smtClean="0">
                <a:latin typeface="Arial" panose="020B0604020202020204" pitchFamily="34" charset="0"/>
                <a:cs typeface="Arial" panose="020B0604020202020204" pitchFamily="34" charset="0"/>
              </a:rPr>
              <a:t>Infektion drei Tage vor Einreise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9794"/>
            <a:ext cx="5202036" cy="2924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80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416697191"/>
              </p:ext>
            </p:extLst>
          </p:nvPr>
        </p:nvGraphicFramePr>
        <p:xfrm>
          <a:off x="283923" y="1246562"/>
          <a:ext cx="4710830" cy="4614186"/>
        </p:xfrm>
        <a:graphic>
          <a:graphicData uri="http://schemas.openxmlformats.org/presentationml/2006/ole">
            <mc:AlternateContent xmlns:mc="http://schemas.openxmlformats.org/markup-compatibility/2006">
              <mc:Choice xmlns:v="urn:schemas-microsoft-com:vml" Requires="v">
                <p:oleObj spid="_x0000_s6155"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283923" y="1246562"/>
                        <a:ext cx="4710830" cy="4614186"/>
                      </a:xfrm>
                      <a:prstGeom prst="rect">
                        <a:avLst/>
                      </a:prstGeom>
                    </p:spPr>
                  </p:pic>
                </p:oleObj>
              </mc:Fallback>
            </mc:AlternateContent>
          </a:graphicData>
        </a:graphic>
      </p:graphicFrame>
      <p:grpSp>
        <p:nvGrpSpPr>
          <p:cNvPr id="5" name="Gruppieren 4"/>
          <p:cNvGrpSpPr/>
          <p:nvPr/>
        </p:nvGrpSpPr>
        <p:grpSpPr>
          <a:xfrm>
            <a:off x="4918553" y="1752600"/>
            <a:ext cx="3615847" cy="2514600"/>
            <a:chOff x="5029200" y="1600200"/>
            <a:chExt cx="3615847" cy="2514600"/>
          </a:xfrm>
        </p:grpSpPr>
        <p:sp>
          <p:nvSpPr>
            <p:cNvPr id="6" name="Textfeld 5"/>
            <p:cNvSpPr txBox="1"/>
            <p:nvPr/>
          </p:nvSpPr>
          <p:spPr>
            <a:xfrm>
              <a:off x="5257800" y="2035736"/>
              <a:ext cx="3387247" cy="1643527"/>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a:latin typeface="Arial" panose="020B0604020202020204" pitchFamily="34" charset="0"/>
                  <a:cs typeface="Arial" panose="020B0604020202020204" pitchFamily="34" charset="0"/>
                </a:rPr>
                <a:t>Warum sinkt hier das Restrisiko?</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2. Test noch weiter weg von der „</a:t>
              </a:r>
              <a:r>
                <a:rPr lang="de-DE" sz="1200" dirty="0" err="1" smtClean="0">
                  <a:latin typeface="Arial" panose="020B0604020202020204" pitchFamily="34" charset="0"/>
                  <a:cs typeface="Arial" panose="020B0604020202020204" pitchFamily="34" charset="0"/>
                </a:rPr>
                <a:t>pre-detection</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als der Einreisetest</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2. Test erhöht die Sensitivität</a:t>
              </a:r>
            </a:p>
            <a:p>
              <a:pPr marL="285750" indent="-285750">
                <a:lnSpc>
                  <a:spcPct val="120000"/>
                </a:lnSpc>
                <a:buFont typeface="Arial" panose="020B0604020202020204" pitchFamily="34" charset="0"/>
                <a:buChar char="•"/>
              </a:pP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sinkt im Lauf der Zeit (</a:t>
              </a:r>
              <a:r>
                <a:rPr lang="de-DE" sz="1200" dirty="0" err="1" smtClean="0">
                  <a:latin typeface="Arial" panose="020B0604020202020204" pitchFamily="34" charset="0"/>
                  <a:cs typeface="Arial" panose="020B0604020202020204" pitchFamily="34" charset="0"/>
                </a:rPr>
                <a:t>Durchschnittl</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Infektiositätsdauer</a:t>
              </a:r>
              <a:r>
                <a:rPr lang="de-DE" sz="1200" dirty="0" smtClean="0">
                  <a:latin typeface="Arial" panose="020B0604020202020204" pitchFamily="34" charset="0"/>
                  <a:cs typeface="Arial" panose="020B0604020202020204" pitchFamily="34" charset="0"/>
                </a:rPr>
                <a:t> 7d nach Symptombeginn)</a:t>
              </a:r>
            </a:p>
          </p:txBody>
        </p:sp>
        <p:cxnSp>
          <p:nvCxnSpPr>
            <p:cNvPr id="7" name="Gerade Verbindung mit Pfeil 6"/>
            <p:cNvCxnSpPr/>
            <p:nvPr/>
          </p:nvCxnSpPr>
          <p:spPr>
            <a:xfrm>
              <a:off x="5029200" y="1600200"/>
              <a:ext cx="0" cy="2514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itel 1"/>
          <p:cNvSpPr txBox="1">
            <a:spLocks/>
          </p:cNvSpPr>
          <p:nvPr/>
        </p:nvSpPr>
        <p:spPr>
          <a:xfrm>
            <a:off x="415447"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u="sng" dirty="0" smtClean="0">
                <a:latin typeface="Arial" panose="020B0604020202020204" pitchFamily="34" charset="0"/>
                <a:cs typeface="Arial" panose="020B0604020202020204" pitchFamily="34" charset="0"/>
              </a:rPr>
              <a:t>Beispiel 2:</a:t>
            </a:r>
            <a:r>
              <a:rPr lang="en-US" sz="1800" b="1" dirty="0" smtClean="0">
                <a:latin typeface="Arial" panose="020B0604020202020204" pitchFamily="34" charset="0"/>
                <a:cs typeface="Arial" panose="020B0604020202020204" pitchFamily="34" charset="0"/>
              </a:rPr>
              <a:t> </a:t>
            </a:r>
            <a:r>
              <a:rPr lang="de-DE" sz="1800" b="1" dirty="0" smtClean="0">
                <a:latin typeface="Arial" panose="020B0604020202020204" pitchFamily="34" charset="0"/>
                <a:cs typeface="Arial" panose="020B0604020202020204" pitchFamily="34" charset="0"/>
              </a:rPr>
              <a:t>Exposition/ Infektion 3 Tage vor Einreise</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2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549853169"/>
              </p:ext>
            </p:extLst>
          </p:nvPr>
        </p:nvGraphicFramePr>
        <p:xfrm>
          <a:off x="4876800" y="1611284"/>
          <a:ext cx="3416233" cy="3346148"/>
        </p:xfrm>
        <a:graphic>
          <a:graphicData uri="http://schemas.openxmlformats.org/presentationml/2006/ole">
            <mc:AlternateContent xmlns:mc="http://schemas.openxmlformats.org/markup-compatibility/2006">
              <mc:Choice xmlns:v="urn:schemas-microsoft-com:vml" Requires="v">
                <p:oleObj spid="_x0000_s7183"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4876800" y="1611284"/>
                        <a:ext cx="3416233" cy="3346148"/>
                      </a:xfrm>
                      <a:prstGeom prst="rect">
                        <a:avLst/>
                      </a:prstGeom>
                    </p:spPr>
                  </p:pic>
                </p:oleObj>
              </mc:Fallback>
            </mc:AlternateContent>
          </a:graphicData>
        </a:graphic>
      </p:graphicFrame>
      <p:sp>
        <p:nvSpPr>
          <p:cNvPr id="6" name="Textfeld 5"/>
          <p:cNvSpPr txBox="1"/>
          <p:nvPr/>
        </p:nvSpPr>
        <p:spPr>
          <a:xfrm>
            <a:off x="1752601" y="5510142"/>
            <a:ext cx="5867400" cy="1200329"/>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a:latin typeface="Arial" panose="020B0604020202020204" pitchFamily="34" charset="0"/>
                <a:cs typeface="Arial" panose="020B0604020202020204" pitchFamily="34" charset="0"/>
              </a:rPr>
              <a:t>Warum </a:t>
            </a:r>
            <a:r>
              <a:rPr lang="de-DE" sz="1200" b="1" dirty="0" smtClean="0">
                <a:latin typeface="Arial" panose="020B0604020202020204" pitchFamily="34" charset="0"/>
                <a:cs typeface="Arial" panose="020B0604020202020204" pitchFamily="34" charset="0"/>
              </a:rPr>
              <a:t>ist das Restrisiko </a:t>
            </a:r>
            <a:r>
              <a:rPr lang="de-DE" sz="1200" b="1" dirty="0">
                <a:latin typeface="Arial" panose="020B0604020202020204" pitchFamily="34" charset="0"/>
                <a:cs typeface="Arial" panose="020B0604020202020204" pitchFamily="34" charset="0"/>
              </a:rPr>
              <a:t>hier </a:t>
            </a:r>
            <a:r>
              <a:rPr lang="de-DE" sz="1200" b="1" dirty="0" smtClean="0">
                <a:latin typeface="Arial" panose="020B0604020202020204" pitchFamily="34" charset="0"/>
                <a:cs typeface="Arial" panose="020B0604020202020204" pitchFamily="34" charset="0"/>
              </a:rPr>
              <a:t>niedriger als bei Infektion am Einreisetag?</a:t>
            </a:r>
            <a:endParaRPr lang="de-DE" sz="1200" b="1"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Einreisetest  nach „</a:t>
            </a:r>
            <a:r>
              <a:rPr lang="de-DE" sz="1200" dirty="0" err="1" smtClean="0">
                <a:latin typeface="Arial" panose="020B0604020202020204" pitchFamily="34" charset="0"/>
                <a:cs typeface="Arial" panose="020B0604020202020204" pitchFamily="34" charset="0"/>
              </a:rPr>
              <a:t>predetection</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also zu einem Zeitpunkt, wenn das Virus schon nachweisbar ist</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Dauer der </a:t>
            </a: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kürzer, denn bei Einreise sind schon drei Tage </a:t>
            </a:r>
            <a:r>
              <a:rPr lang="de-DE" sz="1200" dirty="0" err="1">
                <a:latin typeface="Arial" panose="020B0604020202020204" pitchFamily="34" charset="0"/>
                <a:cs typeface="Arial" panose="020B0604020202020204" pitchFamily="34" charset="0"/>
              </a:rPr>
              <a:t>p.i</a:t>
            </a: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verstrichen sind. </a:t>
            </a:r>
          </a:p>
        </p:txBody>
      </p:sp>
      <p:sp>
        <p:nvSpPr>
          <p:cNvPr id="8" name="Titel 1"/>
          <p:cNvSpPr txBox="1">
            <a:spLocks/>
          </p:cNvSpPr>
          <p:nvPr/>
        </p:nvSpPr>
        <p:spPr>
          <a:xfrm>
            <a:off x="415447" y="228600"/>
            <a:ext cx="82296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u="sng" dirty="0" smtClean="0">
                <a:latin typeface="Arial" panose="020B0604020202020204" pitchFamily="34" charset="0"/>
                <a:cs typeface="Arial" panose="020B0604020202020204" pitchFamily="34" charset="0"/>
              </a:rPr>
              <a:t>Beispiel 1 vs. Beispiel 2</a:t>
            </a:r>
            <a:endParaRPr lang="en-US" sz="1800" b="1" dirty="0">
              <a:latin typeface="Arial" panose="020B0604020202020204" pitchFamily="34" charset="0"/>
              <a:cs typeface="Arial" panose="020B0604020202020204" pitchFamily="34" charset="0"/>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1823291748"/>
              </p:ext>
            </p:extLst>
          </p:nvPr>
        </p:nvGraphicFramePr>
        <p:xfrm>
          <a:off x="153818" y="1609432"/>
          <a:ext cx="3418857" cy="3348000"/>
        </p:xfrm>
        <a:graphic>
          <a:graphicData uri="http://schemas.openxmlformats.org/presentationml/2006/ole">
            <mc:AlternateContent xmlns:mc="http://schemas.openxmlformats.org/markup-compatibility/2006">
              <mc:Choice xmlns:v="urn:schemas-microsoft-com:vml" Requires="v">
                <p:oleObj spid="_x0000_s7184" name="Prism 8" r:id="rId6" imgW="3636290" imgH="3563004" progId="Prism8.Document">
                  <p:embed/>
                </p:oleObj>
              </mc:Choice>
              <mc:Fallback>
                <p:oleObj name="Prism 8" r:id="rId6" imgW="3636290" imgH="3563004" progId="Prism8.Document">
                  <p:embed/>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18" y="1609432"/>
                        <a:ext cx="3418857" cy="33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itel 1"/>
          <p:cNvSpPr txBox="1">
            <a:spLocks/>
          </p:cNvSpPr>
          <p:nvPr/>
        </p:nvSpPr>
        <p:spPr>
          <a:xfrm>
            <a:off x="415447" y="1152232"/>
            <a:ext cx="28956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dirty="0" smtClean="0">
                <a:latin typeface="Arial" panose="020B0604020202020204" pitchFamily="34" charset="0"/>
                <a:cs typeface="Arial" panose="020B0604020202020204" pitchFamily="34" charset="0"/>
              </a:rPr>
              <a:t>Infektion am Einreisetag</a:t>
            </a:r>
            <a:endParaRPr lang="en-US" sz="1800" b="1" dirty="0">
              <a:latin typeface="Arial" panose="020B0604020202020204" pitchFamily="34" charset="0"/>
              <a:cs typeface="Arial" panose="020B0604020202020204" pitchFamily="34" charset="0"/>
            </a:endParaRPr>
          </a:p>
        </p:txBody>
      </p:sp>
      <p:sp>
        <p:nvSpPr>
          <p:cNvPr id="10" name="Titel 1"/>
          <p:cNvSpPr txBox="1">
            <a:spLocks/>
          </p:cNvSpPr>
          <p:nvPr/>
        </p:nvSpPr>
        <p:spPr>
          <a:xfrm>
            <a:off x="4876800" y="1152232"/>
            <a:ext cx="3335154"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dirty="0" smtClean="0">
                <a:latin typeface="Arial" panose="020B0604020202020204" pitchFamily="34" charset="0"/>
                <a:cs typeface="Arial" panose="020B0604020202020204" pitchFamily="34" charset="0"/>
              </a:rPr>
              <a:t>Infektion </a:t>
            </a:r>
            <a:r>
              <a:rPr lang="de-DE" sz="1800" b="1" dirty="0">
                <a:latin typeface="Arial" panose="020B0604020202020204" pitchFamily="34" charset="0"/>
                <a:cs typeface="Arial" panose="020B0604020202020204" pitchFamily="34" charset="0"/>
              </a:rPr>
              <a:t>3 </a:t>
            </a:r>
            <a:r>
              <a:rPr lang="de-DE" sz="1800" b="1" dirty="0" smtClean="0">
                <a:latin typeface="Arial" panose="020B0604020202020204" pitchFamily="34" charset="0"/>
                <a:cs typeface="Arial" panose="020B0604020202020204" pitchFamily="34" charset="0"/>
              </a:rPr>
              <a:t>Tage vor Einreise</a:t>
            </a:r>
            <a:endParaRPr lang="en-US" sz="1800" b="1" dirty="0">
              <a:latin typeface="Arial" panose="020B0604020202020204" pitchFamily="34" charset="0"/>
              <a:cs typeface="Arial" panose="020B0604020202020204" pitchFamily="34" charset="0"/>
            </a:endParaRPr>
          </a:p>
        </p:txBody>
      </p:sp>
      <p:cxnSp>
        <p:nvCxnSpPr>
          <p:cNvPr id="11" name="Gerade Verbindung mit Pfeil 10"/>
          <p:cNvCxnSpPr>
            <a:stCxn id="6" idx="0"/>
          </p:cNvCxnSpPr>
          <p:nvPr/>
        </p:nvCxnSpPr>
        <p:spPr>
          <a:xfrm flipV="1">
            <a:off x="4686301" y="4648200"/>
            <a:ext cx="647699" cy="8619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03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Bildschirmpräsentation (4:3)</PresentationFormat>
  <Paragraphs>78</Paragraphs>
  <Slides>7</Slides>
  <Notes>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7</vt:i4>
      </vt:variant>
    </vt:vector>
  </HeadingPairs>
  <TitlesOfParts>
    <vt:vector size="9" baseType="lpstr">
      <vt:lpstr>Larissa</vt:lpstr>
      <vt:lpstr>Prism 8</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Modellierung Kontagiosität</dc:title>
  <dc:creator>von Kleist, Max</dc:creator>
  <cp:lastModifiedBy>Oh, Djin-Ye</cp:lastModifiedBy>
  <cp:revision>122</cp:revision>
  <dcterms:created xsi:type="dcterms:W3CDTF">2020-05-27T15:34:41Z</dcterms:created>
  <dcterms:modified xsi:type="dcterms:W3CDTF">2020-07-31T03:41:13Z</dcterms:modified>
</cp:coreProperties>
</file>