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5" r:id="rId6"/>
    <p:sldId id="261" r:id="rId7"/>
    <p:sldId id="267" r:id="rId8"/>
    <p:sldId id="268" r:id="rId9"/>
    <p:sldId id="269" r:id="rId10"/>
    <p:sldId id="258" r:id="rId11"/>
    <p:sldId id="264" r:id="rId12"/>
    <p:sldId id="266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OR für Schicht Frauen</a:t>
            </a:r>
            <a:r>
              <a:rPr lang="en-US" baseline="0"/>
              <a:t> im Lagezentrum im RKI gesamt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'OE+WM p value'!$A$337</c:f>
              <c:strCache>
                <c:ptCount val="1"/>
                <c:pt idx="0">
                  <c:v>RKI gesamt</c:v>
                </c:pt>
              </c:strCache>
            </c:strRef>
          </c:tx>
          <c:invertIfNegative val="0"/>
          <c:cat>
            <c:strRef>
              <c:f>'OE+WM p value'!$B$336</c:f>
              <c:strCache>
                <c:ptCount val="1"/>
                <c:pt idx="0">
                  <c:v>OR</c:v>
                </c:pt>
              </c:strCache>
            </c:strRef>
          </c:cat>
          <c:val>
            <c:numRef>
              <c:f>'OE+WM p value'!$B$337</c:f>
              <c:numCache>
                <c:formatCode>General</c:formatCode>
                <c:ptCount val="1"/>
                <c:pt idx="0">
                  <c:v>2.2626875042041301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943232"/>
        <c:axId val="108944768"/>
      </c:barChart>
      <c:catAx>
        <c:axId val="108943232"/>
        <c:scaling>
          <c:orientation val="minMax"/>
        </c:scaling>
        <c:delete val="0"/>
        <c:axPos val="b"/>
        <c:majorTickMark val="out"/>
        <c:minorTickMark val="none"/>
        <c:tickLblPos val="nextTo"/>
        <c:crossAx val="108944768"/>
        <c:crosses val="autoZero"/>
        <c:auto val="1"/>
        <c:lblAlgn val="ctr"/>
        <c:lblOffset val="100"/>
        <c:noMultiLvlLbl val="0"/>
      </c:catAx>
      <c:valAx>
        <c:axId val="108944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943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Anzahl Schichten im Lagezentrum</a:t>
            </a:r>
            <a:r>
              <a:rPr lang="en-US" baseline="0"/>
              <a:t> Männer/Frauen im </a:t>
            </a:r>
            <a:r>
              <a:rPr lang="en-US"/>
              <a:t>RKI gesamt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547921429176185E-2"/>
          <c:y val="0.25273927896900344"/>
          <c:w val="0.87350584201168402"/>
          <c:h val="0.6428354551514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'OE+WM p value'!$A$337</c:f>
              <c:strCache>
                <c:ptCount val="1"/>
                <c:pt idx="0">
                  <c:v>RKI gesamt</c:v>
                </c:pt>
              </c:strCache>
            </c:strRef>
          </c:tx>
          <c:invertIfNegative val="0"/>
          <c:cat>
            <c:strRef>
              <c:f>'OE+WM p value'!$E$336:$F$336</c:f>
              <c:strCache>
                <c:ptCount val="2"/>
                <c:pt idx="0">
                  <c:v>Schichten LZ weiblich</c:v>
                </c:pt>
                <c:pt idx="1">
                  <c:v>Schichten LZ männlich</c:v>
                </c:pt>
              </c:strCache>
            </c:strRef>
          </c:cat>
          <c:val>
            <c:numRef>
              <c:f>'OE+WM p value'!$E$337:$F$337</c:f>
              <c:numCache>
                <c:formatCode>General</c:formatCode>
                <c:ptCount val="2"/>
                <c:pt idx="0">
                  <c:v>2138</c:v>
                </c:pt>
                <c:pt idx="1">
                  <c:v>515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952576"/>
        <c:axId val="108864256"/>
      </c:barChart>
      <c:catAx>
        <c:axId val="108952576"/>
        <c:scaling>
          <c:orientation val="minMax"/>
        </c:scaling>
        <c:delete val="0"/>
        <c:axPos val="b"/>
        <c:majorTickMark val="out"/>
        <c:minorTickMark val="none"/>
        <c:tickLblPos val="nextTo"/>
        <c:crossAx val="108864256"/>
        <c:crosses val="autoZero"/>
        <c:auto val="1"/>
        <c:lblAlgn val="ctr"/>
        <c:lblOffset val="100"/>
        <c:noMultiLvlLbl val="0"/>
      </c:catAx>
      <c:valAx>
        <c:axId val="108864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952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4C2B-E3E1-4F7D-AF5C-A0EA0F81F832}" type="datetimeFigureOut">
              <a:rPr lang="de-DE" smtClean="0"/>
              <a:t>31.07.2020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7FCA-2CB8-4EDA-B69D-31D7BD28A4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47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4C2B-E3E1-4F7D-AF5C-A0EA0F81F832}" type="datetimeFigureOut">
              <a:rPr lang="de-DE" smtClean="0"/>
              <a:t>31.07.2020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7FCA-2CB8-4EDA-B69D-31D7BD28A4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88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4C2B-E3E1-4F7D-AF5C-A0EA0F81F832}" type="datetimeFigureOut">
              <a:rPr lang="de-DE" smtClean="0"/>
              <a:t>31.07.2020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7FCA-2CB8-4EDA-B69D-31D7BD28A4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87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4C2B-E3E1-4F7D-AF5C-A0EA0F81F832}" type="datetimeFigureOut">
              <a:rPr lang="de-DE" smtClean="0"/>
              <a:t>31.07.2020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7FCA-2CB8-4EDA-B69D-31D7BD28A4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163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4C2B-E3E1-4F7D-AF5C-A0EA0F81F832}" type="datetimeFigureOut">
              <a:rPr lang="de-DE" smtClean="0"/>
              <a:t>31.07.2020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7FCA-2CB8-4EDA-B69D-31D7BD28A4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73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4C2B-E3E1-4F7D-AF5C-A0EA0F81F832}" type="datetimeFigureOut">
              <a:rPr lang="de-DE" smtClean="0"/>
              <a:t>31.07.2020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7FCA-2CB8-4EDA-B69D-31D7BD28A4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936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4C2B-E3E1-4F7D-AF5C-A0EA0F81F832}" type="datetimeFigureOut">
              <a:rPr lang="de-DE" smtClean="0"/>
              <a:t>31.07.2020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7FCA-2CB8-4EDA-B69D-31D7BD28A4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97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4C2B-E3E1-4F7D-AF5C-A0EA0F81F832}" type="datetimeFigureOut">
              <a:rPr lang="de-DE" smtClean="0"/>
              <a:t>31.07.2020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7FCA-2CB8-4EDA-B69D-31D7BD28A4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43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4C2B-E3E1-4F7D-AF5C-A0EA0F81F832}" type="datetimeFigureOut">
              <a:rPr lang="de-DE" smtClean="0"/>
              <a:t>31.07.2020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7FCA-2CB8-4EDA-B69D-31D7BD28A4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04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4C2B-E3E1-4F7D-AF5C-A0EA0F81F832}" type="datetimeFigureOut">
              <a:rPr lang="de-DE" smtClean="0"/>
              <a:t>31.07.2020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7FCA-2CB8-4EDA-B69D-31D7BD28A4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33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4C2B-E3E1-4F7D-AF5C-A0EA0F81F832}" type="datetimeFigureOut">
              <a:rPr lang="de-DE" smtClean="0"/>
              <a:t>31.07.2020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7FCA-2CB8-4EDA-B69D-31D7BD28A4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621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04C2B-E3E1-4F7D-AF5C-A0EA0F81F832}" type="datetimeFigureOut">
              <a:rPr lang="de-DE" smtClean="0"/>
              <a:t>31.07.2020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E7FCA-2CB8-4EDA-B69D-31D7BD28A4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897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1640" y="2132856"/>
            <a:ext cx="6406480" cy="147002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Auswertung zur Mitarbeit im Lagezentrum und der Ärztehotline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3100" dirty="0" smtClean="0"/>
              <a:t>28.07.2020</a:t>
            </a:r>
            <a:endParaRPr lang="de-DE" sz="31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2487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76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Ärztehotline    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018130"/>
            <a:ext cx="8229600" cy="361713"/>
          </a:xfrm>
        </p:spPr>
        <p:txBody>
          <a:bodyPr>
            <a:normAutofit fontScale="92500" lnSpcReduction="10000"/>
          </a:bodyPr>
          <a:lstStyle/>
          <a:p>
            <a:r>
              <a:rPr lang="de-DE" sz="2000" dirty="0" smtClean="0"/>
              <a:t>Seit 05.03.2020, 4-stündige Schichten</a:t>
            </a:r>
            <a:endParaRPr lang="de-DE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" y="1412777"/>
            <a:ext cx="9042212" cy="531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234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Ärztehotline II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1" y="1423611"/>
            <a:ext cx="9021018" cy="546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23528" y="105273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Insgesamt 35 Mitarbeiter beteiligt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0023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Ärztehotline III</a:t>
            </a:r>
            <a:endParaRPr lang="de-DE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2" y="981124"/>
            <a:ext cx="8912137" cy="568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40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Details und weitere Aktivitäten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000" dirty="0" smtClean="0"/>
              <a:t>Auswertung Lagezentrum und Ärztehotline Datenstand: 06.07.2020</a:t>
            </a:r>
          </a:p>
          <a:p>
            <a:r>
              <a:rPr lang="de-DE" sz="2000" dirty="0" smtClean="0"/>
              <a:t>Auswertung Aufgaben Datenstand: 21.07.2020</a:t>
            </a:r>
          </a:p>
          <a:p>
            <a:r>
              <a:rPr lang="de-DE" sz="2000" dirty="0" smtClean="0"/>
              <a:t>Es wurden für die Auswertung Lagezentrum nur Schichten mit persönlicher Anwesenheit im Lagezentrum berücksichtigt (Leitung Lagezentrum, sowie Einarbeitung und Springer ausgenommen) </a:t>
            </a:r>
          </a:p>
          <a:p>
            <a:r>
              <a:rPr lang="de-DE" sz="2000" dirty="0" smtClean="0"/>
              <a:t>Weitere Aktivitäten mit COVID-19-Bezug (Laborschichten, Presse etc.) wurden nicht erfasst.</a:t>
            </a:r>
          </a:p>
          <a:p>
            <a:r>
              <a:rPr lang="de-DE" sz="2000" dirty="0" smtClean="0"/>
              <a:t>Zusätzlich zu den Schichten im LZ wurde in Abt. 3 weitere Aufgaben übernommen: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600" dirty="0" smtClean="0"/>
              <a:t>Bearbeitung der Aufgaben/Erlasse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600" dirty="0" smtClean="0"/>
              <a:t>Gremienarbeit (AG Infektionsschutz, AG der IGV benannten Flughäfen, EpiLag)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600" dirty="0" smtClean="0"/>
              <a:t>Wöchentliche Erfassung der SARS-CoV-2-Testzahlen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600" dirty="0" smtClean="0"/>
              <a:t>Ausbruchsuntersuchungen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600" dirty="0" smtClean="0"/>
              <a:t>Organisation der Containment </a:t>
            </a:r>
            <a:r>
              <a:rPr lang="de-DE" sz="1600" dirty="0" smtClean="0"/>
              <a:t>Scouts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600" dirty="0" smtClean="0"/>
              <a:t>Digitale Tools</a:t>
            </a:r>
            <a:endParaRPr lang="de-DE" sz="1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600" dirty="0" smtClean="0"/>
              <a:t>…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97956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Lagezentrum I</a:t>
            </a:r>
            <a:endParaRPr lang="de-DE" sz="3600" dirty="0"/>
          </a:p>
        </p:txBody>
      </p:sp>
      <p:sp>
        <p:nvSpPr>
          <p:cNvPr id="6" name="Textfeld 5"/>
          <p:cNvSpPr txBox="1"/>
          <p:nvPr/>
        </p:nvSpPr>
        <p:spPr>
          <a:xfrm>
            <a:off x="971600" y="938307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Seit dem 14.01.2020 </a:t>
            </a:r>
            <a:r>
              <a:rPr lang="de-DE" dirty="0" smtClean="0"/>
              <a:t>aktiv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2635ca</a:t>
            </a:r>
            <a:r>
              <a:rPr lang="de-DE" dirty="0"/>
              <a:t>. 7-stündige Schichten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52928" cy="515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31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Lagezentrum II</a:t>
            </a:r>
            <a:endParaRPr lang="de-DE" sz="36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73136"/>
            <a:ext cx="8563620" cy="512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67544" y="105273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Insgesamt </a:t>
            </a:r>
            <a:r>
              <a:rPr lang="de-DE" smtClean="0"/>
              <a:t>134 Mitarbeiter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837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Lagezentrum III</a:t>
            </a:r>
            <a:endParaRPr lang="de-DE" sz="36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1744"/>
            <a:ext cx="8748464" cy="56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68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76"/>
            <a:ext cx="8229600" cy="142617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Lagezentrum IV</a:t>
            </a:r>
            <a:br>
              <a:rPr lang="de-DE" sz="3600" dirty="0" smtClean="0"/>
            </a:br>
            <a:r>
              <a:rPr lang="de-DE" sz="2400" dirty="0" smtClean="0"/>
              <a:t>Verteilung Männer/Frauen</a:t>
            </a:r>
            <a:endParaRPr lang="de-DE" sz="2400" dirty="0"/>
          </a:p>
        </p:txBody>
      </p:sp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541041"/>
              </p:ext>
            </p:extLst>
          </p:nvPr>
        </p:nvGraphicFramePr>
        <p:xfrm>
          <a:off x="4860032" y="2348880"/>
          <a:ext cx="3648586" cy="315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888038"/>
              </p:ext>
            </p:extLst>
          </p:nvPr>
        </p:nvGraphicFramePr>
        <p:xfrm>
          <a:off x="467544" y="2348880"/>
          <a:ext cx="436436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461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76"/>
            <a:ext cx="8229600" cy="1143000"/>
          </a:xfrm>
        </p:spPr>
        <p:txBody>
          <a:bodyPr/>
          <a:lstStyle/>
          <a:p>
            <a:r>
              <a:rPr lang="de-DE" dirty="0" smtClean="0"/>
              <a:t>Aufgaben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r>
              <a:rPr lang="de-DE" sz="1800" dirty="0"/>
              <a:t>Insgesamt wurden sind 1.621 Aufgaben vergeben</a:t>
            </a:r>
          </a:p>
          <a:p>
            <a:pPr lvl="1"/>
            <a:r>
              <a:rPr lang="de-DE" sz="1800" dirty="0"/>
              <a:t>ca. 9 Aufgaben pro Tag (190 Arbeitstage des LZ)</a:t>
            </a:r>
          </a:p>
          <a:p>
            <a:pPr lvl="1"/>
            <a:r>
              <a:rPr lang="de-DE" sz="1800" dirty="0"/>
              <a:t>ca. 12 Aufgaben pro Werktag (130 Werktage)</a:t>
            </a:r>
          </a:p>
          <a:p>
            <a:endParaRPr lang="de-DE" sz="1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30" y="2093883"/>
            <a:ext cx="8766904" cy="479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055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76"/>
            <a:ext cx="8229600" cy="1143000"/>
          </a:xfrm>
        </p:spPr>
        <p:txBody>
          <a:bodyPr/>
          <a:lstStyle/>
          <a:p>
            <a:r>
              <a:rPr lang="de-DE" dirty="0" smtClean="0"/>
              <a:t>Aufgaben 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0" y="1202879"/>
            <a:ext cx="8738461" cy="525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798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76"/>
            <a:ext cx="8229600" cy="1143000"/>
          </a:xfrm>
        </p:spPr>
        <p:txBody>
          <a:bodyPr/>
          <a:lstStyle/>
          <a:p>
            <a:r>
              <a:rPr lang="de-DE" dirty="0" smtClean="0"/>
              <a:t>Aufgaben III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96944" cy="554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02857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Bildschirmpräsentation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</vt:lpstr>
      <vt:lpstr>Auswertung zur Mitarbeit im Lagezentrum und der Ärztehotline  28.07.2020</vt:lpstr>
      <vt:lpstr>Details und weitere Aktivitäten</vt:lpstr>
      <vt:lpstr>Lagezentrum I</vt:lpstr>
      <vt:lpstr>Lagezentrum II</vt:lpstr>
      <vt:lpstr>Lagezentrum III</vt:lpstr>
      <vt:lpstr>Lagezentrum IV Verteilung Männer/Frauen</vt:lpstr>
      <vt:lpstr>Aufgaben I</vt:lpstr>
      <vt:lpstr>Aufgaben II</vt:lpstr>
      <vt:lpstr>Aufgaben III</vt:lpstr>
      <vt:lpstr>Ärztehotline    </vt:lpstr>
      <vt:lpstr>Ärztehotline II</vt:lpstr>
      <vt:lpstr>Ärztehotline III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Auswertung Mitarbeit Lagezentrum</dc:title>
  <dc:creator>Litzba, Nadine</dc:creator>
  <cp:lastModifiedBy>Rexroth, Ute</cp:lastModifiedBy>
  <cp:revision>44</cp:revision>
  <dcterms:created xsi:type="dcterms:W3CDTF">2020-07-21T07:53:12Z</dcterms:created>
  <dcterms:modified xsi:type="dcterms:W3CDTF">2020-07-31T08:46:55Z</dcterms:modified>
</cp:coreProperties>
</file>