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8" r:id="rId2"/>
    <p:sldId id="305" r:id="rId3"/>
    <p:sldId id="316" r:id="rId4"/>
    <p:sldId id="319" r:id="rId5"/>
    <p:sldId id="321" r:id="rId6"/>
    <p:sldId id="317" r:id="rId7"/>
    <p:sldId id="320" r:id="rId8"/>
    <p:sldId id="314" r:id="rId9"/>
    <p:sldId id="318" r:id="rId10"/>
    <p:sldId id="322" r:id="rId11"/>
    <p:sldId id="315"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0326" autoAdjust="0"/>
  </p:normalViewPr>
  <p:slideViewPr>
    <p:cSldViewPr>
      <p:cViewPr varScale="1">
        <p:scale>
          <a:sx n="77" d="100"/>
          <a:sy n="77" d="100"/>
        </p:scale>
        <p:origin x="-102" y="-6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31.07.2020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Trend: Anzahl</a:t>
            </a:r>
            <a:r>
              <a:rPr lang="de-DE" baseline="0" dirty="0" smtClean="0"/>
              <a:t> </a:t>
            </a:r>
            <a:r>
              <a:rPr lang="de-DE" dirty="0" smtClean="0"/>
              <a:t>neue Fälle der letzten 7d im</a:t>
            </a:r>
            <a:r>
              <a:rPr lang="de-DE" baseline="0" dirty="0" smtClean="0"/>
              <a:t> Vergleich zur Anzahl neuer Fälle der Vorwoche</a:t>
            </a:r>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a:p>
        </p:txBody>
      </p:sp>
    </p:spTree>
    <p:extLst>
      <p:ext uri="{BB962C8B-B14F-4D97-AF65-F5344CB8AC3E}">
        <p14:creationId xmlns:p14="http://schemas.microsoft.com/office/powerpoint/2010/main" val="444825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World_change</a:t>
            </a: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11</a:t>
            </a:fld>
            <a:endParaRPr lang="de-DE"/>
          </a:p>
        </p:txBody>
      </p:sp>
    </p:spTree>
    <p:extLst>
      <p:ext uri="{BB962C8B-B14F-4D97-AF65-F5344CB8AC3E}">
        <p14:creationId xmlns:p14="http://schemas.microsoft.com/office/powerpoint/2010/main" val="3853142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World_incidence</a:t>
            </a:r>
            <a:endParaRPr lang="de-DE" dirty="0" smtClean="0"/>
          </a:p>
        </p:txBody>
      </p:sp>
      <p:sp>
        <p:nvSpPr>
          <p:cNvPr id="4" name="Foliennummernplatzhalter 3"/>
          <p:cNvSpPr>
            <a:spLocks noGrp="1"/>
          </p:cNvSpPr>
          <p:nvPr>
            <p:ph type="sldNum" sz="quarter" idx="10"/>
          </p:nvPr>
        </p:nvSpPr>
        <p:spPr/>
        <p:txBody>
          <a:bodyPr/>
          <a:lstStyle/>
          <a:p>
            <a:fld id="{72D83FEB-770A-496F-973B-C5810568E05C}" type="slidenum">
              <a:rPr lang="de-DE" smtClean="0"/>
              <a:t>2</a:t>
            </a:fld>
            <a:endParaRPr lang="de-DE"/>
          </a:p>
        </p:txBody>
      </p:sp>
    </p:spTree>
    <p:extLst>
      <p:ext uri="{BB962C8B-B14F-4D97-AF65-F5344CB8AC3E}">
        <p14:creationId xmlns:p14="http://schemas.microsoft.com/office/powerpoint/2010/main" val="385314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https://www.theguardian.com/world/2020/jul/28/covid-19-test-a-week-after-uk-arrival-could-halve-quarantine-time</a:t>
            </a:r>
          </a:p>
          <a:p>
            <a:r>
              <a:rPr lang="de-DE" sz="1200" kern="1200" dirty="0" smtClean="0">
                <a:solidFill>
                  <a:schemeClr val="tx1"/>
                </a:solidFill>
                <a:effectLst/>
                <a:latin typeface="+mn-lt"/>
                <a:ea typeface="+mn-ea"/>
                <a:cs typeface="+mn-cs"/>
              </a:rPr>
              <a:t>https://www.medrxiv.org/content/10.1101/2020.07.24.20161281v2.full.pdf</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3</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https://www.theguardian.com/world/2020/jul/28/covid-19-test-a-week-after-uk-arrival-could-halve-quarantine-time</a:t>
            </a:r>
          </a:p>
          <a:p>
            <a:r>
              <a:rPr lang="de-DE" sz="1200" kern="1200" dirty="0" smtClean="0">
                <a:solidFill>
                  <a:schemeClr val="tx1"/>
                </a:solidFill>
                <a:effectLst/>
                <a:latin typeface="+mn-lt"/>
                <a:ea typeface="+mn-ea"/>
                <a:cs typeface="+mn-cs"/>
              </a:rPr>
              <a:t>https://www.medrxiv.org/content/10.1101/2020.07.24.20161281v2.full.pdf</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4</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https://www.medrxiv.org/content/10.1101/2020.07.24.20161281v2.full.pdf</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5</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https://www.medrxiv.org/content/10.1101/2020.07.24.20161281v2.full.pdf</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6</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https://www.theguardian.com/world/2020/jul/28/covid-19-test-a-week-after-uk-arrival-could-halve-quarantine-time</a:t>
            </a:r>
          </a:p>
          <a:p>
            <a:r>
              <a:rPr lang="de-DE" sz="1200" kern="1200" dirty="0" smtClean="0">
                <a:solidFill>
                  <a:schemeClr val="tx1"/>
                </a:solidFill>
                <a:effectLst/>
                <a:latin typeface="+mn-lt"/>
                <a:ea typeface="+mn-ea"/>
                <a:cs typeface="+mn-cs"/>
              </a:rPr>
              <a:t>https://www.medrxiv.org/content/10.1101/2020.07.24.20161281v2.full.pdf</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7</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https://www.medrxiv.org/content/10.1101/2020.07.24.20161281v2.full.pdf</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9</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https://www.medrxiv.org/content/10.1101/2020.07.24.20161281v2.full.pdf</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10</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31.07.2020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31.07.2020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31.07.2020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31.07.2020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31.07.2020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A2911CA-0C0D-4F0F-84CF-C2416D7FF593}" type="datetimeFigureOut">
              <a:rPr lang="de-DE" smtClean="0"/>
              <a:t>31.07.2020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A2911CA-0C0D-4F0F-84CF-C2416D7FF593}" type="datetimeFigureOut">
              <a:rPr lang="de-DE" smtClean="0"/>
              <a:t>31.07.2020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A2911CA-0C0D-4F0F-84CF-C2416D7FF593}" type="datetimeFigureOut">
              <a:rPr lang="de-DE" smtClean="0"/>
              <a:t>31.07.2020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31.07.2020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31.07.2020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31.07.2020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31.07.2020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medrxiv.org/content/10.1101/2020.07.24.20161281v2.full.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p:cNvGraphicFramePr>
            <a:graphicFrameLocks noGrp="1"/>
          </p:cNvGraphicFramePr>
          <p:nvPr>
            <p:extLst>
              <p:ext uri="{D42A27DB-BD31-4B8C-83A1-F6EECF244321}">
                <p14:modId xmlns:p14="http://schemas.microsoft.com/office/powerpoint/2010/main" val="1349953403"/>
              </p:ext>
            </p:extLst>
          </p:nvPr>
        </p:nvGraphicFramePr>
        <p:xfrm>
          <a:off x="242647" y="2099399"/>
          <a:ext cx="8658707" cy="3684604"/>
        </p:xfrm>
        <a:graphic>
          <a:graphicData uri="http://schemas.openxmlformats.org/drawingml/2006/table">
            <a:tbl>
              <a:tblPr/>
              <a:tblGrid>
                <a:gridCol w="1809073"/>
                <a:gridCol w="1080120"/>
                <a:gridCol w="1440160"/>
                <a:gridCol w="1440160"/>
                <a:gridCol w="1467616"/>
                <a:gridCol w="646171"/>
                <a:gridCol w="775407"/>
              </a:tblGrid>
              <a:tr h="802953">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kern="1200" dirty="0" smtClean="0">
                          <a:solidFill>
                            <a:srgbClr val="366092"/>
                          </a:solidFill>
                          <a:effectLst/>
                          <a:latin typeface="+mn-lt"/>
                          <a:ea typeface="+mn-ea"/>
                          <a:cs typeface="+mn-cs"/>
                        </a:rPr>
                        <a:t>Land</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dirty="0" smtClean="0">
                          <a:solidFill>
                            <a:srgbClr val="366092"/>
                          </a:solidFill>
                          <a:effectLst/>
                          <a:latin typeface="+mn-lt"/>
                        </a:rPr>
                        <a:t>Fälle kumulativ</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de-DE" sz="1800" b="1" i="0" u="none" strike="noStrike" dirty="0">
                          <a:solidFill>
                            <a:srgbClr val="366092"/>
                          </a:solidFill>
                          <a:effectLst/>
                          <a:latin typeface="Calibri"/>
                        </a:rPr>
                        <a:t>Neue Fälle in den </a:t>
                      </a:r>
                      <a:r>
                        <a:rPr lang="de-DE" sz="1800" b="1" i="0" u="none" strike="noStrike" dirty="0" smtClean="0">
                          <a:solidFill>
                            <a:srgbClr val="366092"/>
                          </a:solidFill>
                          <a:effectLst/>
                          <a:latin typeface="Calibri"/>
                        </a:rPr>
                        <a:t>letzten </a:t>
                      </a:r>
                      <a:r>
                        <a:rPr lang="de-DE" sz="1800" b="1" i="0" u="none" strike="noStrike" dirty="0">
                          <a:solidFill>
                            <a:srgbClr val="366092"/>
                          </a:solidFill>
                          <a:effectLst/>
                          <a:latin typeface="Calibri"/>
                        </a:rPr>
                        <a:t>7d</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dirty="0" smtClean="0">
                          <a:solidFill>
                            <a:srgbClr val="366092"/>
                          </a:solidFill>
                          <a:effectLst/>
                          <a:latin typeface="+mn-lt"/>
                        </a:rPr>
                        <a:t>Veränderung % (7T)</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dirty="0" smtClean="0">
                          <a:solidFill>
                            <a:srgbClr val="366092"/>
                          </a:solidFill>
                          <a:effectLst/>
                          <a:latin typeface="+mn-lt"/>
                        </a:rPr>
                        <a:t>7d-Inzidenz/ 100.000 </a:t>
                      </a:r>
                      <a:r>
                        <a:rPr lang="de-DE" sz="1800" b="1" i="0" u="none" strike="noStrike" dirty="0" err="1" smtClean="0">
                          <a:solidFill>
                            <a:srgbClr val="366092"/>
                          </a:solidFill>
                          <a:effectLst/>
                          <a:latin typeface="+mn-lt"/>
                        </a:rPr>
                        <a:t>Ew</a:t>
                      </a:r>
                      <a:endParaRPr lang="de-DE" sz="1800" b="1" i="0" u="none" strike="noStrike" dirty="0" smtClean="0">
                        <a:solidFill>
                          <a:srgbClr val="366092"/>
                        </a:solidFill>
                        <a:effectLst/>
                        <a:latin typeface="+mn-lt"/>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dirty="0" smtClean="0">
                          <a:solidFill>
                            <a:srgbClr val="366092"/>
                          </a:solidFill>
                          <a:effectLst/>
                          <a:latin typeface="+mn-lt"/>
                        </a:rPr>
                        <a:t>R (7T)</a:t>
                      </a:r>
                    </a:p>
                    <a:p>
                      <a:pPr algn="ctr" fontAlgn="b"/>
                      <a:endParaRPr lang="de-DE" sz="1800" b="1" i="0" u="none" strike="noStrike" dirty="0">
                        <a:solidFill>
                          <a:srgbClr val="366092"/>
                        </a:solidFill>
                        <a:effectLst/>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de-DE" sz="1800" b="1" i="0" u="none" strike="noStrike" dirty="0" smtClean="0">
                          <a:solidFill>
                            <a:srgbClr val="366092"/>
                          </a:solidFill>
                          <a:effectLst/>
                          <a:latin typeface="Calibri"/>
                        </a:rPr>
                        <a:t>Trend</a:t>
                      </a:r>
                      <a:endParaRPr lang="de-DE" sz="1800" b="1" i="0" u="none" strike="noStrike" dirty="0">
                        <a:solidFill>
                          <a:srgbClr val="366092"/>
                        </a:solidFill>
                        <a:effectLst/>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r>
              <a:tr h="327046">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Vereinigte Staaten</a:t>
                      </a:r>
                    </a:p>
                  </a:txBody>
                  <a:tcPr marL="9525" marR="9525" marT="952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4.426.982</a:t>
                      </a:r>
                    </a:p>
                  </a:txBody>
                  <a:tcPr marL="9525" marR="9525" marT="952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456.076</a:t>
                      </a:r>
                    </a:p>
                  </a:txBody>
                  <a:tcPr marL="9525" marR="9525" marT="952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-3,3</a:t>
                      </a:r>
                    </a:p>
                  </a:txBody>
                  <a:tcPr marL="9525" marR="9525" marT="952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138,6</a:t>
                      </a:r>
                    </a:p>
                  </a:txBody>
                  <a:tcPr marL="9525" marR="9525" marT="952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0,99</a:t>
                      </a:r>
                    </a:p>
                  </a:txBody>
                  <a:tcPr marL="9525" marR="9525" marT="952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00B05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a:noFill/>
                    </a:lnB>
                    <a:solidFill>
                      <a:srgbClr val="DCE6F1"/>
                    </a:solidFill>
                  </a:tcPr>
                </a:tc>
              </a:tr>
              <a:tr h="244377">
                <a:tc>
                  <a:txBody>
                    <a:bodyPr/>
                    <a:lstStyle/>
                    <a:p>
                      <a:pPr marL="0" algn="l" defTabSz="914400" rtl="0" eaLnBrk="1" fontAlgn="b" latinLnBrk="0" hangingPunct="1"/>
                      <a:r>
                        <a:rPr lang="de-DE" sz="1600" b="1" i="0" u="none" strike="noStrike" kern="1200" dirty="0" smtClean="0">
                          <a:solidFill>
                            <a:schemeClr val="tx2"/>
                          </a:solidFill>
                          <a:effectLst/>
                          <a:latin typeface="Calibri"/>
                          <a:ea typeface="+mn-ea"/>
                          <a:cs typeface="+mn-cs"/>
                        </a:rPr>
                        <a:t>Indien</a:t>
                      </a:r>
                      <a:endParaRPr lang="de-DE" sz="1600" b="1"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1.583.792</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345.157</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28,0</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25,3</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1,17</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00B050"/>
                        </a:solidFill>
                        <a:effectLst/>
                        <a:latin typeface="+mn-lt"/>
                        <a:ea typeface="+mn-ea"/>
                        <a:cs typeface="+mn-cs"/>
                      </a:endParaRPr>
                    </a:p>
                  </a:txBody>
                  <a:tcPr marL="9525" marR="9525" marT="9525" marB="0" anchor="ctr">
                    <a:lnL>
                      <a:noFill/>
                    </a:lnL>
                    <a:lnR>
                      <a:noFill/>
                    </a:lnR>
                    <a:lnT>
                      <a:noFill/>
                    </a:lnT>
                    <a:lnB>
                      <a:noFill/>
                    </a:lnB>
                  </a:tcPr>
                </a:tc>
              </a:tr>
              <a:tr h="244432">
                <a:tc>
                  <a:txBody>
                    <a:bodyPr/>
                    <a:lstStyle/>
                    <a:p>
                      <a:pPr marL="0" algn="l" defTabSz="914400" rtl="0" eaLnBrk="1" fontAlgn="b" latinLnBrk="0" hangingPunct="1"/>
                      <a:r>
                        <a:rPr lang="de-DE" sz="1600" b="1" i="0" u="none" strike="noStrike" kern="1200" dirty="0" smtClean="0">
                          <a:solidFill>
                            <a:schemeClr val="tx2"/>
                          </a:solidFill>
                          <a:effectLst/>
                          <a:latin typeface="+mn-lt"/>
                          <a:ea typeface="+mn-ea"/>
                          <a:cs typeface="+mn-cs"/>
                        </a:rPr>
                        <a:t>Brasilien</a:t>
                      </a:r>
                      <a:endParaRPr lang="de-DE" sz="1600" b="1"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2.552.265</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324.751</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24,5</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153,9</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1,1</a:t>
                      </a:r>
                    </a:p>
                  </a:txBody>
                  <a:tcPr marL="9525" marR="9525" marT="9525" marB="0" anchor="b">
                    <a:lnL>
                      <a:noFill/>
                    </a:lnL>
                    <a:lnR>
                      <a:noFill/>
                    </a:lnR>
                    <a:lnT>
                      <a:noFill/>
                    </a:lnT>
                    <a:lnB>
                      <a:noFill/>
                    </a:lnB>
                    <a:solidFill>
                      <a:srgbClr val="DCE6F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00B050"/>
                        </a:solidFill>
                        <a:effectLst/>
                        <a:latin typeface="+mn-lt"/>
                        <a:ea typeface="+mn-ea"/>
                        <a:cs typeface="+mn-cs"/>
                      </a:endParaRPr>
                    </a:p>
                  </a:txBody>
                  <a:tcPr marL="9525" marR="9525" marT="9525" marB="0" anchor="ctr">
                    <a:lnL>
                      <a:noFill/>
                    </a:lnL>
                    <a:lnR>
                      <a:noFill/>
                    </a:lnR>
                    <a:lnT>
                      <a:noFill/>
                    </a:lnT>
                    <a:lnB>
                      <a:noFill/>
                    </a:lnB>
                    <a:solidFill>
                      <a:srgbClr val="DCE6F1"/>
                    </a:solidFill>
                  </a:tcPr>
                </a:tc>
              </a:tr>
              <a:tr h="244432">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Südafrika</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471.123</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76.175</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-9,2</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130,1</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0,92</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00B050"/>
                          </a:solidFill>
                          <a:latin typeface="+mn-lt"/>
                          <a:ea typeface="+mn-ea"/>
                          <a:cs typeface="+mn-cs"/>
                        </a:rPr>
                        <a:t>▼</a:t>
                      </a:r>
                      <a:endParaRPr lang="de-DE" sz="1800" b="0" i="0" u="none" strike="noStrike" dirty="0" smtClean="0">
                        <a:solidFill>
                          <a:srgbClr val="FF0000"/>
                        </a:solidFill>
                        <a:effectLst/>
                        <a:latin typeface="+mj-lt"/>
                      </a:endParaRPr>
                    </a:p>
                  </a:txBody>
                  <a:tcPr marL="9525" marR="9525" marT="9525" marB="0" anchor="ctr">
                    <a:lnL>
                      <a:noFill/>
                    </a:lnL>
                    <a:lnR>
                      <a:noFill/>
                    </a:lnR>
                    <a:lnT>
                      <a:noFill/>
                    </a:lnT>
                    <a:lnB>
                      <a:noFill/>
                    </a:lnB>
                  </a:tcPr>
                </a:tc>
              </a:tr>
              <a:tr h="244432">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Kolumbien</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276.055</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57.627</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8,2</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114,5</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1,13</a:t>
                      </a:r>
                    </a:p>
                  </a:txBody>
                  <a:tcPr marL="9525" marR="9525" marT="9525" marB="0" anchor="b">
                    <a:lnL>
                      <a:noFill/>
                    </a:lnL>
                    <a:lnR>
                      <a:noFill/>
                    </a:lnR>
                    <a:lnT>
                      <a:noFill/>
                    </a:lnT>
                    <a:lnB>
                      <a:noFill/>
                    </a:lnB>
                    <a:solidFill>
                      <a:srgbClr val="DCE6F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CE6F1"/>
                    </a:solidFill>
                  </a:tcPr>
                </a:tc>
              </a:tr>
              <a:tr h="258826">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Mexiko</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408.449</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46.175</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3,4</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36,2</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1,01</a:t>
                      </a:r>
                    </a:p>
                  </a:txBody>
                  <a:tcPr marL="9525" marR="9525" marT="9525" marB="0" anchor="b">
                    <a:lnL>
                      <a:noFill/>
                    </a:lnL>
                    <a:lnR>
                      <a:noFill/>
                    </a:lnR>
                    <a:lnT>
                      <a:noFill/>
                    </a:lnT>
                    <a:lnB>
                      <a:noFill/>
                    </a:lnB>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258826">
                <a:tc>
                  <a:txBody>
                    <a:bodyPr/>
                    <a:lstStyle/>
                    <a:p>
                      <a:pPr marL="0" algn="l" defTabSz="914400" rtl="0" eaLnBrk="1" fontAlgn="b" latinLnBrk="0" hangingPunct="1"/>
                      <a:r>
                        <a:rPr lang="de-DE" sz="1600" b="1" i="0" u="none" strike="noStrike" kern="1200" dirty="0" smtClean="0">
                          <a:solidFill>
                            <a:schemeClr val="tx2"/>
                          </a:solidFill>
                          <a:effectLst/>
                          <a:latin typeface="Calibri"/>
                          <a:ea typeface="+mn-ea"/>
                          <a:cs typeface="+mn-cs"/>
                        </a:rPr>
                        <a:t>Russische Föderation</a:t>
                      </a:r>
                      <a:endParaRPr lang="de-DE" sz="1600" b="1"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chemeClr val="accent1">
                        <a:lumMod val="20000"/>
                        <a:lumOff val="80000"/>
                      </a:schemeClr>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828.990</a:t>
                      </a:r>
                    </a:p>
                  </a:txBody>
                  <a:tcPr marL="9525" marR="9525" marT="9525" marB="0" anchor="b">
                    <a:lnL>
                      <a:noFill/>
                    </a:lnL>
                    <a:lnR>
                      <a:noFill/>
                    </a:lnR>
                    <a:lnT>
                      <a:noFill/>
                    </a:lnT>
                    <a:lnB>
                      <a:noFill/>
                    </a:lnB>
                    <a:solidFill>
                      <a:schemeClr val="accent1">
                        <a:lumMod val="20000"/>
                        <a:lumOff val="80000"/>
                      </a:schemeClr>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39.800</a:t>
                      </a:r>
                    </a:p>
                  </a:txBody>
                  <a:tcPr marL="9525" marR="9525" marT="9525" marB="0" anchor="b">
                    <a:lnL>
                      <a:noFill/>
                    </a:lnL>
                    <a:lnR>
                      <a:noFill/>
                    </a:lnR>
                    <a:lnT>
                      <a:noFill/>
                    </a:lnT>
                    <a:lnB>
                      <a:noFill/>
                    </a:lnB>
                    <a:solidFill>
                      <a:schemeClr val="accent1">
                        <a:lumMod val="20000"/>
                        <a:lumOff val="80000"/>
                      </a:schemeClr>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-7,1</a:t>
                      </a:r>
                    </a:p>
                  </a:txBody>
                  <a:tcPr marL="9525" marR="9525" marT="9525" marB="0" anchor="b">
                    <a:lnL>
                      <a:noFill/>
                    </a:lnL>
                    <a:lnR>
                      <a:noFill/>
                    </a:lnR>
                    <a:lnT>
                      <a:noFill/>
                    </a:lnT>
                    <a:lnB>
                      <a:noFill/>
                    </a:lnB>
                    <a:solidFill>
                      <a:schemeClr val="accent1">
                        <a:lumMod val="20000"/>
                        <a:lumOff val="80000"/>
                      </a:schemeClr>
                    </a:solidFill>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27,3</a:t>
                      </a:r>
                    </a:p>
                  </a:txBody>
                  <a:tcPr marL="9525" marR="9525" marT="9525" marB="0" anchor="b">
                    <a:lnL>
                      <a:noFill/>
                    </a:lnL>
                    <a:lnR>
                      <a:noFill/>
                    </a:lnR>
                    <a:lnT>
                      <a:noFill/>
                    </a:lnT>
                    <a:lnB>
                      <a:noFill/>
                    </a:lnB>
                    <a:solidFill>
                      <a:schemeClr val="accent1">
                        <a:lumMod val="20000"/>
                        <a:lumOff val="80000"/>
                      </a:schemeClr>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0,99</a:t>
                      </a:r>
                    </a:p>
                  </a:txBody>
                  <a:tcPr marL="9525" marR="9525" marT="9525" marB="0" anchor="b">
                    <a:lnL>
                      <a:noFill/>
                    </a:lnL>
                    <a:lnR>
                      <a:noFill/>
                    </a:lnR>
                    <a:lnT>
                      <a:noFill/>
                    </a:lnT>
                    <a:lnB>
                      <a:noFill/>
                    </a:lnB>
                    <a:solidFill>
                      <a:schemeClr val="accent1">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00B05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chemeClr val="accent1">
                        <a:lumMod val="20000"/>
                        <a:lumOff val="80000"/>
                      </a:schemeClr>
                    </a:solidFill>
                  </a:tcPr>
                </a:tc>
              </a:tr>
              <a:tr h="244432">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Argentinien</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173.342</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37.237</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27,5</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83,2</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1,12</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244432">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Peru</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400.683</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34.133</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18,4</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105,0</a:t>
                      </a:r>
                    </a:p>
                  </a:txBody>
                  <a:tcPr marL="9525" marR="9525" marT="9525" marB="0" anchor="b">
                    <a:lnL>
                      <a:noFill/>
                    </a:lnL>
                    <a:lnR>
                      <a:noFill/>
                    </a:lnR>
                    <a:lnT>
                      <a:noFill/>
                    </a:lnT>
                    <a:lnB>
                      <a:noFill/>
                    </a:lnB>
                    <a:solidFill>
                      <a:srgbClr val="DCE6F1"/>
                    </a:solidFill>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1,13</a:t>
                      </a:r>
                    </a:p>
                  </a:txBody>
                  <a:tcPr marL="9525" marR="9525" marT="9525" marB="0" anchor="b">
                    <a:lnL>
                      <a:noFill/>
                    </a:lnL>
                    <a:lnR>
                      <a:noFill/>
                    </a:lnR>
                    <a:lnT>
                      <a:noFill/>
                    </a:lnT>
                    <a:lnB>
                      <a:noFill/>
                    </a:lnB>
                    <a:solidFill>
                      <a:srgbClr val="DCE6F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CE6F1"/>
                    </a:solidFill>
                  </a:tcPr>
                </a:tc>
              </a:tr>
              <a:tr h="244377">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Bangladesch</a:t>
                      </a:r>
                    </a:p>
                  </a:txBody>
                  <a:tcPr marL="9525" marR="9525" marT="9525"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232.194</a:t>
                      </a:r>
                    </a:p>
                  </a:txBody>
                  <a:tcPr marL="9525" marR="9525" marT="9525"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18.940</a:t>
                      </a:r>
                    </a:p>
                  </a:txBody>
                  <a:tcPr marL="9525" marR="9525" marT="9525"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-3,7</a:t>
                      </a:r>
                    </a:p>
                  </a:txBody>
                  <a:tcPr marL="9525" marR="9525" marT="9525"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600" b="0" i="0" u="none" strike="noStrike" kern="1200">
                          <a:solidFill>
                            <a:schemeClr val="tx2"/>
                          </a:solidFill>
                          <a:effectLst/>
                          <a:latin typeface="Calibri"/>
                          <a:ea typeface="+mn-ea"/>
                          <a:cs typeface="+mn-cs"/>
                        </a:rPr>
                        <a:t>11,6</a:t>
                      </a:r>
                    </a:p>
                  </a:txBody>
                  <a:tcPr marL="9525" marR="9525" marT="9525"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600" b="0" i="0" u="none" strike="noStrike" kern="1200" dirty="0">
                          <a:solidFill>
                            <a:schemeClr val="tx2"/>
                          </a:solidFill>
                          <a:effectLst/>
                          <a:latin typeface="Calibri"/>
                          <a:ea typeface="+mn-ea"/>
                          <a:cs typeface="+mn-cs"/>
                        </a:rPr>
                        <a:t>0,98</a:t>
                      </a:r>
                    </a:p>
                  </a:txBody>
                  <a:tcPr marL="9525" marR="9525" marT="9525"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00B050"/>
                          </a:solidFill>
                          <a:latin typeface="+mn-lt"/>
                          <a:ea typeface="+mn-ea"/>
                          <a:cs typeface="+mn-cs"/>
                        </a:rPr>
                        <a:t>▼</a:t>
                      </a:r>
                      <a:endParaRPr lang="de-DE" sz="1800" b="0" i="0" u="none" strike="noStrike" kern="1200" dirty="0" smtClean="0">
                        <a:solidFill>
                          <a:srgbClr val="00B050"/>
                        </a:solidFill>
                        <a:effectLst/>
                        <a:latin typeface="+mn-lt"/>
                        <a:ea typeface="+mn-ea"/>
                        <a:cs typeface="+mn-cs"/>
                      </a:endParaRPr>
                    </a:p>
                  </a:txBody>
                  <a:tcPr marL="9525" marR="9525" marT="9525" marB="0" anchor="ctr">
                    <a:lnL>
                      <a:noFill/>
                    </a:lnL>
                    <a:lnR>
                      <a:noFill/>
                    </a:lnR>
                    <a:lnT>
                      <a:noFill/>
                    </a:lnT>
                    <a:lnB w="6350" cap="flat" cmpd="sng" algn="ctr">
                      <a:solidFill>
                        <a:srgbClr val="4F81BD"/>
                      </a:solidFill>
                      <a:prstDash val="solid"/>
                      <a:round/>
                      <a:headEnd type="none" w="med" len="med"/>
                      <a:tailEnd type="none" w="med" len="med"/>
                    </a:lnB>
                  </a:tcPr>
                </a:tc>
              </a:tr>
            </a:tbl>
          </a:graphicData>
        </a:graphic>
      </p:graphicFrame>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smtClean="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7" name="Textfeld 6"/>
          <p:cNvSpPr txBox="1"/>
          <p:nvPr/>
        </p:nvSpPr>
        <p:spPr>
          <a:xfrm>
            <a:off x="3182799" y="1052735"/>
            <a:ext cx="4350486" cy="830997"/>
          </a:xfrm>
          <a:prstGeom prst="rect">
            <a:avLst/>
          </a:prstGeom>
          <a:noFill/>
        </p:spPr>
        <p:txBody>
          <a:bodyPr wrap="none" rtlCol="0">
            <a:spAutoFit/>
          </a:bodyPr>
          <a:lstStyle/>
          <a:p>
            <a:r>
              <a:rPr lang="en-US" sz="2400" b="1" dirty="0" smtClean="0">
                <a:solidFill>
                  <a:srgbClr val="366092"/>
                </a:solidFill>
              </a:rPr>
              <a:t>17.005.983 </a:t>
            </a:r>
            <a:r>
              <a:rPr lang="en-US" sz="2400" b="1" dirty="0" err="1" smtClean="0">
                <a:solidFill>
                  <a:srgbClr val="366092"/>
                </a:solidFill>
                <a:latin typeface="Calibri"/>
              </a:rPr>
              <a:t>Fälle</a:t>
            </a:r>
            <a:endParaRPr lang="en-US" sz="2400" b="1" dirty="0">
              <a:solidFill>
                <a:srgbClr val="366092"/>
              </a:solidFill>
              <a:latin typeface="Calibri"/>
            </a:endParaRPr>
          </a:p>
          <a:p>
            <a:r>
              <a:rPr lang="en-US" sz="2400" b="1" dirty="0" smtClean="0">
                <a:solidFill>
                  <a:srgbClr val="366092"/>
                </a:solidFill>
              </a:rPr>
              <a:t>      </a:t>
            </a:r>
            <a:r>
              <a:rPr lang="en-US" sz="2400" b="1" dirty="0">
                <a:solidFill>
                  <a:srgbClr val="366092"/>
                </a:solidFill>
              </a:rPr>
              <a:t>666.857 </a:t>
            </a:r>
            <a:r>
              <a:rPr lang="en-US" sz="2400" b="1" dirty="0" err="1" smtClean="0">
                <a:solidFill>
                  <a:srgbClr val="366092"/>
                </a:solidFill>
                <a:latin typeface="Calibri"/>
              </a:rPr>
              <a:t>Verstorbene</a:t>
            </a:r>
            <a:r>
              <a:rPr lang="en-US" sz="2400" b="1" dirty="0" smtClean="0">
                <a:solidFill>
                  <a:srgbClr val="366092"/>
                </a:solidFill>
                <a:latin typeface="Calibri"/>
              </a:rPr>
              <a:t> (3,92 %)</a:t>
            </a:r>
            <a:endParaRPr lang="en-US" sz="2400" b="1" dirty="0">
              <a:solidFill>
                <a:srgbClr val="366092"/>
              </a:solidFill>
              <a:latin typeface="Calibri"/>
            </a:endParaRPr>
          </a:p>
        </p:txBody>
      </p:sp>
      <p:sp>
        <p:nvSpPr>
          <p:cNvPr id="8" name="Textfeld 7"/>
          <p:cNvSpPr txBox="1"/>
          <p:nvPr/>
        </p:nvSpPr>
        <p:spPr>
          <a:xfrm>
            <a:off x="5903640" y="6550223"/>
            <a:ext cx="3240360" cy="307777"/>
          </a:xfrm>
          <a:prstGeom prst="rect">
            <a:avLst/>
          </a:prstGeom>
          <a:noFill/>
        </p:spPr>
        <p:txBody>
          <a:bodyPr wrap="square" rtlCol="0">
            <a:spAutoFit/>
          </a:bodyPr>
          <a:lstStyle/>
          <a:p>
            <a:pPr algn="r"/>
            <a:r>
              <a:rPr lang="de-DE" sz="1400" i="1" dirty="0" smtClean="0">
                <a:solidFill>
                  <a:prstClr val="black"/>
                </a:solidFill>
              </a:rPr>
              <a:t>Quelle: ECDC, Stand: 30.07.2020</a:t>
            </a:r>
            <a:endParaRPr lang="de-DE" sz="1400" i="1" dirty="0">
              <a:solidFill>
                <a:prstClr val="black"/>
              </a:solidFill>
            </a:endParaRPr>
          </a:p>
        </p:txBody>
      </p:sp>
    </p:spTree>
    <p:extLst>
      <p:ext uri="{BB962C8B-B14F-4D97-AF65-F5344CB8AC3E}">
        <p14:creationId xmlns:p14="http://schemas.microsoft.com/office/powerpoint/2010/main" val="1298794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p:nvPr/>
        </p:nvPicPr>
        <p:blipFill>
          <a:blip r:embed="rId3"/>
          <a:stretch>
            <a:fillRect/>
          </a:stretch>
        </p:blipFill>
        <p:spPr>
          <a:xfrm>
            <a:off x="1691640" y="173355"/>
            <a:ext cx="5760720" cy="6511290"/>
          </a:xfrm>
          <a:prstGeom prst="rect">
            <a:avLst/>
          </a:prstGeom>
        </p:spPr>
      </p:pic>
    </p:spTree>
    <p:extLst>
      <p:ext uri="{BB962C8B-B14F-4D97-AF65-F5344CB8AC3E}">
        <p14:creationId xmlns:p14="http://schemas.microsoft.com/office/powerpoint/2010/main" val="305089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txBox="1">
            <a:spLocks/>
          </p:cNvSpPr>
          <p:nvPr/>
        </p:nvSpPr>
        <p:spPr>
          <a:xfrm>
            <a:off x="179512" y="332656"/>
            <a:ext cx="8802724" cy="738664"/>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de-DE" sz="2400" dirty="0" smtClean="0">
                <a:latin typeface="Calibri"/>
              </a:rPr>
              <a:t>Veränderung der 7-Tages-</a:t>
            </a: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Inzidenz zur</a:t>
            </a:r>
            <a:r>
              <a:rPr kumimoji="0" lang="de-DE" sz="2400" b="1" i="0" u="none" strike="noStrike" kern="1200" cap="none" spc="0" normalizeH="0" noProof="0" dirty="0" smtClean="0">
                <a:ln>
                  <a:noFill/>
                </a:ln>
                <a:solidFill>
                  <a:srgbClr val="006EC7"/>
                </a:solidFill>
                <a:effectLst/>
                <a:uLnTx/>
                <a:uFillTx/>
                <a:latin typeface="Calibri"/>
                <a:ea typeface="+mj-ea"/>
                <a:cs typeface="+mj-cs"/>
              </a:rPr>
              <a:t> vorherigen 7-Tages-Inzidenz, </a:t>
            </a: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pro 100.000</a:t>
            </a:r>
            <a:r>
              <a:rPr kumimoji="0" lang="de-DE" sz="2400" b="1" i="0" u="none" strike="noStrike" kern="1200" cap="none" spc="0" normalizeH="0" noProof="0" dirty="0" smtClean="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8" name="Gerade Verbindung 7"/>
          <p:cNvCxnSpPr/>
          <p:nvPr/>
        </p:nvCxnSpPr>
        <p:spPr>
          <a:xfrm>
            <a:off x="0" y="1071320"/>
            <a:ext cx="9144000" cy="0"/>
          </a:xfrm>
          <a:prstGeom prst="line">
            <a:avLst/>
          </a:prstGeom>
          <a:noFill/>
          <a:ln w="19050" cap="flat" cmpd="sng" algn="ctr">
            <a:solidFill>
              <a:srgbClr val="006EC7"/>
            </a:solidFill>
            <a:prstDash val="solid"/>
          </a:ln>
          <a:effectLst/>
        </p:spPr>
      </p:cxnSp>
      <p:sp>
        <p:nvSpPr>
          <p:cNvPr id="9" name="Textfeld 8"/>
          <p:cNvSpPr txBox="1"/>
          <p:nvPr/>
        </p:nvSpPr>
        <p:spPr>
          <a:xfrm>
            <a:off x="5903640" y="6550223"/>
            <a:ext cx="3240360" cy="307777"/>
          </a:xfrm>
          <a:prstGeom prst="rect">
            <a:avLst/>
          </a:prstGeom>
          <a:noFill/>
        </p:spPr>
        <p:txBody>
          <a:bodyPr wrap="square" rtlCol="0">
            <a:spAutoFit/>
          </a:bodyPr>
          <a:lstStyle/>
          <a:p>
            <a:pPr algn="r"/>
            <a:r>
              <a:rPr lang="de-DE" sz="1400" i="1" dirty="0" smtClean="0">
                <a:solidFill>
                  <a:prstClr val="black"/>
                </a:solidFill>
              </a:rPr>
              <a:t>Quelle: ECDC, Stand: 30.07.2020</a:t>
            </a:r>
            <a:endParaRPr lang="de-DE" sz="1400" i="1" dirty="0">
              <a:solidFill>
                <a:prstClr val="black"/>
              </a:solidFill>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988840"/>
            <a:ext cx="9105205" cy="37880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4885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92" y="576577"/>
            <a:ext cx="8996891" cy="3686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el 4"/>
          <p:cNvSpPr txBox="1">
            <a:spLocks/>
          </p:cNvSpPr>
          <p:nvPr/>
        </p:nvSpPr>
        <p:spPr>
          <a:xfrm>
            <a:off x="194167" y="14799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7-Tages-Inzidenz pro 100.000</a:t>
            </a:r>
            <a:r>
              <a:rPr kumimoji="0" lang="de-DE" sz="2400" b="1" i="0" u="none" strike="noStrike" kern="1200" cap="none" spc="0" normalizeH="0" noProof="0" dirty="0" smtClean="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8" name="Gerade Verbindung 7"/>
          <p:cNvCxnSpPr/>
          <p:nvPr/>
        </p:nvCxnSpPr>
        <p:spPr>
          <a:xfrm>
            <a:off x="0" y="620688"/>
            <a:ext cx="9144000" cy="0"/>
          </a:xfrm>
          <a:prstGeom prst="line">
            <a:avLst/>
          </a:prstGeom>
          <a:noFill/>
          <a:ln w="19050" cap="flat" cmpd="sng" algn="ctr">
            <a:solidFill>
              <a:srgbClr val="006EC7"/>
            </a:solidFill>
            <a:prstDash val="solid"/>
          </a:ln>
          <a:effectLst/>
        </p:spPr>
      </p:cxnSp>
      <p:sp>
        <p:nvSpPr>
          <p:cNvPr id="9" name="Textfeld 8"/>
          <p:cNvSpPr txBox="1"/>
          <p:nvPr/>
        </p:nvSpPr>
        <p:spPr>
          <a:xfrm>
            <a:off x="5920495" y="6597352"/>
            <a:ext cx="3240360" cy="307777"/>
          </a:xfrm>
          <a:prstGeom prst="rect">
            <a:avLst/>
          </a:prstGeom>
          <a:noFill/>
        </p:spPr>
        <p:txBody>
          <a:bodyPr wrap="square" rtlCol="0">
            <a:spAutoFit/>
          </a:bodyPr>
          <a:lstStyle/>
          <a:p>
            <a:pPr algn="r"/>
            <a:r>
              <a:rPr lang="de-DE" sz="1400" i="1" dirty="0" smtClean="0">
                <a:solidFill>
                  <a:prstClr val="black"/>
                </a:solidFill>
              </a:rPr>
              <a:t>Quelle: ECDC, Stand: 30.07.2020</a:t>
            </a:r>
            <a:endParaRPr lang="de-DE" sz="1400" i="1" dirty="0">
              <a:solidFill>
                <a:prstClr val="black"/>
              </a:solidFill>
            </a:endParaRPr>
          </a:p>
        </p:txBody>
      </p:sp>
      <p:graphicFrame>
        <p:nvGraphicFramePr>
          <p:cNvPr id="10" name="Tabelle 9"/>
          <p:cNvGraphicFramePr>
            <a:graphicFrameLocks noGrp="1"/>
          </p:cNvGraphicFramePr>
          <p:nvPr>
            <p:extLst>
              <p:ext uri="{D42A27DB-BD31-4B8C-83A1-F6EECF244321}">
                <p14:modId xmlns:p14="http://schemas.microsoft.com/office/powerpoint/2010/main" val="1709448242"/>
              </p:ext>
            </p:extLst>
          </p:nvPr>
        </p:nvGraphicFramePr>
        <p:xfrm>
          <a:off x="7105883" y="4497015"/>
          <a:ext cx="2016224" cy="1678305"/>
        </p:xfrm>
        <a:graphic>
          <a:graphicData uri="http://schemas.openxmlformats.org/drawingml/2006/table">
            <a:tbl>
              <a:tblPr>
                <a:tableStyleId>{21E4AEA4-8DFA-4A89-87EB-49C32662AFE0}</a:tableStyleId>
              </a:tblPr>
              <a:tblGrid>
                <a:gridCol w="1008112"/>
                <a:gridCol w="1008112"/>
              </a:tblGrid>
              <a:tr h="190500">
                <a:tc>
                  <a:txBody>
                    <a:bodyPr/>
                    <a:lstStyle/>
                    <a:p>
                      <a:pPr algn="l" fontAlgn="b"/>
                      <a:r>
                        <a:rPr lang="de-DE" sz="1100" b="1" u="none" strike="noStrike" dirty="0">
                          <a:effectLst/>
                        </a:rPr>
                        <a:t>Land</a:t>
                      </a:r>
                      <a:endParaRPr lang="de-DE" sz="1100" b="1" i="0" u="none" strike="noStrike" dirty="0">
                        <a:solidFill>
                          <a:schemeClr val="tx1"/>
                        </a:solidFill>
                        <a:effectLst/>
                        <a:latin typeface="Calibri"/>
                      </a:endParaRPr>
                    </a:p>
                  </a:txBody>
                  <a:tcPr marL="9525" marR="9525" marT="9525" marB="0" anchor="b"/>
                </a:tc>
                <a:tc>
                  <a:txBody>
                    <a:bodyPr/>
                    <a:lstStyle/>
                    <a:p>
                      <a:pPr algn="r" fontAlgn="b"/>
                      <a:r>
                        <a:rPr lang="de-DE" sz="1100" b="1" u="none" strike="noStrike" dirty="0">
                          <a:effectLst/>
                        </a:rPr>
                        <a:t>Inzidenz7T</a:t>
                      </a:r>
                      <a:endParaRPr lang="de-DE" sz="1100" b="1" i="0" u="none" strike="noStrike" dirty="0">
                        <a:solidFill>
                          <a:schemeClr val="tx1"/>
                        </a:solidFill>
                        <a:effectLst/>
                        <a:latin typeface="Calibri"/>
                      </a:endParaRPr>
                    </a:p>
                  </a:txBody>
                  <a:tcPr marL="9525" marR="9525" marT="9525" marB="0" anchor="b"/>
                </a:tc>
              </a:tr>
              <a:tr h="190500">
                <a:tc>
                  <a:txBody>
                    <a:bodyPr/>
                    <a:lstStyle/>
                    <a:p>
                      <a:pPr algn="l" fontAlgn="b"/>
                      <a:r>
                        <a:rPr lang="de-DE" sz="1100" b="0" i="0" u="none" strike="noStrike">
                          <a:solidFill>
                            <a:srgbClr val="000000"/>
                          </a:solidFill>
                          <a:effectLst/>
                          <a:latin typeface="Calibri"/>
                        </a:rPr>
                        <a:t>Montenegro</a:t>
                      </a:r>
                    </a:p>
                  </a:txBody>
                  <a:tcPr marL="9525" marR="9525" marT="9525" marB="0" anchor="b"/>
                </a:tc>
                <a:tc>
                  <a:txBody>
                    <a:bodyPr/>
                    <a:lstStyle/>
                    <a:p>
                      <a:pPr algn="r" fontAlgn="b"/>
                      <a:r>
                        <a:rPr lang="de-DE" sz="1100" b="0" i="0" u="none" strike="noStrike">
                          <a:solidFill>
                            <a:srgbClr val="000000"/>
                          </a:solidFill>
                          <a:effectLst/>
                          <a:latin typeface="Calibri"/>
                        </a:rPr>
                        <a:t>173,42</a:t>
                      </a:r>
                    </a:p>
                  </a:txBody>
                  <a:tcPr marL="9525" marR="9525" marT="9525" marB="0" anchor="b"/>
                </a:tc>
              </a:tr>
              <a:tr h="190500">
                <a:tc>
                  <a:txBody>
                    <a:bodyPr/>
                    <a:lstStyle/>
                    <a:p>
                      <a:pPr algn="l" fontAlgn="b"/>
                      <a:r>
                        <a:rPr lang="de-DE" sz="1100" b="0" i="0" u="none" strike="noStrike">
                          <a:solidFill>
                            <a:srgbClr val="000000"/>
                          </a:solidFill>
                          <a:effectLst/>
                          <a:latin typeface="Calibri"/>
                        </a:rPr>
                        <a:t>Luxemburg</a:t>
                      </a:r>
                    </a:p>
                  </a:txBody>
                  <a:tcPr marL="9525" marR="9525" marT="9525" marB="0" anchor="b"/>
                </a:tc>
                <a:tc>
                  <a:txBody>
                    <a:bodyPr/>
                    <a:lstStyle/>
                    <a:p>
                      <a:pPr algn="r" fontAlgn="b"/>
                      <a:r>
                        <a:rPr lang="de-DE" sz="1100" b="0" i="0" u="none" strike="noStrike">
                          <a:solidFill>
                            <a:srgbClr val="000000"/>
                          </a:solidFill>
                          <a:effectLst/>
                          <a:latin typeface="Calibri"/>
                        </a:rPr>
                        <a:t>110,61</a:t>
                      </a:r>
                    </a:p>
                  </a:txBody>
                  <a:tcPr marL="9525" marR="9525" marT="9525" marB="0" anchor="b"/>
                </a:tc>
              </a:tr>
              <a:tr h="190500">
                <a:tc>
                  <a:txBody>
                    <a:bodyPr/>
                    <a:lstStyle/>
                    <a:p>
                      <a:pPr algn="l" fontAlgn="b"/>
                      <a:r>
                        <a:rPr lang="de-DE" sz="1100" b="0" i="0" u="none" strike="noStrike">
                          <a:solidFill>
                            <a:srgbClr val="000000"/>
                          </a:solidFill>
                          <a:effectLst/>
                          <a:latin typeface="Calibri"/>
                        </a:rPr>
                        <a:t>Kosovo</a:t>
                      </a:r>
                    </a:p>
                  </a:txBody>
                  <a:tcPr marL="9525" marR="9525" marT="9525" marB="0" anchor="b"/>
                </a:tc>
                <a:tc>
                  <a:txBody>
                    <a:bodyPr/>
                    <a:lstStyle/>
                    <a:p>
                      <a:pPr algn="r" fontAlgn="b"/>
                      <a:r>
                        <a:rPr lang="de-DE" sz="1100" b="0" i="0" u="none" strike="noStrike">
                          <a:solidFill>
                            <a:srgbClr val="000000"/>
                          </a:solidFill>
                          <a:effectLst/>
                          <a:latin typeface="Calibri"/>
                        </a:rPr>
                        <a:t>86,74</a:t>
                      </a:r>
                    </a:p>
                  </a:txBody>
                  <a:tcPr marL="9525" marR="9525" marT="9525" marB="0" anchor="b"/>
                </a:tc>
              </a:tr>
              <a:tr h="190500">
                <a:tc>
                  <a:txBody>
                    <a:bodyPr/>
                    <a:lstStyle/>
                    <a:p>
                      <a:pPr algn="l" fontAlgn="b"/>
                      <a:r>
                        <a:rPr lang="de-DE" sz="1100" b="0" i="0" u="none" strike="noStrike">
                          <a:solidFill>
                            <a:srgbClr val="000000"/>
                          </a:solidFill>
                          <a:effectLst/>
                          <a:latin typeface="Calibri"/>
                        </a:rPr>
                        <a:t>Armenien</a:t>
                      </a:r>
                    </a:p>
                  </a:txBody>
                  <a:tcPr marL="9525" marR="9525" marT="9525" marB="0" anchor="b"/>
                </a:tc>
                <a:tc>
                  <a:txBody>
                    <a:bodyPr/>
                    <a:lstStyle/>
                    <a:p>
                      <a:pPr algn="r" fontAlgn="b"/>
                      <a:r>
                        <a:rPr lang="de-DE" sz="1100" b="0" i="0" u="none" strike="noStrike">
                          <a:solidFill>
                            <a:srgbClr val="000000"/>
                          </a:solidFill>
                          <a:effectLst/>
                          <a:latin typeface="Calibri"/>
                        </a:rPr>
                        <a:t>68,77</a:t>
                      </a:r>
                    </a:p>
                  </a:txBody>
                  <a:tcPr marL="9525" marR="9525" marT="9525" marB="0" anchor="b"/>
                </a:tc>
              </a:tr>
              <a:tr h="190500">
                <a:tc>
                  <a:txBody>
                    <a:bodyPr/>
                    <a:lstStyle/>
                    <a:p>
                      <a:pPr algn="l" fontAlgn="b"/>
                      <a:r>
                        <a:rPr lang="de-DE" sz="1100" b="0" i="0" u="none" strike="noStrike">
                          <a:solidFill>
                            <a:srgbClr val="000000"/>
                          </a:solidFill>
                          <a:effectLst/>
                          <a:latin typeface="Calibri"/>
                        </a:rPr>
                        <a:t>Bosnia and Herzegovina</a:t>
                      </a:r>
                    </a:p>
                  </a:txBody>
                  <a:tcPr marL="9525" marR="9525" marT="9525" marB="0" anchor="b"/>
                </a:tc>
                <a:tc>
                  <a:txBody>
                    <a:bodyPr/>
                    <a:lstStyle/>
                    <a:p>
                      <a:pPr algn="r" fontAlgn="b"/>
                      <a:r>
                        <a:rPr lang="de-DE" sz="1100" b="0" i="0" u="none" strike="noStrike">
                          <a:solidFill>
                            <a:srgbClr val="000000"/>
                          </a:solidFill>
                          <a:effectLst/>
                          <a:latin typeface="Calibri"/>
                        </a:rPr>
                        <a:t>59,98</a:t>
                      </a:r>
                    </a:p>
                  </a:txBody>
                  <a:tcPr marL="9525" marR="9525" marT="9525" marB="0" anchor="b"/>
                </a:tc>
              </a:tr>
              <a:tr h="190500">
                <a:tc>
                  <a:txBody>
                    <a:bodyPr/>
                    <a:lstStyle/>
                    <a:p>
                      <a:pPr algn="l" fontAlgn="b"/>
                      <a:r>
                        <a:rPr lang="de-DE" sz="1100" b="0" i="0" u="none" strike="noStrike" dirty="0">
                          <a:solidFill>
                            <a:srgbClr val="FF0000"/>
                          </a:solidFill>
                          <a:effectLst/>
                          <a:latin typeface="Calibri"/>
                        </a:rPr>
                        <a:t>Färöer Inseln</a:t>
                      </a:r>
                    </a:p>
                  </a:txBody>
                  <a:tcPr marL="9525" marR="9525" marT="9525" marB="0" anchor="b"/>
                </a:tc>
                <a:tc>
                  <a:txBody>
                    <a:bodyPr/>
                    <a:lstStyle/>
                    <a:p>
                      <a:pPr algn="r" fontAlgn="b"/>
                      <a:r>
                        <a:rPr lang="de-DE" sz="1100" b="0" i="0" u="none" strike="noStrike" dirty="0">
                          <a:solidFill>
                            <a:srgbClr val="FF0000"/>
                          </a:solidFill>
                          <a:effectLst/>
                          <a:latin typeface="Calibri"/>
                        </a:rPr>
                        <a:t>59,58</a:t>
                      </a:r>
                    </a:p>
                  </a:txBody>
                  <a:tcPr marL="9525" marR="9525" marT="9525" marB="0" anchor="b"/>
                </a:tc>
              </a:tr>
              <a:tr h="190500">
                <a:tc>
                  <a:txBody>
                    <a:bodyPr/>
                    <a:lstStyle/>
                    <a:p>
                      <a:pPr algn="l" fontAlgn="b"/>
                      <a:r>
                        <a:rPr lang="de-DE" sz="1100" b="0" i="0" u="none" strike="noStrike" dirty="0" smtClean="0">
                          <a:solidFill>
                            <a:srgbClr val="000000"/>
                          </a:solidFill>
                          <a:effectLst/>
                          <a:latin typeface="Calibri"/>
                        </a:rPr>
                        <a:t>Moldawien</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dirty="0">
                          <a:solidFill>
                            <a:srgbClr val="000000"/>
                          </a:solidFill>
                          <a:effectLst/>
                          <a:latin typeface="Calibri"/>
                        </a:rPr>
                        <a:t>53,15</a:t>
                      </a:r>
                    </a:p>
                  </a:txBody>
                  <a:tcPr marL="9525" marR="9525" marT="9525" marB="0" anchor="b"/>
                </a:tc>
              </a:tr>
            </a:tbl>
          </a:graphicData>
        </a:graphic>
      </p:graphicFrame>
      <p:sp>
        <p:nvSpPr>
          <p:cNvPr id="11" name="Textfeld 10"/>
          <p:cNvSpPr txBox="1"/>
          <p:nvPr/>
        </p:nvSpPr>
        <p:spPr>
          <a:xfrm>
            <a:off x="3347864" y="3861048"/>
            <a:ext cx="5355928" cy="338554"/>
          </a:xfrm>
          <a:prstGeom prst="rect">
            <a:avLst/>
          </a:prstGeom>
          <a:solidFill>
            <a:schemeClr val="accent2">
              <a:lumMod val="60000"/>
              <a:lumOff val="40000"/>
            </a:schemeClr>
          </a:solidFill>
        </p:spPr>
        <p:txBody>
          <a:bodyPr wrap="square" rtlCol="0">
            <a:spAutoFit/>
          </a:bodyPr>
          <a:lstStyle/>
          <a:p>
            <a:pPr algn="ctr"/>
            <a:r>
              <a:rPr lang="de-DE" sz="1600" b="1" dirty="0" smtClean="0"/>
              <a:t>33 Länder mit einer 7-Tages-Inzidenz &gt; 50 Fälle / 100.000 </a:t>
            </a:r>
            <a:r>
              <a:rPr lang="de-DE" sz="1600" b="1" dirty="0" err="1" smtClean="0"/>
              <a:t>Ew</a:t>
            </a:r>
            <a:r>
              <a:rPr lang="de-DE" sz="1600" b="1" dirty="0" smtClean="0"/>
              <a:t>.</a:t>
            </a:r>
            <a:endParaRPr lang="de-DE" sz="1600" b="1" dirty="0"/>
          </a:p>
        </p:txBody>
      </p:sp>
      <p:graphicFrame>
        <p:nvGraphicFramePr>
          <p:cNvPr id="15" name="Tabelle 14"/>
          <p:cNvGraphicFramePr>
            <a:graphicFrameLocks noGrp="1"/>
          </p:cNvGraphicFramePr>
          <p:nvPr>
            <p:extLst>
              <p:ext uri="{D42A27DB-BD31-4B8C-83A1-F6EECF244321}">
                <p14:modId xmlns:p14="http://schemas.microsoft.com/office/powerpoint/2010/main" val="3515819541"/>
              </p:ext>
            </p:extLst>
          </p:nvPr>
        </p:nvGraphicFramePr>
        <p:xfrm>
          <a:off x="4980991" y="4488687"/>
          <a:ext cx="1992560" cy="1905000"/>
        </p:xfrm>
        <a:graphic>
          <a:graphicData uri="http://schemas.openxmlformats.org/drawingml/2006/table">
            <a:tbl>
              <a:tblPr>
                <a:tableStyleId>{21E4AEA4-8DFA-4A89-87EB-49C32662AFE0}</a:tableStyleId>
              </a:tblPr>
              <a:tblGrid>
                <a:gridCol w="996280"/>
                <a:gridCol w="996280"/>
              </a:tblGrid>
              <a:tr h="190500">
                <a:tc>
                  <a:txBody>
                    <a:bodyPr/>
                    <a:lstStyle/>
                    <a:p>
                      <a:pPr algn="l" fontAlgn="b"/>
                      <a:r>
                        <a:rPr lang="de-DE" sz="1100" b="1" u="none" strike="noStrike" dirty="0">
                          <a:effectLst/>
                        </a:rPr>
                        <a:t>Land</a:t>
                      </a:r>
                      <a:endParaRPr lang="de-DE" sz="1100" b="1" i="0" u="none" strike="noStrike" dirty="0">
                        <a:solidFill>
                          <a:schemeClr val="tx1"/>
                        </a:solidFill>
                        <a:effectLst/>
                        <a:latin typeface="Calibri"/>
                      </a:endParaRPr>
                    </a:p>
                  </a:txBody>
                  <a:tcPr marL="9525" marR="9525" marT="9525" marB="0" anchor="b"/>
                </a:tc>
                <a:tc>
                  <a:txBody>
                    <a:bodyPr/>
                    <a:lstStyle/>
                    <a:p>
                      <a:pPr algn="r" fontAlgn="b"/>
                      <a:r>
                        <a:rPr lang="de-DE" sz="1100" b="1" u="none" strike="noStrike" dirty="0">
                          <a:effectLst/>
                        </a:rPr>
                        <a:t>Inzidenz7T</a:t>
                      </a:r>
                      <a:endParaRPr lang="de-DE" sz="1100" b="1" i="0" u="none" strike="noStrike" dirty="0">
                        <a:solidFill>
                          <a:schemeClr val="tx1"/>
                        </a:solidFill>
                        <a:effectLst/>
                        <a:latin typeface="Calibri"/>
                      </a:endParaRPr>
                    </a:p>
                  </a:txBody>
                  <a:tcPr marL="9525" marR="9525" marT="9525" marB="0" anchor="b"/>
                </a:tc>
              </a:tr>
              <a:tr h="190500">
                <a:tc>
                  <a:txBody>
                    <a:bodyPr/>
                    <a:lstStyle/>
                    <a:p>
                      <a:pPr algn="l" fontAlgn="b"/>
                      <a:r>
                        <a:rPr lang="de-DE" sz="1100" b="0" i="0" u="none" strike="noStrike">
                          <a:solidFill>
                            <a:srgbClr val="000000"/>
                          </a:solidFill>
                          <a:effectLst/>
                          <a:latin typeface="Calibri"/>
                        </a:rPr>
                        <a:t>Bahrain</a:t>
                      </a:r>
                    </a:p>
                  </a:txBody>
                  <a:tcPr marL="9525" marR="9525" marT="9525" marB="0" anchor="b"/>
                </a:tc>
                <a:tc>
                  <a:txBody>
                    <a:bodyPr/>
                    <a:lstStyle/>
                    <a:p>
                      <a:pPr algn="r" fontAlgn="b"/>
                      <a:r>
                        <a:rPr lang="de-DE" sz="1100" b="0" i="0" u="none" strike="noStrike">
                          <a:solidFill>
                            <a:srgbClr val="000000"/>
                          </a:solidFill>
                          <a:effectLst/>
                          <a:latin typeface="Calibri"/>
                        </a:rPr>
                        <a:t>162,93</a:t>
                      </a:r>
                    </a:p>
                  </a:txBody>
                  <a:tcPr marL="9525" marR="9525" marT="9525" marB="0" anchor="b"/>
                </a:tc>
              </a:tr>
              <a:tr h="190500">
                <a:tc>
                  <a:txBody>
                    <a:bodyPr/>
                    <a:lstStyle/>
                    <a:p>
                      <a:pPr algn="l" fontAlgn="b"/>
                      <a:r>
                        <a:rPr lang="de-DE" sz="1100" b="0" i="0" u="none" strike="noStrike">
                          <a:solidFill>
                            <a:srgbClr val="000000"/>
                          </a:solidFill>
                          <a:effectLst/>
                          <a:latin typeface="Calibri"/>
                        </a:rPr>
                        <a:t>Israel</a:t>
                      </a:r>
                    </a:p>
                  </a:txBody>
                  <a:tcPr marL="9525" marR="9525" marT="9525" marB="0" anchor="b"/>
                </a:tc>
                <a:tc>
                  <a:txBody>
                    <a:bodyPr/>
                    <a:lstStyle/>
                    <a:p>
                      <a:pPr algn="r" fontAlgn="b"/>
                      <a:r>
                        <a:rPr lang="de-DE" sz="1100" b="0" i="0" u="none" strike="noStrike">
                          <a:solidFill>
                            <a:srgbClr val="000000"/>
                          </a:solidFill>
                          <a:effectLst/>
                          <a:latin typeface="Calibri"/>
                        </a:rPr>
                        <a:t>146,38</a:t>
                      </a:r>
                    </a:p>
                  </a:txBody>
                  <a:tcPr marL="9525" marR="9525" marT="9525" marB="0" anchor="b"/>
                </a:tc>
              </a:tr>
              <a:tr h="190500">
                <a:tc>
                  <a:txBody>
                    <a:bodyPr/>
                    <a:lstStyle/>
                    <a:p>
                      <a:pPr algn="l" fontAlgn="b"/>
                      <a:r>
                        <a:rPr lang="de-DE" sz="1100" b="0" i="0" u="none" strike="noStrike">
                          <a:solidFill>
                            <a:srgbClr val="000000"/>
                          </a:solidFill>
                          <a:effectLst/>
                          <a:latin typeface="Calibri"/>
                        </a:rPr>
                        <a:t>Oman</a:t>
                      </a:r>
                    </a:p>
                  </a:txBody>
                  <a:tcPr marL="9525" marR="9525" marT="9525" marB="0" anchor="b"/>
                </a:tc>
                <a:tc>
                  <a:txBody>
                    <a:bodyPr/>
                    <a:lstStyle/>
                    <a:p>
                      <a:pPr algn="r" fontAlgn="b"/>
                      <a:r>
                        <a:rPr lang="de-DE" sz="1100" b="0" i="0" u="none" strike="noStrike">
                          <a:solidFill>
                            <a:srgbClr val="000000"/>
                          </a:solidFill>
                          <a:effectLst/>
                          <a:latin typeface="Calibri"/>
                        </a:rPr>
                        <a:t>141,15</a:t>
                      </a:r>
                    </a:p>
                  </a:txBody>
                  <a:tcPr marL="9525" marR="9525" marT="9525" marB="0" anchor="b"/>
                </a:tc>
              </a:tr>
              <a:tr h="190500">
                <a:tc>
                  <a:txBody>
                    <a:bodyPr/>
                    <a:lstStyle/>
                    <a:p>
                      <a:pPr algn="l" fontAlgn="b"/>
                      <a:r>
                        <a:rPr lang="de-DE" sz="1100" b="0" i="0" u="none" strike="noStrike">
                          <a:solidFill>
                            <a:srgbClr val="000000"/>
                          </a:solidFill>
                          <a:effectLst/>
                          <a:latin typeface="Calibri"/>
                        </a:rPr>
                        <a:t>Kuwait</a:t>
                      </a:r>
                    </a:p>
                  </a:txBody>
                  <a:tcPr marL="9525" marR="9525" marT="9525" marB="0" anchor="b"/>
                </a:tc>
                <a:tc>
                  <a:txBody>
                    <a:bodyPr/>
                    <a:lstStyle/>
                    <a:p>
                      <a:pPr algn="r" fontAlgn="b"/>
                      <a:r>
                        <a:rPr lang="de-DE" sz="1100" b="0" i="0" u="none" strike="noStrike">
                          <a:solidFill>
                            <a:srgbClr val="000000"/>
                          </a:solidFill>
                          <a:effectLst/>
                          <a:latin typeface="Calibri"/>
                        </a:rPr>
                        <a:t>112,14</a:t>
                      </a:r>
                    </a:p>
                  </a:txBody>
                  <a:tcPr marL="9525" marR="9525" marT="9525" marB="0" anchor="b"/>
                </a:tc>
              </a:tr>
              <a:tr h="190500">
                <a:tc>
                  <a:txBody>
                    <a:bodyPr/>
                    <a:lstStyle/>
                    <a:p>
                      <a:pPr algn="l" fontAlgn="b"/>
                      <a:r>
                        <a:rPr lang="de-DE" sz="1100" b="0" i="0" u="none" strike="noStrike">
                          <a:solidFill>
                            <a:srgbClr val="000000"/>
                          </a:solidFill>
                          <a:effectLst/>
                          <a:latin typeface="Calibri"/>
                        </a:rPr>
                        <a:t>Malediven</a:t>
                      </a:r>
                    </a:p>
                  </a:txBody>
                  <a:tcPr marL="9525" marR="9525" marT="9525" marB="0" anchor="b"/>
                </a:tc>
                <a:tc>
                  <a:txBody>
                    <a:bodyPr/>
                    <a:lstStyle/>
                    <a:p>
                      <a:pPr algn="r" fontAlgn="b"/>
                      <a:r>
                        <a:rPr lang="de-DE" sz="1100" b="0" i="0" u="none" strike="noStrike">
                          <a:solidFill>
                            <a:srgbClr val="000000"/>
                          </a:solidFill>
                          <a:effectLst/>
                          <a:latin typeface="Calibri"/>
                        </a:rPr>
                        <a:t>87,39</a:t>
                      </a:r>
                    </a:p>
                  </a:txBody>
                  <a:tcPr marL="9525" marR="9525" marT="9525" marB="0" anchor="b"/>
                </a:tc>
              </a:tr>
              <a:tr h="190500">
                <a:tc>
                  <a:txBody>
                    <a:bodyPr/>
                    <a:lstStyle/>
                    <a:p>
                      <a:pPr algn="l" fontAlgn="b"/>
                      <a:r>
                        <a:rPr lang="de-DE" sz="1100" b="0" i="0" u="none" strike="noStrike">
                          <a:solidFill>
                            <a:srgbClr val="000000"/>
                          </a:solidFill>
                          <a:effectLst/>
                          <a:latin typeface="Calibri"/>
                        </a:rPr>
                        <a:t>Katar</a:t>
                      </a:r>
                    </a:p>
                  </a:txBody>
                  <a:tcPr marL="9525" marR="9525" marT="9525" marB="0" anchor="b"/>
                </a:tc>
                <a:tc>
                  <a:txBody>
                    <a:bodyPr/>
                    <a:lstStyle/>
                    <a:p>
                      <a:pPr algn="r" fontAlgn="b"/>
                      <a:r>
                        <a:rPr lang="de-DE" sz="1100" b="0" i="0" u="none" strike="noStrike">
                          <a:solidFill>
                            <a:srgbClr val="000000"/>
                          </a:solidFill>
                          <a:effectLst/>
                          <a:latin typeface="Calibri"/>
                        </a:rPr>
                        <a:t>80,58</a:t>
                      </a:r>
                    </a:p>
                  </a:txBody>
                  <a:tcPr marL="9525" marR="9525" marT="9525" marB="0" anchor="b"/>
                </a:tc>
              </a:tr>
              <a:tr h="190500">
                <a:tc>
                  <a:txBody>
                    <a:bodyPr/>
                    <a:lstStyle/>
                    <a:p>
                      <a:pPr algn="l" fontAlgn="b"/>
                      <a:r>
                        <a:rPr lang="de-DE" sz="1100" b="0" i="0" u="none" strike="noStrike">
                          <a:solidFill>
                            <a:srgbClr val="000000"/>
                          </a:solidFill>
                          <a:effectLst/>
                          <a:latin typeface="Calibri"/>
                        </a:rPr>
                        <a:t>Kirgisistan</a:t>
                      </a:r>
                    </a:p>
                  </a:txBody>
                  <a:tcPr marL="9525" marR="9525" marT="9525" marB="0" anchor="b"/>
                </a:tc>
                <a:tc>
                  <a:txBody>
                    <a:bodyPr/>
                    <a:lstStyle/>
                    <a:p>
                      <a:pPr algn="r" fontAlgn="b"/>
                      <a:r>
                        <a:rPr lang="de-DE" sz="1100" b="0" i="0" u="none" strike="noStrike">
                          <a:solidFill>
                            <a:srgbClr val="000000"/>
                          </a:solidFill>
                          <a:effectLst/>
                          <a:latin typeface="Calibri"/>
                        </a:rPr>
                        <a:t>76,33</a:t>
                      </a:r>
                    </a:p>
                  </a:txBody>
                  <a:tcPr marL="9525" marR="9525" marT="9525" marB="0" anchor="b"/>
                </a:tc>
              </a:tr>
              <a:tr h="190500">
                <a:tc>
                  <a:txBody>
                    <a:bodyPr/>
                    <a:lstStyle/>
                    <a:p>
                      <a:pPr algn="l" fontAlgn="b"/>
                      <a:r>
                        <a:rPr lang="de-DE" sz="1100" b="0" i="0" u="none" strike="noStrike">
                          <a:solidFill>
                            <a:srgbClr val="000000"/>
                          </a:solidFill>
                          <a:effectLst/>
                          <a:latin typeface="Calibri"/>
                        </a:rPr>
                        <a:t>Palästina</a:t>
                      </a:r>
                    </a:p>
                  </a:txBody>
                  <a:tcPr marL="9525" marR="9525" marT="9525" marB="0" anchor="b"/>
                </a:tc>
                <a:tc>
                  <a:txBody>
                    <a:bodyPr/>
                    <a:lstStyle/>
                    <a:p>
                      <a:pPr algn="r" fontAlgn="b"/>
                      <a:r>
                        <a:rPr lang="de-DE" sz="1100" b="0" i="0" u="none" strike="noStrike">
                          <a:solidFill>
                            <a:srgbClr val="000000"/>
                          </a:solidFill>
                          <a:effectLst/>
                          <a:latin typeface="Calibri"/>
                        </a:rPr>
                        <a:t>63,8</a:t>
                      </a:r>
                    </a:p>
                  </a:txBody>
                  <a:tcPr marL="9525" marR="9525" marT="9525" marB="0" anchor="b"/>
                </a:tc>
              </a:tr>
              <a:tr h="190500">
                <a:tc>
                  <a:txBody>
                    <a:bodyPr/>
                    <a:lstStyle/>
                    <a:p>
                      <a:pPr algn="l" fontAlgn="b"/>
                      <a:r>
                        <a:rPr lang="de-DE" sz="1100" b="0" i="0" u="none" strike="noStrike" dirty="0">
                          <a:solidFill>
                            <a:srgbClr val="000000"/>
                          </a:solidFill>
                          <a:effectLst/>
                          <a:latin typeface="Calibri"/>
                        </a:rPr>
                        <a:t>Kasachstan</a:t>
                      </a:r>
                    </a:p>
                  </a:txBody>
                  <a:tcPr marL="9525" marR="9525" marT="9525" marB="0" anchor="b"/>
                </a:tc>
                <a:tc>
                  <a:txBody>
                    <a:bodyPr/>
                    <a:lstStyle/>
                    <a:p>
                      <a:pPr algn="r" fontAlgn="b"/>
                      <a:r>
                        <a:rPr lang="de-DE" sz="1100" b="0" i="0" u="none" strike="noStrike" dirty="0">
                          <a:solidFill>
                            <a:srgbClr val="000000"/>
                          </a:solidFill>
                          <a:effectLst/>
                          <a:latin typeface="Calibri"/>
                        </a:rPr>
                        <a:t>58,57</a:t>
                      </a:r>
                    </a:p>
                  </a:txBody>
                  <a:tcPr marL="9525" marR="9525" marT="9525" marB="0" anchor="b"/>
                </a:tc>
              </a:tr>
            </a:tbl>
          </a:graphicData>
        </a:graphic>
      </p:graphicFrame>
      <p:sp>
        <p:nvSpPr>
          <p:cNvPr id="16" name="Textfeld 15"/>
          <p:cNvSpPr txBox="1"/>
          <p:nvPr/>
        </p:nvSpPr>
        <p:spPr>
          <a:xfrm>
            <a:off x="2591780" y="4120109"/>
            <a:ext cx="1152128" cy="338554"/>
          </a:xfrm>
          <a:prstGeom prst="rect">
            <a:avLst/>
          </a:prstGeom>
          <a:noFill/>
        </p:spPr>
        <p:txBody>
          <a:bodyPr wrap="square" rtlCol="0">
            <a:spAutoFit/>
          </a:bodyPr>
          <a:lstStyle/>
          <a:p>
            <a:pPr algn="ctr"/>
            <a:r>
              <a:rPr lang="de-DE" sz="1600" b="1" dirty="0" smtClean="0"/>
              <a:t>Amerika</a:t>
            </a:r>
            <a:endParaRPr lang="de-DE" sz="1600" b="1" dirty="0"/>
          </a:p>
        </p:txBody>
      </p:sp>
      <p:sp>
        <p:nvSpPr>
          <p:cNvPr id="17" name="Textfeld 16"/>
          <p:cNvSpPr txBox="1"/>
          <p:nvPr/>
        </p:nvSpPr>
        <p:spPr>
          <a:xfrm>
            <a:off x="7537931" y="4178959"/>
            <a:ext cx="1152128" cy="338554"/>
          </a:xfrm>
          <a:prstGeom prst="rect">
            <a:avLst/>
          </a:prstGeom>
          <a:noFill/>
        </p:spPr>
        <p:txBody>
          <a:bodyPr wrap="square" rtlCol="0">
            <a:spAutoFit/>
          </a:bodyPr>
          <a:lstStyle/>
          <a:p>
            <a:pPr algn="ctr"/>
            <a:r>
              <a:rPr lang="de-DE" sz="1600" b="1" dirty="0" smtClean="0"/>
              <a:t>Europa</a:t>
            </a:r>
            <a:endParaRPr lang="de-DE" sz="1600" b="1" dirty="0"/>
          </a:p>
        </p:txBody>
      </p:sp>
      <p:sp>
        <p:nvSpPr>
          <p:cNvPr id="18" name="Textfeld 17"/>
          <p:cNvSpPr txBox="1"/>
          <p:nvPr/>
        </p:nvSpPr>
        <p:spPr>
          <a:xfrm>
            <a:off x="5401207" y="4152921"/>
            <a:ext cx="1152128" cy="338554"/>
          </a:xfrm>
          <a:prstGeom prst="rect">
            <a:avLst/>
          </a:prstGeom>
          <a:noFill/>
        </p:spPr>
        <p:txBody>
          <a:bodyPr wrap="square" rtlCol="0">
            <a:spAutoFit/>
          </a:bodyPr>
          <a:lstStyle/>
          <a:p>
            <a:pPr algn="ctr"/>
            <a:r>
              <a:rPr lang="de-DE" sz="1600" b="1" dirty="0" smtClean="0"/>
              <a:t>Asien</a:t>
            </a:r>
            <a:endParaRPr lang="de-DE" sz="1600" b="1" dirty="0"/>
          </a:p>
        </p:txBody>
      </p:sp>
      <p:sp>
        <p:nvSpPr>
          <p:cNvPr id="19" name="Textfeld 18"/>
          <p:cNvSpPr txBox="1"/>
          <p:nvPr/>
        </p:nvSpPr>
        <p:spPr>
          <a:xfrm>
            <a:off x="138815" y="4152921"/>
            <a:ext cx="1152128" cy="338554"/>
          </a:xfrm>
          <a:prstGeom prst="rect">
            <a:avLst/>
          </a:prstGeom>
          <a:noFill/>
        </p:spPr>
        <p:txBody>
          <a:bodyPr wrap="square" rtlCol="0">
            <a:spAutoFit/>
          </a:bodyPr>
          <a:lstStyle/>
          <a:p>
            <a:pPr algn="ctr"/>
            <a:r>
              <a:rPr lang="de-DE" sz="1600" b="1" dirty="0" smtClean="0"/>
              <a:t>Afrika</a:t>
            </a:r>
            <a:endParaRPr lang="de-DE" sz="1600" b="1" dirty="0"/>
          </a:p>
        </p:txBody>
      </p:sp>
      <p:graphicFrame>
        <p:nvGraphicFramePr>
          <p:cNvPr id="5" name="Tabelle 4"/>
          <p:cNvGraphicFramePr>
            <a:graphicFrameLocks noGrp="1"/>
          </p:cNvGraphicFramePr>
          <p:nvPr>
            <p:extLst>
              <p:ext uri="{D42A27DB-BD31-4B8C-83A1-F6EECF244321}">
                <p14:modId xmlns:p14="http://schemas.microsoft.com/office/powerpoint/2010/main" val="171708168"/>
              </p:ext>
            </p:extLst>
          </p:nvPr>
        </p:nvGraphicFramePr>
        <p:xfrm>
          <a:off x="30803" y="4493683"/>
          <a:ext cx="1368152" cy="1080770"/>
        </p:xfrm>
        <a:graphic>
          <a:graphicData uri="http://schemas.openxmlformats.org/drawingml/2006/table">
            <a:tbl>
              <a:tblPr>
                <a:tableStyleId>{21E4AEA4-8DFA-4A89-87EB-49C32662AFE0}</a:tableStyleId>
              </a:tblPr>
              <a:tblGrid>
                <a:gridCol w="648072"/>
                <a:gridCol w="720080"/>
              </a:tblGrid>
              <a:tr h="190500">
                <a:tc>
                  <a:txBody>
                    <a:bodyPr/>
                    <a:lstStyle/>
                    <a:p>
                      <a:pPr algn="l" fontAlgn="b"/>
                      <a:r>
                        <a:rPr lang="de-DE" sz="1100" b="1" u="none" strike="noStrike" dirty="0">
                          <a:effectLst/>
                        </a:rPr>
                        <a:t>Land</a:t>
                      </a:r>
                      <a:endParaRPr lang="de-DE" sz="1100" b="1" i="0" u="none" strike="noStrike" dirty="0">
                        <a:solidFill>
                          <a:srgbClr val="000000"/>
                        </a:solidFill>
                        <a:effectLst/>
                        <a:latin typeface="Calibri"/>
                      </a:endParaRPr>
                    </a:p>
                  </a:txBody>
                  <a:tcPr marL="9525" marR="9525" marT="9525" marB="0" anchor="b"/>
                </a:tc>
                <a:tc>
                  <a:txBody>
                    <a:bodyPr/>
                    <a:lstStyle/>
                    <a:p>
                      <a:pPr algn="l" fontAlgn="b"/>
                      <a:r>
                        <a:rPr lang="de-DE" sz="1100" b="1" u="none" strike="noStrike" dirty="0">
                          <a:effectLst/>
                        </a:rPr>
                        <a:t>Inzidenz 7T</a:t>
                      </a:r>
                      <a:endParaRPr lang="de-DE" sz="1100" b="1" i="0" u="none" strike="noStrike" dirty="0">
                        <a:solidFill>
                          <a:srgbClr val="000000"/>
                        </a:solidFill>
                        <a:effectLst/>
                        <a:latin typeface="Calibri"/>
                      </a:endParaRPr>
                    </a:p>
                  </a:txBody>
                  <a:tcPr marL="9525" marR="9525" marT="9525" marB="0" anchor="b"/>
                </a:tc>
              </a:tr>
              <a:tr h="190500">
                <a:tc>
                  <a:txBody>
                    <a:bodyPr/>
                    <a:lstStyle/>
                    <a:p>
                      <a:pPr algn="l" fontAlgn="b"/>
                      <a:r>
                        <a:rPr lang="de-DE" sz="1100" b="0" i="0" u="none" strike="noStrike" dirty="0">
                          <a:solidFill>
                            <a:srgbClr val="000000"/>
                          </a:solidFill>
                          <a:effectLst/>
                          <a:latin typeface="Calibri"/>
                        </a:rPr>
                        <a:t>Südafrika</a:t>
                      </a:r>
                    </a:p>
                  </a:txBody>
                  <a:tcPr marL="6350" marR="6350" marT="6350" marB="0" anchor="b"/>
                </a:tc>
                <a:tc>
                  <a:txBody>
                    <a:bodyPr/>
                    <a:lstStyle/>
                    <a:p>
                      <a:pPr algn="r" fontAlgn="b"/>
                      <a:r>
                        <a:rPr lang="de-DE" sz="1100" b="0" i="0" u="none" strike="noStrike">
                          <a:solidFill>
                            <a:srgbClr val="000000"/>
                          </a:solidFill>
                          <a:effectLst/>
                          <a:latin typeface="Calibri"/>
                        </a:rPr>
                        <a:t>130,1</a:t>
                      </a:r>
                    </a:p>
                  </a:txBody>
                  <a:tcPr marL="9525" marR="9525" marT="9525" marB="0" anchor="b"/>
                </a:tc>
              </a:tr>
              <a:tr h="190500">
                <a:tc>
                  <a:txBody>
                    <a:bodyPr/>
                    <a:lstStyle/>
                    <a:p>
                      <a:pPr algn="l" fontAlgn="b"/>
                      <a:r>
                        <a:rPr lang="de-DE" sz="1100" b="0" i="0" u="none" strike="noStrike" dirty="0" smtClean="0">
                          <a:solidFill>
                            <a:schemeClr val="tx1"/>
                          </a:solidFill>
                          <a:effectLst/>
                          <a:latin typeface="+mn-lt"/>
                        </a:rPr>
                        <a:t>Sao Tome </a:t>
                      </a:r>
                      <a:r>
                        <a:rPr lang="de-DE" sz="1100" b="0" i="0" u="none" strike="noStrike" dirty="0" err="1" smtClean="0">
                          <a:solidFill>
                            <a:schemeClr val="tx1"/>
                          </a:solidFill>
                          <a:effectLst/>
                          <a:latin typeface="+mn-lt"/>
                        </a:rPr>
                        <a:t>and</a:t>
                      </a:r>
                      <a:r>
                        <a:rPr lang="de-DE" sz="1100" b="0" i="0" u="none" strike="noStrike" dirty="0" smtClean="0">
                          <a:solidFill>
                            <a:schemeClr val="tx1"/>
                          </a:solidFill>
                          <a:effectLst/>
                          <a:latin typeface="+mn-lt"/>
                        </a:rPr>
                        <a:t> </a:t>
                      </a:r>
                      <a:r>
                        <a:rPr lang="de-DE" sz="1100" b="0" i="0" u="none" strike="noStrike" dirty="0" err="1" smtClean="0">
                          <a:solidFill>
                            <a:schemeClr val="tx1"/>
                          </a:solidFill>
                          <a:effectLst/>
                          <a:latin typeface="+mn-lt"/>
                        </a:rPr>
                        <a:t>Principe</a:t>
                      </a:r>
                      <a:endParaRPr lang="de-DE" sz="1100" b="0" i="0" u="none" strike="noStrike" dirty="0">
                        <a:solidFill>
                          <a:schemeClr val="tx1"/>
                        </a:solidFill>
                        <a:effectLst/>
                        <a:latin typeface="Calibri"/>
                      </a:endParaRPr>
                    </a:p>
                  </a:txBody>
                  <a:tcPr marL="6350" marR="6350" marT="6350" marB="0" anchor="b"/>
                </a:tc>
                <a:tc>
                  <a:txBody>
                    <a:bodyPr/>
                    <a:lstStyle/>
                    <a:p>
                      <a:pPr algn="r" fontAlgn="b"/>
                      <a:r>
                        <a:rPr lang="de-DE" sz="1100" b="0" i="0" u="none" strike="noStrike">
                          <a:solidFill>
                            <a:srgbClr val="000000"/>
                          </a:solidFill>
                          <a:effectLst/>
                          <a:latin typeface="Calibri"/>
                        </a:rPr>
                        <a:t>56,27</a:t>
                      </a:r>
                    </a:p>
                  </a:txBody>
                  <a:tcPr marL="9525" marR="9525" marT="9525" marB="0" anchor="b"/>
                </a:tc>
              </a:tr>
              <a:tr h="190500">
                <a:tc>
                  <a:txBody>
                    <a:bodyPr/>
                    <a:lstStyle/>
                    <a:p>
                      <a:pPr algn="l" fontAlgn="b"/>
                      <a:r>
                        <a:rPr lang="de-DE" sz="1100" b="0" i="0" u="none" strike="noStrike" dirty="0" err="1" smtClean="0">
                          <a:solidFill>
                            <a:srgbClr val="FF0000"/>
                          </a:solidFill>
                          <a:effectLst/>
                          <a:latin typeface="Calibri"/>
                        </a:rPr>
                        <a:t>Eswatini</a:t>
                      </a:r>
                      <a:endParaRPr lang="de-DE" sz="1100" b="0" i="0" u="none" strike="noStrike" dirty="0">
                        <a:solidFill>
                          <a:srgbClr val="FF0000"/>
                        </a:solidFill>
                        <a:effectLst/>
                        <a:latin typeface="Calibri"/>
                      </a:endParaRPr>
                    </a:p>
                  </a:txBody>
                  <a:tcPr marL="6350" marR="6350" marT="6350" marB="0" anchor="b"/>
                </a:tc>
                <a:tc>
                  <a:txBody>
                    <a:bodyPr/>
                    <a:lstStyle/>
                    <a:p>
                      <a:pPr algn="r" fontAlgn="b"/>
                      <a:r>
                        <a:rPr lang="de-DE" sz="1100" b="0" i="0" u="none" strike="noStrike" dirty="0">
                          <a:solidFill>
                            <a:srgbClr val="FF0000"/>
                          </a:solidFill>
                          <a:effectLst/>
                          <a:latin typeface="Calibri"/>
                        </a:rPr>
                        <a:t>53,39</a:t>
                      </a:r>
                    </a:p>
                  </a:txBody>
                  <a:tcPr marL="9525" marR="9525" marT="9525" marB="0" anchor="b"/>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477513050"/>
              </p:ext>
            </p:extLst>
          </p:nvPr>
        </p:nvGraphicFramePr>
        <p:xfrm>
          <a:off x="1547664" y="4511411"/>
          <a:ext cx="3240361" cy="2177415"/>
        </p:xfrm>
        <a:graphic>
          <a:graphicData uri="http://schemas.openxmlformats.org/drawingml/2006/table">
            <a:tbl>
              <a:tblPr>
                <a:tableStyleId>{21E4AEA4-8DFA-4A89-87EB-49C32662AFE0}</a:tableStyleId>
              </a:tblPr>
              <a:tblGrid>
                <a:gridCol w="904287"/>
                <a:gridCol w="678215"/>
                <a:gridCol w="1009786"/>
                <a:gridCol w="648073"/>
              </a:tblGrid>
              <a:tr h="190500">
                <a:tc>
                  <a:txBody>
                    <a:bodyPr/>
                    <a:lstStyle/>
                    <a:p>
                      <a:pPr algn="l" fontAlgn="b"/>
                      <a:r>
                        <a:rPr lang="de-DE" sz="1100" b="1" u="none" strike="noStrike" dirty="0" smtClean="0">
                          <a:effectLst/>
                        </a:rPr>
                        <a:t>Land</a:t>
                      </a:r>
                      <a:endParaRPr lang="de-DE" sz="1100" b="1" i="0" u="none" strike="noStrike" dirty="0">
                        <a:solidFill>
                          <a:srgbClr val="000000"/>
                        </a:solidFill>
                        <a:effectLst/>
                        <a:latin typeface="Calibri"/>
                      </a:endParaRPr>
                    </a:p>
                  </a:txBody>
                  <a:tcPr marL="9525" marR="9525" marT="9525" marB="0" anchor="b"/>
                </a:tc>
                <a:tc>
                  <a:txBody>
                    <a:bodyPr/>
                    <a:lstStyle/>
                    <a:p>
                      <a:pPr algn="r" fontAlgn="b"/>
                      <a:r>
                        <a:rPr lang="de-DE" sz="1100" b="1" u="none" strike="noStrike" dirty="0" smtClean="0">
                          <a:effectLst/>
                        </a:rPr>
                        <a:t>Inzidenz7T</a:t>
                      </a:r>
                      <a:endParaRPr lang="de-DE" sz="1100" b="1" i="0" u="none" strike="noStrike" dirty="0">
                        <a:solidFill>
                          <a:srgbClr val="000000"/>
                        </a:solidFill>
                        <a:effectLst/>
                        <a:latin typeface="Calibri"/>
                      </a:endParaRPr>
                    </a:p>
                  </a:txBody>
                  <a:tcPr marL="9525" marR="9525" marT="9525" marB="0" anchor="b"/>
                </a:tc>
                <a:tc>
                  <a:txBody>
                    <a:bodyPr/>
                    <a:lstStyle/>
                    <a:p>
                      <a:pPr algn="l" fontAlgn="b"/>
                      <a:r>
                        <a:rPr lang="de-DE" sz="1100" b="1" u="none" strike="noStrike" dirty="0" smtClean="0">
                          <a:effectLst/>
                        </a:rPr>
                        <a:t> Land</a:t>
                      </a:r>
                      <a:endParaRPr lang="de-DE" sz="1100" b="1" i="0" u="none" strike="noStrike" dirty="0">
                        <a:solidFill>
                          <a:srgbClr val="000000"/>
                        </a:solidFill>
                        <a:effectLst/>
                        <a:latin typeface="Calibri"/>
                      </a:endParaRPr>
                    </a:p>
                  </a:txBody>
                  <a:tcPr marL="9525" marR="9525" marT="9525" marB="0" anchor="b"/>
                </a:tc>
                <a:tc>
                  <a:txBody>
                    <a:bodyPr/>
                    <a:lstStyle/>
                    <a:p>
                      <a:pPr algn="r" fontAlgn="b"/>
                      <a:r>
                        <a:rPr lang="de-DE" sz="1100" b="1" u="none" strike="noStrike" dirty="0" smtClean="0">
                          <a:effectLst/>
                        </a:rPr>
                        <a:t>Inzidenz7T</a:t>
                      </a:r>
                      <a:endParaRPr lang="de-DE" sz="1100" b="1" i="0" u="none" strike="noStrike" dirty="0">
                        <a:solidFill>
                          <a:srgbClr val="000000"/>
                        </a:solidFill>
                        <a:effectLst/>
                        <a:latin typeface="Calibri"/>
                      </a:endParaRPr>
                    </a:p>
                  </a:txBody>
                  <a:tcPr marL="9525" marR="9525" marT="9525" marB="0" anchor="b"/>
                </a:tc>
              </a:tr>
              <a:tr h="190500">
                <a:tc>
                  <a:txBody>
                    <a:bodyPr/>
                    <a:lstStyle/>
                    <a:p>
                      <a:pPr algn="l" fontAlgn="b"/>
                      <a:r>
                        <a:rPr lang="de-DE" sz="1100" b="0" i="0" u="none" strike="noStrike">
                          <a:solidFill>
                            <a:srgbClr val="000000"/>
                          </a:solidFill>
                          <a:effectLst/>
                          <a:latin typeface="Calibri"/>
                        </a:rPr>
                        <a:t>Panama</a:t>
                      </a:r>
                    </a:p>
                  </a:txBody>
                  <a:tcPr marL="9525" marR="9525" marT="9525" marB="0" anchor="b"/>
                </a:tc>
                <a:tc>
                  <a:txBody>
                    <a:bodyPr/>
                    <a:lstStyle/>
                    <a:p>
                      <a:pPr algn="r" fontAlgn="b"/>
                      <a:r>
                        <a:rPr lang="de-DE" sz="1100" b="0" i="0" u="none" strike="noStrike">
                          <a:solidFill>
                            <a:srgbClr val="000000"/>
                          </a:solidFill>
                          <a:effectLst/>
                          <a:latin typeface="Calibri"/>
                        </a:rPr>
                        <a:t>173,39</a:t>
                      </a:r>
                    </a:p>
                  </a:txBody>
                  <a:tcPr marL="9525" marR="9525" marT="9525" marB="0" anchor="b"/>
                </a:tc>
                <a:tc>
                  <a:txBody>
                    <a:bodyPr/>
                    <a:lstStyle/>
                    <a:p>
                      <a:pPr algn="l" fontAlgn="b"/>
                      <a:r>
                        <a:rPr lang="de-DE" sz="1100" b="0" i="0" u="none" strike="noStrike">
                          <a:solidFill>
                            <a:srgbClr val="000000"/>
                          </a:solidFill>
                          <a:effectLst/>
                          <a:latin typeface="Calibri"/>
                        </a:rPr>
                        <a:t>Costa Rica</a:t>
                      </a:r>
                    </a:p>
                  </a:txBody>
                  <a:tcPr marL="9525" marR="9525" marT="9525" marB="0" anchor="b"/>
                </a:tc>
                <a:tc>
                  <a:txBody>
                    <a:bodyPr/>
                    <a:lstStyle/>
                    <a:p>
                      <a:pPr algn="r" fontAlgn="b"/>
                      <a:r>
                        <a:rPr lang="de-DE" sz="1100" b="0" i="0" u="none" strike="noStrike">
                          <a:solidFill>
                            <a:srgbClr val="000000"/>
                          </a:solidFill>
                          <a:effectLst/>
                          <a:latin typeface="Calibri"/>
                        </a:rPr>
                        <a:t>87,94</a:t>
                      </a:r>
                    </a:p>
                  </a:txBody>
                  <a:tcPr marL="9525" marR="9525" marT="9525" marB="0" anchor="b"/>
                </a:tc>
              </a:tr>
              <a:tr h="190500">
                <a:tc>
                  <a:txBody>
                    <a:bodyPr/>
                    <a:lstStyle/>
                    <a:p>
                      <a:pPr algn="l" fontAlgn="b"/>
                      <a:r>
                        <a:rPr lang="de-DE" sz="1100" b="0" i="0" u="none" strike="noStrike">
                          <a:solidFill>
                            <a:srgbClr val="000000"/>
                          </a:solidFill>
                          <a:effectLst/>
                          <a:latin typeface="Calibri"/>
                        </a:rPr>
                        <a:t>Brasilien</a:t>
                      </a:r>
                    </a:p>
                  </a:txBody>
                  <a:tcPr marL="9525" marR="9525" marT="9525" marB="0" anchor="b"/>
                </a:tc>
                <a:tc>
                  <a:txBody>
                    <a:bodyPr/>
                    <a:lstStyle/>
                    <a:p>
                      <a:pPr algn="r" fontAlgn="b"/>
                      <a:r>
                        <a:rPr lang="de-DE" sz="1100" b="0" i="0" u="none" strike="noStrike">
                          <a:solidFill>
                            <a:srgbClr val="000000"/>
                          </a:solidFill>
                          <a:effectLst/>
                          <a:latin typeface="Calibri"/>
                        </a:rPr>
                        <a:t>153,9</a:t>
                      </a:r>
                    </a:p>
                  </a:txBody>
                  <a:tcPr marL="9525" marR="9525" marT="9525" marB="0" anchor="b"/>
                </a:tc>
                <a:tc>
                  <a:txBody>
                    <a:bodyPr/>
                    <a:lstStyle/>
                    <a:p>
                      <a:pPr algn="l" fontAlgn="b"/>
                      <a:r>
                        <a:rPr lang="de-DE" sz="1100" b="0" i="0" u="none" strike="noStrike">
                          <a:solidFill>
                            <a:srgbClr val="000000"/>
                          </a:solidFill>
                          <a:effectLst/>
                          <a:latin typeface="Calibri"/>
                        </a:rPr>
                        <a:t>Argentinien</a:t>
                      </a:r>
                    </a:p>
                  </a:txBody>
                  <a:tcPr marL="9525" marR="9525" marT="9525" marB="0" anchor="b"/>
                </a:tc>
                <a:tc>
                  <a:txBody>
                    <a:bodyPr/>
                    <a:lstStyle/>
                    <a:p>
                      <a:pPr algn="r" fontAlgn="b"/>
                      <a:r>
                        <a:rPr lang="de-DE" sz="1100" b="0" i="0" u="none" strike="noStrike">
                          <a:solidFill>
                            <a:srgbClr val="000000"/>
                          </a:solidFill>
                          <a:effectLst/>
                          <a:latin typeface="Calibri"/>
                        </a:rPr>
                        <a:t>83,2</a:t>
                      </a:r>
                    </a:p>
                  </a:txBody>
                  <a:tcPr marL="9525" marR="9525" marT="9525" marB="0" anchor="b"/>
                </a:tc>
              </a:tr>
              <a:tr h="190500">
                <a:tc>
                  <a:txBody>
                    <a:bodyPr/>
                    <a:lstStyle/>
                    <a:p>
                      <a:pPr algn="l" fontAlgn="b"/>
                      <a:r>
                        <a:rPr lang="de-DE" sz="1100" b="0" i="0" u="none" strike="noStrike">
                          <a:solidFill>
                            <a:srgbClr val="000000"/>
                          </a:solidFill>
                          <a:effectLst/>
                          <a:latin typeface="Calibri"/>
                        </a:rPr>
                        <a:t>Vereinigte Staaten</a:t>
                      </a:r>
                    </a:p>
                  </a:txBody>
                  <a:tcPr marL="9525" marR="9525" marT="9525" marB="0" anchor="b"/>
                </a:tc>
                <a:tc>
                  <a:txBody>
                    <a:bodyPr/>
                    <a:lstStyle/>
                    <a:p>
                      <a:pPr algn="r" fontAlgn="b"/>
                      <a:r>
                        <a:rPr lang="de-DE" sz="1100" b="0" i="0" u="none" strike="noStrike">
                          <a:solidFill>
                            <a:srgbClr val="000000"/>
                          </a:solidFill>
                          <a:effectLst/>
                          <a:latin typeface="Calibri"/>
                        </a:rPr>
                        <a:t>138,6</a:t>
                      </a:r>
                    </a:p>
                  </a:txBody>
                  <a:tcPr marL="9525" marR="9525" marT="9525" marB="0" anchor="b"/>
                </a:tc>
                <a:tc>
                  <a:txBody>
                    <a:bodyPr/>
                    <a:lstStyle/>
                    <a:p>
                      <a:pPr algn="l" fontAlgn="b"/>
                      <a:r>
                        <a:rPr lang="de-DE" sz="1100" b="0" i="0" u="none" strike="noStrike">
                          <a:solidFill>
                            <a:srgbClr val="000000"/>
                          </a:solidFill>
                          <a:effectLst/>
                          <a:latin typeface="Calibri"/>
                        </a:rPr>
                        <a:t>Bolivien</a:t>
                      </a:r>
                    </a:p>
                  </a:txBody>
                  <a:tcPr marL="9525" marR="9525" marT="9525" marB="0" anchor="b"/>
                </a:tc>
                <a:tc>
                  <a:txBody>
                    <a:bodyPr/>
                    <a:lstStyle/>
                    <a:p>
                      <a:pPr algn="r" fontAlgn="b"/>
                      <a:r>
                        <a:rPr lang="de-DE" sz="1100" b="0" i="0" u="none" strike="noStrike">
                          <a:solidFill>
                            <a:srgbClr val="000000"/>
                          </a:solidFill>
                          <a:effectLst/>
                          <a:latin typeface="Calibri"/>
                        </a:rPr>
                        <a:t>81,64</a:t>
                      </a:r>
                    </a:p>
                  </a:txBody>
                  <a:tcPr marL="9525" marR="9525" marT="9525" marB="0" anchor="b"/>
                </a:tc>
              </a:tr>
              <a:tr h="190500">
                <a:tc>
                  <a:txBody>
                    <a:bodyPr/>
                    <a:lstStyle/>
                    <a:p>
                      <a:pPr algn="l" fontAlgn="b"/>
                      <a:r>
                        <a:rPr lang="de-DE" sz="1100" b="0" i="0" u="none" strike="noStrike">
                          <a:solidFill>
                            <a:srgbClr val="000000"/>
                          </a:solidFill>
                          <a:effectLst/>
                          <a:latin typeface="Calibri"/>
                        </a:rPr>
                        <a:t>Kolumbien</a:t>
                      </a:r>
                    </a:p>
                  </a:txBody>
                  <a:tcPr marL="9525" marR="9525" marT="9525" marB="0" anchor="b"/>
                </a:tc>
                <a:tc>
                  <a:txBody>
                    <a:bodyPr/>
                    <a:lstStyle/>
                    <a:p>
                      <a:pPr algn="r" fontAlgn="b"/>
                      <a:r>
                        <a:rPr lang="de-DE" sz="1100" b="0" i="0" u="none" strike="noStrike">
                          <a:solidFill>
                            <a:srgbClr val="000000"/>
                          </a:solidFill>
                          <a:effectLst/>
                          <a:latin typeface="Calibri"/>
                        </a:rPr>
                        <a:t>114,5</a:t>
                      </a:r>
                    </a:p>
                  </a:txBody>
                  <a:tcPr marL="9525" marR="9525" marT="9525" marB="0" anchor="b"/>
                </a:tc>
                <a:tc>
                  <a:txBody>
                    <a:bodyPr/>
                    <a:lstStyle/>
                    <a:p>
                      <a:pPr algn="l" fontAlgn="b"/>
                      <a:r>
                        <a:rPr lang="de-DE" sz="1100" b="0" i="0" u="none" strike="noStrike">
                          <a:solidFill>
                            <a:srgbClr val="000000"/>
                          </a:solidFill>
                          <a:effectLst/>
                          <a:latin typeface="Calibri"/>
                        </a:rPr>
                        <a:t>Chile</a:t>
                      </a:r>
                    </a:p>
                  </a:txBody>
                  <a:tcPr marL="9525" marR="9525" marT="9525" marB="0" anchor="b"/>
                </a:tc>
                <a:tc>
                  <a:txBody>
                    <a:bodyPr/>
                    <a:lstStyle/>
                    <a:p>
                      <a:pPr algn="r" fontAlgn="b"/>
                      <a:r>
                        <a:rPr lang="de-DE" sz="1100" b="0" i="0" u="none" strike="noStrike">
                          <a:solidFill>
                            <a:srgbClr val="000000"/>
                          </a:solidFill>
                          <a:effectLst/>
                          <a:latin typeface="Calibri"/>
                        </a:rPr>
                        <a:t>80,06</a:t>
                      </a:r>
                    </a:p>
                  </a:txBody>
                  <a:tcPr marL="9525" marR="9525" marT="9525" marB="0" anchor="b"/>
                </a:tc>
              </a:tr>
              <a:tr h="190500">
                <a:tc>
                  <a:txBody>
                    <a:bodyPr/>
                    <a:lstStyle/>
                    <a:p>
                      <a:pPr algn="l" fontAlgn="b"/>
                      <a:r>
                        <a:rPr lang="de-DE" sz="1100" b="0" i="0" u="none" strike="noStrike">
                          <a:solidFill>
                            <a:srgbClr val="000000"/>
                          </a:solidFill>
                          <a:effectLst/>
                          <a:latin typeface="Calibri"/>
                        </a:rPr>
                        <a:t>Peru</a:t>
                      </a:r>
                    </a:p>
                  </a:txBody>
                  <a:tcPr marL="9525" marR="9525" marT="9525" marB="0" anchor="b"/>
                </a:tc>
                <a:tc>
                  <a:txBody>
                    <a:bodyPr/>
                    <a:lstStyle/>
                    <a:p>
                      <a:pPr algn="r" fontAlgn="b"/>
                      <a:r>
                        <a:rPr lang="de-DE" sz="1100" b="0" i="0" u="none" strike="noStrike">
                          <a:solidFill>
                            <a:srgbClr val="000000"/>
                          </a:solidFill>
                          <a:effectLst/>
                          <a:latin typeface="Calibri"/>
                        </a:rPr>
                        <a:t>105,0</a:t>
                      </a:r>
                    </a:p>
                  </a:txBody>
                  <a:tcPr marL="9525" marR="9525" marT="9525" marB="0" anchor="b"/>
                </a:tc>
                <a:tc>
                  <a:txBody>
                    <a:bodyPr/>
                    <a:lstStyle/>
                    <a:p>
                      <a:pPr algn="l" fontAlgn="b"/>
                      <a:r>
                        <a:rPr lang="de-DE" sz="1100" b="0" i="0" u="none" strike="noStrike">
                          <a:solidFill>
                            <a:srgbClr val="000000"/>
                          </a:solidFill>
                          <a:effectLst/>
                          <a:latin typeface="Calibri"/>
                        </a:rPr>
                        <a:t>Surinam</a:t>
                      </a:r>
                    </a:p>
                  </a:txBody>
                  <a:tcPr marL="9525" marR="9525" marT="9525" marB="0" anchor="b"/>
                </a:tc>
                <a:tc>
                  <a:txBody>
                    <a:bodyPr/>
                    <a:lstStyle/>
                    <a:p>
                      <a:pPr algn="r" fontAlgn="b"/>
                      <a:r>
                        <a:rPr lang="de-DE" sz="1100" b="0" i="0" u="none" strike="noStrike">
                          <a:solidFill>
                            <a:srgbClr val="000000"/>
                          </a:solidFill>
                          <a:effectLst/>
                          <a:latin typeface="Calibri"/>
                        </a:rPr>
                        <a:t>74,14</a:t>
                      </a:r>
                    </a:p>
                  </a:txBody>
                  <a:tcPr marL="9525" marR="9525" marT="9525" marB="0" anchor="b"/>
                </a:tc>
              </a:tr>
              <a:tr h="190500">
                <a:tc>
                  <a:txBody>
                    <a:bodyPr/>
                    <a:lstStyle/>
                    <a:p>
                      <a:pPr algn="l" fontAlgn="b"/>
                      <a:r>
                        <a:rPr lang="de-DE" sz="1100" b="0" i="0" u="none" strike="noStrike">
                          <a:solidFill>
                            <a:srgbClr val="000000"/>
                          </a:solidFill>
                          <a:effectLst/>
                          <a:latin typeface="Calibri"/>
                        </a:rPr>
                        <a:t>Puerto Rico</a:t>
                      </a:r>
                    </a:p>
                  </a:txBody>
                  <a:tcPr marL="9525" marR="9525" marT="9525" marB="0" anchor="b"/>
                </a:tc>
                <a:tc>
                  <a:txBody>
                    <a:bodyPr/>
                    <a:lstStyle/>
                    <a:p>
                      <a:pPr algn="r" fontAlgn="b"/>
                      <a:r>
                        <a:rPr lang="de-DE" sz="1100" b="0" i="0" u="none" strike="noStrike">
                          <a:solidFill>
                            <a:srgbClr val="000000"/>
                          </a:solidFill>
                          <a:effectLst/>
                          <a:latin typeface="Calibri"/>
                        </a:rPr>
                        <a:t>103,05</a:t>
                      </a:r>
                    </a:p>
                  </a:txBody>
                  <a:tcPr marL="9525" marR="9525" marT="9525" marB="0" anchor="b"/>
                </a:tc>
                <a:tc>
                  <a:txBody>
                    <a:bodyPr/>
                    <a:lstStyle/>
                    <a:p>
                      <a:pPr algn="l" fontAlgn="b"/>
                      <a:r>
                        <a:rPr lang="de-DE" sz="1100" b="0" i="0" u="none" strike="noStrike">
                          <a:solidFill>
                            <a:srgbClr val="000000"/>
                          </a:solidFill>
                          <a:effectLst/>
                          <a:latin typeface="Calibri"/>
                        </a:rPr>
                        <a:t>Bahamas</a:t>
                      </a:r>
                    </a:p>
                  </a:txBody>
                  <a:tcPr marL="9525" marR="9525" marT="9525" marB="0" anchor="b"/>
                </a:tc>
                <a:tc>
                  <a:txBody>
                    <a:bodyPr/>
                    <a:lstStyle/>
                    <a:p>
                      <a:pPr algn="r" fontAlgn="b"/>
                      <a:r>
                        <a:rPr lang="de-DE" sz="1100" b="0" i="0" u="none" strike="noStrike">
                          <a:solidFill>
                            <a:srgbClr val="000000"/>
                          </a:solidFill>
                          <a:effectLst/>
                          <a:latin typeface="Calibri"/>
                        </a:rPr>
                        <a:t>68,04</a:t>
                      </a:r>
                    </a:p>
                  </a:txBody>
                  <a:tcPr marL="9525" marR="9525" marT="9525" marB="0" anchor="b"/>
                </a:tc>
              </a:tr>
              <a:tr h="0">
                <a:tc>
                  <a:txBody>
                    <a:bodyPr/>
                    <a:lstStyle/>
                    <a:p>
                      <a:pPr algn="l" fontAlgn="b"/>
                      <a:r>
                        <a:rPr lang="de-DE" sz="1100" b="0" i="0" u="none" strike="noStrike">
                          <a:solidFill>
                            <a:srgbClr val="000000"/>
                          </a:solidFill>
                          <a:effectLst/>
                          <a:latin typeface="Calibri"/>
                        </a:rPr>
                        <a:t>Dominikanische Republik</a:t>
                      </a:r>
                    </a:p>
                  </a:txBody>
                  <a:tcPr marL="9525" marR="9525" marT="9525" marB="0" anchor="b"/>
                </a:tc>
                <a:tc>
                  <a:txBody>
                    <a:bodyPr/>
                    <a:lstStyle/>
                    <a:p>
                      <a:pPr algn="r" fontAlgn="b"/>
                      <a:r>
                        <a:rPr lang="de-DE" sz="1100" b="0" i="0" u="none" strike="noStrike">
                          <a:solidFill>
                            <a:srgbClr val="000000"/>
                          </a:solidFill>
                          <a:effectLst/>
                          <a:latin typeface="Calibri"/>
                        </a:rPr>
                        <a:t>94,41</a:t>
                      </a:r>
                    </a:p>
                  </a:txBody>
                  <a:tcPr marL="9525" marR="9525" marT="9525" marB="0" anchor="b"/>
                </a:tc>
                <a:tc>
                  <a:txBody>
                    <a:bodyPr/>
                    <a:lstStyle/>
                    <a:p>
                      <a:pPr algn="l" fontAlgn="b"/>
                      <a:r>
                        <a:rPr lang="de-DE" sz="1100" b="0" i="0" u="none" strike="noStrike" dirty="0">
                          <a:solidFill>
                            <a:schemeClr val="bg1">
                              <a:lumMod val="50000"/>
                            </a:schemeClr>
                          </a:solidFill>
                          <a:effectLst/>
                          <a:latin typeface="Calibri"/>
                        </a:rPr>
                        <a:t>Honduras</a:t>
                      </a:r>
                    </a:p>
                  </a:txBody>
                  <a:tcPr marL="9525" marR="9525" marT="9525" marB="0" anchor="b"/>
                </a:tc>
                <a:tc>
                  <a:txBody>
                    <a:bodyPr/>
                    <a:lstStyle/>
                    <a:p>
                      <a:pPr algn="r" fontAlgn="b"/>
                      <a:r>
                        <a:rPr lang="de-DE" sz="1100" b="0" i="0" u="none" strike="noStrike" dirty="0">
                          <a:solidFill>
                            <a:schemeClr val="bg1">
                              <a:lumMod val="50000"/>
                            </a:schemeClr>
                          </a:solidFill>
                          <a:effectLst/>
                          <a:latin typeface="Calibri"/>
                        </a:rPr>
                        <a:t>49,68</a:t>
                      </a:r>
                    </a:p>
                  </a:txBody>
                  <a:tcPr marL="9525" marR="9525" marT="9525" marB="0" anchor="b"/>
                </a:tc>
              </a:tr>
              <a:tr h="190500">
                <a:tc>
                  <a:txBody>
                    <a:bodyPr/>
                    <a:lstStyle/>
                    <a:p>
                      <a:pPr algn="l" fontAlgn="b"/>
                      <a:r>
                        <a:rPr lang="de-DE" sz="1100" b="0" i="0" u="none" strike="noStrike" dirty="0" err="1">
                          <a:solidFill>
                            <a:srgbClr val="000000"/>
                          </a:solidFill>
                          <a:effectLst/>
                          <a:latin typeface="Calibri"/>
                        </a:rPr>
                        <a:t>Sint</a:t>
                      </a:r>
                      <a:r>
                        <a:rPr lang="de-DE" sz="1100" b="0" i="0" u="none" strike="noStrike" dirty="0">
                          <a:solidFill>
                            <a:srgbClr val="000000"/>
                          </a:solidFill>
                          <a:effectLst/>
                          <a:latin typeface="Calibri"/>
                        </a:rPr>
                        <a:t> Maarten </a:t>
                      </a:r>
                      <a:r>
                        <a:rPr lang="de-DE" sz="1100" b="0" i="0" u="none" strike="noStrike" dirty="0" smtClean="0">
                          <a:solidFill>
                            <a:srgbClr val="000000"/>
                          </a:solidFill>
                          <a:effectLst/>
                          <a:latin typeface="Calibri"/>
                        </a:rPr>
                        <a:t>NL)</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dirty="0">
                          <a:solidFill>
                            <a:srgbClr val="000000"/>
                          </a:solidFill>
                          <a:effectLst/>
                          <a:latin typeface="Calibri"/>
                        </a:rPr>
                        <a:t>94,36</a:t>
                      </a:r>
                    </a:p>
                  </a:txBody>
                  <a:tcPr marL="9525" marR="9525" marT="9525" marB="0" anchor="b"/>
                </a:tc>
                <a:tc>
                  <a:txBody>
                    <a:bodyPr/>
                    <a:lstStyle/>
                    <a:p>
                      <a:pPr algn="l" fontAlgn="b"/>
                      <a:endParaRPr lang="de-DE" sz="1100" b="0" i="0" u="none" strike="noStrike" dirty="0">
                        <a:solidFill>
                          <a:srgbClr val="000000"/>
                        </a:solidFill>
                        <a:effectLst/>
                        <a:latin typeface="Calibri"/>
                      </a:endParaRPr>
                    </a:p>
                  </a:txBody>
                  <a:tcPr marL="9525" marR="9525" marT="9525" marB="0" anchor="b"/>
                </a:tc>
                <a:tc>
                  <a:txBody>
                    <a:bodyPr/>
                    <a:lstStyle/>
                    <a:p>
                      <a:pPr algn="r" fontAlgn="b"/>
                      <a:endParaRPr lang="de-DE"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813904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fontScale="90000"/>
          </a:bodyPr>
          <a:lstStyle/>
          <a:p>
            <a:pPr algn="l"/>
            <a:r>
              <a:rPr lang="de-DE" sz="2700" b="1" dirty="0" smtClean="0">
                <a:solidFill>
                  <a:srgbClr val="0070C0"/>
                </a:solidFill>
                <a:latin typeface="+mn-lt"/>
              </a:rPr>
              <a:t>COVID-19</a:t>
            </a:r>
            <a:r>
              <a:rPr lang="de-DE" sz="2700" b="1" dirty="0" smtClean="0">
                <a:solidFill>
                  <a:srgbClr val="0070C0"/>
                </a:solidFill>
                <a:latin typeface="+mn-lt"/>
              </a:rPr>
              <a:t>/ </a:t>
            </a:r>
            <a:r>
              <a:rPr lang="en-US" sz="2700" b="1" dirty="0" smtClean="0">
                <a:solidFill>
                  <a:srgbClr val="0070C0"/>
                </a:solidFill>
                <a:latin typeface="+mn-lt"/>
              </a:rPr>
              <a:t>Strategies </a:t>
            </a:r>
            <a:r>
              <a:rPr lang="en-US" sz="2700" b="1" dirty="0">
                <a:solidFill>
                  <a:srgbClr val="0070C0"/>
                </a:solidFill>
                <a:latin typeface="+mn-lt"/>
              </a:rPr>
              <a:t>to reduce the risk of SARS-CoV-2 re-introduction from international </a:t>
            </a:r>
            <a:r>
              <a:rPr lang="en-US" sz="2700" b="1" dirty="0" smtClean="0">
                <a:solidFill>
                  <a:srgbClr val="0070C0"/>
                </a:solidFill>
                <a:latin typeface="+mn-lt"/>
              </a:rPr>
              <a:t>travellers </a:t>
            </a:r>
            <a:r>
              <a:rPr lang="en-US" sz="2700" b="1" dirty="0">
                <a:solidFill>
                  <a:srgbClr val="0070C0"/>
                </a:solidFill>
                <a:latin typeface="+mn-lt"/>
              </a:rPr>
              <a:t>- </a:t>
            </a:r>
            <a:r>
              <a:rPr lang="en-US" sz="2700" dirty="0">
                <a:solidFill>
                  <a:srgbClr val="0070C0"/>
                </a:solidFill>
                <a:latin typeface="+mn-lt"/>
              </a:rPr>
              <a:t>Preprint</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216642" y="2276872"/>
            <a:ext cx="8732978" cy="661720"/>
          </a:xfrm>
          <a:prstGeom prst="rect">
            <a:avLst/>
          </a:prstGeom>
          <a:noFill/>
        </p:spPr>
        <p:txBody>
          <a:bodyPr wrap="square" rtlCol="0">
            <a:spAutoFit/>
          </a:bodyPr>
          <a:lstStyle/>
          <a:p>
            <a:pPr marL="285750" indent="-285750">
              <a:spcAft>
                <a:spcPts val="600"/>
              </a:spcAft>
              <a:buClr>
                <a:srgbClr val="0070C0"/>
              </a:buClr>
              <a:buFont typeface="Wingdings" panose="05000000000000000000" pitchFamily="2" charset="2"/>
              <a:buChar char="§"/>
            </a:pPr>
            <a:r>
              <a:rPr lang="de-DE" sz="1600" dirty="0" smtClean="0"/>
              <a:t>Quarantäne</a:t>
            </a:r>
            <a:r>
              <a:rPr lang="de-DE" sz="1600" dirty="0"/>
              <a:t>: </a:t>
            </a:r>
            <a:r>
              <a:rPr lang="de-DE" sz="1600" dirty="0" smtClean="0"/>
              <a:t>persönliche, soziale </a:t>
            </a:r>
            <a:r>
              <a:rPr lang="de-DE" sz="1600" dirty="0"/>
              <a:t>und </a:t>
            </a:r>
            <a:r>
              <a:rPr lang="de-DE" sz="1600" dirty="0" smtClean="0"/>
              <a:t>wirtschaftliche </a:t>
            </a:r>
            <a:r>
              <a:rPr lang="de-DE" sz="1600" dirty="0"/>
              <a:t>Kosten</a:t>
            </a:r>
            <a:endParaRPr lang="de-DE" sz="1600" dirty="0" smtClean="0"/>
          </a:p>
          <a:p>
            <a:pPr marL="742950" lvl="1" indent="-285750">
              <a:spcAft>
                <a:spcPts val="600"/>
              </a:spcAft>
              <a:buClr>
                <a:srgbClr val="0070C0"/>
              </a:buClr>
              <a:buFont typeface="Wingdings" panose="05000000000000000000" pitchFamily="2" charset="2"/>
              <a:buChar char="Ø"/>
            </a:pPr>
            <a:r>
              <a:rPr lang="de-DE" sz="1600" dirty="0" smtClean="0"/>
              <a:t>Länge muss durch Verringerung des Übertragungsrisikos gerechtfertigt werden</a:t>
            </a:r>
          </a:p>
        </p:txBody>
      </p:sp>
      <p:sp>
        <p:nvSpPr>
          <p:cNvPr id="6" name="Textfeld 5"/>
          <p:cNvSpPr txBox="1"/>
          <p:nvPr/>
        </p:nvSpPr>
        <p:spPr>
          <a:xfrm>
            <a:off x="205541" y="1018139"/>
            <a:ext cx="8732978" cy="984885"/>
          </a:xfrm>
          <a:prstGeom prst="rect">
            <a:avLst/>
          </a:prstGeom>
          <a:solidFill>
            <a:schemeClr val="bg2"/>
          </a:solidFill>
        </p:spPr>
        <p:txBody>
          <a:bodyPr wrap="square" rtlCol="0">
            <a:spAutoFit/>
          </a:bodyPr>
          <a:lstStyle/>
          <a:p>
            <a:pPr>
              <a:spcAft>
                <a:spcPts val="600"/>
              </a:spcAft>
              <a:buClr>
                <a:srgbClr val="0070C0"/>
              </a:buClr>
            </a:pPr>
            <a:r>
              <a:rPr lang="de-DE" sz="1200" i="1" dirty="0" smtClean="0"/>
              <a:t>London School </a:t>
            </a:r>
            <a:r>
              <a:rPr lang="de-DE" sz="1200" i="1" dirty="0" err="1" smtClean="0"/>
              <a:t>of</a:t>
            </a:r>
            <a:r>
              <a:rPr lang="de-DE" sz="1200" i="1" dirty="0" smtClean="0"/>
              <a:t> Hygiene </a:t>
            </a:r>
            <a:r>
              <a:rPr lang="de-DE" sz="1200" i="1" dirty="0" err="1" smtClean="0"/>
              <a:t>and</a:t>
            </a:r>
            <a:r>
              <a:rPr lang="de-DE" sz="1200" i="1" dirty="0" smtClean="0"/>
              <a:t> </a:t>
            </a:r>
            <a:r>
              <a:rPr lang="de-DE" sz="1200" i="1" dirty="0" err="1" smtClean="0"/>
              <a:t>Troppical</a:t>
            </a:r>
            <a:r>
              <a:rPr lang="de-DE" sz="1200" i="1" dirty="0" smtClean="0"/>
              <a:t> </a:t>
            </a:r>
            <a:r>
              <a:rPr lang="de-DE" sz="1200" i="1" dirty="0" err="1" smtClean="0"/>
              <a:t>Medicine</a:t>
            </a:r>
            <a:endParaRPr lang="de-DE" sz="1200" i="1" dirty="0" smtClean="0"/>
          </a:p>
          <a:p>
            <a:pPr>
              <a:spcAft>
                <a:spcPts val="600"/>
              </a:spcAft>
              <a:buClr>
                <a:srgbClr val="0070C0"/>
              </a:buClr>
            </a:pPr>
            <a:r>
              <a:rPr lang="de-DE" sz="1200" i="1" dirty="0" smtClean="0"/>
              <a:t>Samuel </a:t>
            </a:r>
            <a:r>
              <a:rPr lang="de-DE" sz="1200" i="1" dirty="0"/>
              <a:t>Clifford* &amp; Billy J. </a:t>
            </a:r>
            <a:r>
              <a:rPr lang="de-DE" sz="1200" i="1" dirty="0" err="1"/>
              <a:t>Quilty</a:t>
            </a:r>
            <a:r>
              <a:rPr lang="de-DE" sz="1200" i="1" dirty="0"/>
              <a:t>*, Timothy W. Russell, Yang Liu, Yung-</a:t>
            </a:r>
            <a:r>
              <a:rPr lang="de-DE" sz="1200" i="1" dirty="0" err="1"/>
              <a:t>Wai</a:t>
            </a:r>
            <a:r>
              <a:rPr lang="de-DE" sz="1200" i="1" dirty="0"/>
              <a:t> Desmond Chan,  Carl  A.  B.  Pearson,  Rosalind  M.  </a:t>
            </a:r>
            <a:r>
              <a:rPr lang="de-DE" sz="1200" i="1" dirty="0" err="1"/>
              <a:t>Eggo</a:t>
            </a:r>
            <a:r>
              <a:rPr lang="de-DE" sz="1200" i="1" dirty="0"/>
              <a:t>,  Akira  Endo,  CMMID  COVID-19 Working Group, Stefan Flasche^,  W. John </a:t>
            </a:r>
            <a:r>
              <a:rPr lang="de-DE" sz="1200" i="1" dirty="0" smtClean="0"/>
              <a:t>Edmunds</a:t>
            </a:r>
          </a:p>
          <a:p>
            <a:pPr>
              <a:spcAft>
                <a:spcPts val="600"/>
              </a:spcAft>
              <a:buClr>
                <a:srgbClr val="0070C0"/>
              </a:buClr>
            </a:pPr>
            <a:r>
              <a:rPr lang="de-DE" sz="1200" dirty="0">
                <a:hlinkClick r:id="rId3"/>
              </a:rPr>
              <a:t>https://</a:t>
            </a:r>
            <a:r>
              <a:rPr lang="de-DE" sz="1200" dirty="0" smtClean="0">
                <a:hlinkClick r:id="rId3"/>
              </a:rPr>
              <a:t>www.medrxiv.org/content/10.1101/2020.07.24.20161281v2.full.pdf</a:t>
            </a:r>
            <a:r>
              <a:rPr lang="de-DE" sz="1200" i="1" dirty="0"/>
              <a:t> </a:t>
            </a:r>
            <a:endParaRPr lang="de-DE" sz="12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52" y="3068960"/>
            <a:ext cx="9036496" cy="226137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Rechteck 1"/>
          <p:cNvSpPr/>
          <p:nvPr/>
        </p:nvSpPr>
        <p:spPr>
          <a:xfrm>
            <a:off x="282691" y="5445224"/>
            <a:ext cx="8600880" cy="1200329"/>
          </a:xfrm>
          <a:prstGeom prst="rect">
            <a:avLst/>
          </a:prstGeom>
        </p:spPr>
        <p:txBody>
          <a:bodyPr wrap="square">
            <a:spAutoFit/>
          </a:bodyPr>
          <a:lstStyle/>
          <a:p>
            <a:r>
              <a:rPr lang="de-DE" sz="1200" i="1" dirty="0" smtClean="0"/>
              <a:t>Abbildung: Mögliche </a:t>
            </a:r>
            <a:r>
              <a:rPr lang="de-DE" sz="1200" i="1" dirty="0"/>
              <a:t>Reiseverläufe für die betrachteten Screening-Szenarien. Das Screening (violette Diamanten) findet vor und/oder nach dem Flug statt und kann kontrollierte Quarantänezeiten (gelbe Kästen) beinhalten. Reisende, die vor dem Flug als infiziert befunden werden, werden am Boarding gehindert (orangefarbene Kästen vor dem Flug); Reisende, die während der kontrollierten Quarantäne als infiziert befunden werden, werden in die obligatorische Quarantäne umgeleitet (orangefarbene Kästen nach dem Flug). Reisende betreten die Gemeinschaft nach der erforderlichen Anzahl negativer Tests (unabhängig vom Infektionsstatus) oder nach Erfüllung der Anforderungen der obligatorischen Quarantäne</a:t>
            </a:r>
            <a:r>
              <a:rPr lang="de-DE" sz="1200" i="1" dirty="0" smtClean="0"/>
              <a:t>.</a:t>
            </a:r>
            <a:endParaRPr lang="de-DE" sz="1200" i="1" dirty="0"/>
          </a:p>
        </p:txBody>
      </p:sp>
    </p:spTree>
    <p:extLst>
      <p:ext uri="{BB962C8B-B14F-4D97-AF65-F5344CB8AC3E}">
        <p14:creationId xmlns:p14="http://schemas.microsoft.com/office/powerpoint/2010/main" val="37048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fontScale="90000"/>
          </a:bodyPr>
          <a:lstStyle/>
          <a:p>
            <a:pPr algn="l"/>
            <a:r>
              <a:rPr lang="de-DE" sz="2700" b="1" dirty="0" smtClean="0">
                <a:solidFill>
                  <a:srgbClr val="0070C0"/>
                </a:solidFill>
                <a:latin typeface="+mn-lt"/>
              </a:rPr>
              <a:t>COVID-19/</a:t>
            </a:r>
            <a:r>
              <a:rPr lang="en-US" sz="2700" b="1" dirty="0">
                <a:solidFill>
                  <a:srgbClr val="0070C0"/>
                </a:solidFill>
                <a:latin typeface="+mn-lt"/>
              </a:rPr>
              <a:t>Strategies to reduce the risk of SARS-CoV-2 re-introduction from international </a:t>
            </a:r>
            <a:r>
              <a:rPr lang="en-US" sz="2700" b="1" dirty="0" smtClean="0">
                <a:solidFill>
                  <a:srgbClr val="0070C0"/>
                </a:solidFill>
                <a:latin typeface="+mn-lt"/>
              </a:rPr>
              <a:t>travellers </a:t>
            </a:r>
            <a:r>
              <a:rPr lang="en-US" sz="2700" b="1" dirty="0">
                <a:solidFill>
                  <a:srgbClr val="0070C0"/>
                </a:solidFill>
                <a:latin typeface="+mn-lt"/>
              </a:rPr>
              <a:t>- </a:t>
            </a:r>
            <a:r>
              <a:rPr lang="en-US" sz="2700" dirty="0">
                <a:solidFill>
                  <a:srgbClr val="0070C0"/>
                </a:solidFill>
                <a:latin typeface="+mn-lt"/>
              </a:rPr>
              <a:t>Preprint</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216642" y="1221685"/>
            <a:ext cx="8732978" cy="4708981"/>
          </a:xfrm>
          <a:prstGeom prst="rect">
            <a:avLst/>
          </a:prstGeom>
          <a:noFill/>
        </p:spPr>
        <p:txBody>
          <a:bodyPr wrap="square" rtlCol="0">
            <a:spAutoFit/>
          </a:bodyPr>
          <a:lstStyle/>
          <a:p>
            <a:pPr marL="285750" indent="-285750">
              <a:spcAft>
                <a:spcPts val="600"/>
              </a:spcAft>
              <a:buClr>
                <a:srgbClr val="0070C0"/>
              </a:buClr>
              <a:buFont typeface="Wingdings" panose="05000000000000000000" pitchFamily="2" charset="2"/>
              <a:buChar char="§"/>
            </a:pPr>
            <a:r>
              <a:rPr lang="de-DE" sz="1600" dirty="0" smtClean="0"/>
              <a:t>Methoden:</a:t>
            </a:r>
            <a:r>
              <a:rPr lang="de-DE" sz="1600" dirty="0"/>
              <a:t>	</a:t>
            </a:r>
            <a:endParaRPr lang="de-DE" sz="1600" dirty="0" smtClean="0"/>
          </a:p>
          <a:p>
            <a:pPr marL="742950" lvl="1" indent="-285750">
              <a:spcAft>
                <a:spcPts val="600"/>
              </a:spcAft>
              <a:buClr>
                <a:srgbClr val="0070C0"/>
              </a:buClr>
              <a:buFont typeface="Wingdings" panose="05000000000000000000" pitchFamily="2" charset="2"/>
              <a:buChar char="§"/>
            </a:pPr>
            <a:r>
              <a:rPr lang="de-DE" sz="1600" dirty="0" smtClean="0"/>
              <a:t>Reisen aus EU und USA nach UK</a:t>
            </a:r>
          </a:p>
          <a:p>
            <a:pPr marL="742950" lvl="1" indent="-285750">
              <a:spcAft>
                <a:spcPts val="600"/>
              </a:spcAft>
              <a:buClr>
                <a:srgbClr val="0070C0"/>
              </a:buClr>
              <a:buFont typeface="Wingdings" panose="05000000000000000000" pitchFamily="2" charset="2"/>
              <a:buChar char="§"/>
            </a:pPr>
            <a:r>
              <a:rPr lang="de-DE" sz="1600" dirty="0" smtClean="0"/>
              <a:t>Einreisen = Ausreisen</a:t>
            </a:r>
          </a:p>
          <a:p>
            <a:pPr marL="742950" lvl="1" indent="-285750">
              <a:spcAft>
                <a:spcPts val="600"/>
              </a:spcAft>
              <a:buClr>
                <a:srgbClr val="0070C0"/>
              </a:buClr>
              <a:buFont typeface="Wingdings" panose="05000000000000000000" pitchFamily="2" charset="2"/>
              <a:buChar char="§"/>
            </a:pPr>
            <a:r>
              <a:rPr lang="de-DE" sz="1600" dirty="0" smtClean="0"/>
              <a:t>Prävalenzen der Ausreiseländer am 20.07.2020</a:t>
            </a:r>
          </a:p>
          <a:p>
            <a:pPr marL="742950" lvl="1" indent="-285750">
              <a:spcAft>
                <a:spcPts val="600"/>
              </a:spcAft>
              <a:buClr>
                <a:srgbClr val="0070C0"/>
              </a:buClr>
              <a:buFont typeface="Wingdings" panose="05000000000000000000" pitchFamily="2" charset="2"/>
              <a:buChar char="§"/>
            </a:pPr>
            <a:r>
              <a:rPr lang="de-DE" sz="1600" dirty="0" smtClean="0"/>
              <a:t>Baseline zum Vergleichen: keine Quarantäne, keine PCR</a:t>
            </a:r>
          </a:p>
          <a:p>
            <a:pPr marL="742950" lvl="1" indent="-285750">
              <a:spcAft>
                <a:spcPts val="600"/>
              </a:spcAft>
              <a:buClr>
                <a:srgbClr val="0070C0"/>
              </a:buClr>
              <a:buFont typeface="Wingdings" panose="05000000000000000000" pitchFamily="2" charset="2"/>
              <a:buChar char="§"/>
            </a:pPr>
            <a:endParaRPr lang="de-DE" sz="1600" dirty="0"/>
          </a:p>
          <a:p>
            <a:pPr marL="285750" indent="-285750">
              <a:spcAft>
                <a:spcPts val="600"/>
              </a:spcAft>
              <a:buClr>
                <a:srgbClr val="0070C0"/>
              </a:buClr>
              <a:buFont typeface="Wingdings" panose="05000000000000000000" pitchFamily="2" charset="2"/>
              <a:buChar char="§"/>
            </a:pPr>
            <a:r>
              <a:rPr lang="de-DE" sz="1600" dirty="0" smtClean="0"/>
              <a:t>Annahmen (Auswahl):</a:t>
            </a:r>
          </a:p>
          <a:p>
            <a:pPr marL="742950" lvl="1" indent="-285750">
              <a:spcAft>
                <a:spcPts val="600"/>
              </a:spcAft>
              <a:buClr>
                <a:srgbClr val="0070C0"/>
              </a:buClr>
              <a:buFont typeface="Wingdings" panose="05000000000000000000" pitchFamily="2" charset="2"/>
              <a:buChar char="§"/>
            </a:pPr>
            <a:r>
              <a:rPr lang="de-DE" sz="1600" dirty="0" smtClean="0"/>
              <a:t>70</a:t>
            </a:r>
            <a:r>
              <a:rPr lang="de-DE" sz="1600" dirty="0"/>
              <a:t>% der Reisenden, die zum Zeitpunkt der Reise symptomatisch waren, wurden an der Reise gehindert (Überwachung des Syndroms bei der </a:t>
            </a:r>
            <a:r>
              <a:rPr lang="de-DE" sz="1600" dirty="0" smtClean="0"/>
              <a:t>Abreise)</a:t>
            </a:r>
          </a:p>
          <a:p>
            <a:pPr marL="742950" lvl="1" indent="-285750">
              <a:spcAft>
                <a:spcPts val="600"/>
              </a:spcAft>
              <a:buClr>
                <a:srgbClr val="0070C0"/>
              </a:buClr>
              <a:buFont typeface="Wingdings" panose="05000000000000000000" pitchFamily="2" charset="2"/>
              <a:buChar char="§"/>
            </a:pPr>
            <a:r>
              <a:rPr lang="de-DE" sz="1600" dirty="0" smtClean="0"/>
              <a:t>Reisevolumen im Juli 2020 1% von dem im Juli 2019</a:t>
            </a:r>
          </a:p>
          <a:p>
            <a:pPr marL="742950" lvl="1" indent="-285750">
              <a:spcAft>
                <a:spcPts val="600"/>
              </a:spcAft>
              <a:buClr>
                <a:srgbClr val="0070C0"/>
              </a:buClr>
              <a:buFont typeface="Wingdings" panose="05000000000000000000" pitchFamily="2" charset="2"/>
              <a:buChar char="§"/>
            </a:pPr>
            <a:r>
              <a:rPr lang="de-DE" sz="1600" dirty="0" smtClean="0"/>
              <a:t>3-55</a:t>
            </a:r>
            <a:r>
              <a:rPr lang="de-DE" sz="1600" dirty="0"/>
              <a:t>% der infizierten beabsichtigten Reisenden </a:t>
            </a:r>
            <a:r>
              <a:rPr lang="de-DE" sz="1600" dirty="0" smtClean="0"/>
              <a:t>asymptomatisch</a:t>
            </a:r>
          </a:p>
          <a:p>
            <a:pPr marL="742950" lvl="1" indent="-285750">
              <a:spcAft>
                <a:spcPts val="600"/>
              </a:spcAft>
              <a:buClr>
                <a:srgbClr val="0070C0"/>
              </a:buClr>
              <a:buFont typeface="Wingdings" panose="05000000000000000000" pitchFamily="2" charset="2"/>
              <a:buChar char="§"/>
            </a:pPr>
            <a:r>
              <a:rPr lang="de-DE" sz="1600" dirty="0" smtClean="0"/>
              <a:t>Spezifität </a:t>
            </a:r>
            <a:r>
              <a:rPr lang="de-DE" sz="1600" dirty="0"/>
              <a:t>des Tests = </a:t>
            </a:r>
            <a:r>
              <a:rPr lang="de-DE" sz="1600" dirty="0" smtClean="0"/>
              <a:t>100%</a:t>
            </a:r>
          </a:p>
          <a:p>
            <a:pPr marL="742950" lvl="1" indent="-285750">
              <a:spcAft>
                <a:spcPts val="600"/>
              </a:spcAft>
              <a:buClr>
                <a:srgbClr val="0070C0"/>
              </a:buClr>
              <a:buFont typeface="Wingdings" panose="05000000000000000000" pitchFamily="2" charset="2"/>
              <a:buChar char="§"/>
            </a:pPr>
            <a:r>
              <a:rPr lang="de-DE" sz="1600" dirty="0" smtClean="0"/>
              <a:t>Die </a:t>
            </a:r>
            <a:r>
              <a:rPr lang="de-DE" sz="1600" dirty="0"/>
              <a:t>Wahrscheinlichkeit, eine </a:t>
            </a:r>
            <a:r>
              <a:rPr lang="de-DE" sz="1600" dirty="0" smtClean="0"/>
              <a:t>asymptomatische Person zu </a:t>
            </a:r>
            <a:r>
              <a:rPr lang="de-DE" sz="1600" dirty="0"/>
              <a:t>erkennen, beträgt 0,62 die </a:t>
            </a:r>
            <a:r>
              <a:rPr lang="de-DE" sz="1600" dirty="0" smtClean="0"/>
              <a:t>einer symptomatischen </a:t>
            </a:r>
          </a:p>
          <a:p>
            <a:pPr marL="742950" lvl="1" indent="-285750">
              <a:spcAft>
                <a:spcPts val="600"/>
              </a:spcAft>
              <a:buClr>
                <a:srgbClr val="0070C0"/>
              </a:buClr>
              <a:buFont typeface="Wingdings" panose="05000000000000000000" pitchFamily="2" charset="2"/>
              <a:buChar char="§"/>
            </a:pPr>
            <a:r>
              <a:rPr lang="de-DE" sz="1600" dirty="0" smtClean="0"/>
              <a:t>Die </a:t>
            </a:r>
            <a:r>
              <a:rPr lang="de-DE" sz="1600" dirty="0" err="1"/>
              <a:t>Infektiosität</a:t>
            </a:r>
            <a:r>
              <a:rPr lang="de-DE" sz="1600" dirty="0"/>
              <a:t> der symptomatischen Fälle beginnt 2,3 Tage vor dem Auftreten der </a:t>
            </a:r>
            <a:r>
              <a:rPr lang="de-DE" sz="1600" dirty="0" smtClean="0"/>
              <a:t>Symptome</a:t>
            </a:r>
            <a:endParaRPr lang="de-DE" sz="1600" dirty="0"/>
          </a:p>
        </p:txBody>
      </p:sp>
    </p:spTree>
    <p:extLst>
      <p:ext uri="{BB962C8B-B14F-4D97-AF65-F5344CB8AC3E}">
        <p14:creationId xmlns:p14="http://schemas.microsoft.com/office/powerpoint/2010/main" val="3936874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fontScale="90000"/>
          </a:bodyPr>
          <a:lstStyle/>
          <a:p>
            <a:pPr algn="l"/>
            <a:r>
              <a:rPr lang="de-DE" sz="2700" b="1" dirty="0" smtClean="0">
                <a:solidFill>
                  <a:srgbClr val="0070C0"/>
                </a:solidFill>
                <a:latin typeface="+mn-lt"/>
              </a:rPr>
              <a:t>COVID-19/</a:t>
            </a:r>
            <a:r>
              <a:rPr lang="en-US" sz="2700" b="1" dirty="0">
                <a:solidFill>
                  <a:srgbClr val="0070C0"/>
                </a:solidFill>
                <a:latin typeface="+mn-lt"/>
              </a:rPr>
              <a:t>Strategies to reduce the risk of SARS-CoV-2 re-introduction from international </a:t>
            </a:r>
            <a:r>
              <a:rPr lang="en-US" sz="2700" b="1" dirty="0" smtClean="0">
                <a:solidFill>
                  <a:srgbClr val="0070C0"/>
                </a:solidFill>
                <a:latin typeface="+mn-lt"/>
              </a:rPr>
              <a:t>travellers </a:t>
            </a:r>
            <a:r>
              <a:rPr lang="en-US" sz="2700" b="1" dirty="0">
                <a:solidFill>
                  <a:srgbClr val="0070C0"/>
                </a:solidFill>
                <a:latin typeface="+mn-lt"/>
              </a:rPr>
              <a:t>- </a:t>
            </a:r>
            <a:r>
              <a:rPr lang="en-US" sz="2700" dirty="0">
                <a:solidFill>
                  <a:srgbClr val="0070C0"/>
                </a:solidFill>
                <a:latin typeface="+mn-lt"/>
              </a:rPr>
              <a:t>Preprint</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pic>
        <p:nvPicPr>
          <p:cNvPr id="5" name="Grafik 4"/>
          <p:cNvPicPr/>
          <p:nvPr/>
        </p:nvPicPr>
        <p:blipFill>
          <a:blip r:embed="rId3"/>
          <a:stretch>
            <a:fillRect/>
          </a:stretch>
        </p:blipFill>
        <p:spPr>
          <a:xfrm>
            <a:off x="1403648" y="980728"/>
            <a:ext cx="6480720" cy="5877272"/>
          </a:xfrm>
          <a:prstGeom prst="rect">
            <a:avLst/>
          </a:prstGeom>
        </p:spPr>
      </p:pic>
    </p:spTree>
    <p:extLst>
      <p:ext uri="{BB962C8B-B14F-4D97-AF65-F5344CB8AC3E}">
        <p14:creationId xmlns:p14="http://schemas.microsoft.com/office/powerpoint/2010/main" val="24554998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729" y="836712"/>
            <a:ext cx="7429500" cy="456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el 4"/>
          <p:cNvSpPr>
            <a:spLocks noGrp="1"/>
          </p:cNvSpPr>
          <p:nvPr>
            <p:ph type="title"/>
          </p:nvPr>
        </p:nvSpPr>
        <p:spPr>
          <a:xfrm>
            <a:off x="448593" y="188640"/>
            <a:ext cx="8092592" cy="648072"/>
          </a:xfrm>
        </p:spPr>
        <p:txBody>
          <a:bodyPr>
            <a:normAutofit fontScale="90000"/>
          </a:bodyPr>
          <a:lstStyle/>
          <a:p>
            <a:pPr algn="l"/>
            <a:r>
              <a:rPr lang="de-DE" sz="2700" b="1" dirty="0" smtClean="0">
                <a:solidFill>
                  <a:srgbClr val="0070C0"/>
                </a:solidFill>
                <a:latin typeface="+mn-lt"/>
              </a:rPr>
              <a:t>COVID-19/</a:t>
            </a:r>
            <a:r>
              <a:rPr lang="en-US" sz="2700" b="1" dirty="0">
                <a:solidFill>
                  <a:srgbClr val="0070C0"/>
                </a:solidFill>
                <a:latin typeface="+mn-lt"/>
              </a:rPr>
              <a:t>Strategies to reduce the risk of SARS-CoV-2 re-introduction from international </a:t>
            </a:r>
            <a:r>
              <a:rPr lang="en-US" sz="2700" b="1" dirty="0" err="1">
                <a:solidFill>
                  <a:srgbClr val="0070C0"/>
                </a:solidFill>
                <a:latin typeface="+mn-lt"/>
              </a:rPr>
              <a:t>travellers</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3609" y="5399187"/>
            <a:ext cx="7296150"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8971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fontScale="90000"/>
          </a:bodyPr>
          <a:lstStyle/>
          <a:p>
            <a:pPr algn="l"/>
            <a:r>
              <a:rPr lang="de-DE" sz="2700" b="1" dirty="0" smtClean="0">
                <a:solidFill>
                  <a:srgbClr val="0070C0"/>
                </a:solidFill>
                <a:latin typeface="+mn-lt"/>
              </a:rPr>
              <a:t>COVID-19/</a:t>
            </a:r>
            <a:r>
              <a:rPr lang="en-US" sz="2700" b="1" dirty="0">
                <a:solidFill>
                  <a:srgbClr val="0070C0"/>
                </a:solidFill>
                <a:latin typeface="+mn-lt"/>
              </a:rPr>
              <a:t>Strategies to reduce the risk of SARS-CoV-2 re-introduction from international </a:t>
            </a:r>
            <a:r>
              <a:rPr lang="en-US" sz="2700" b="1" dirty="0" smtClean="0">
                <a:solidFill>
                  <a:srgbClr val="0070C0"/>
                </a:solidFill>
                <a:latin typeface="+mn-lt"/>
              </a:rPr>
              <a:t>travellers </a:t>
            </a:r>
            <a:r>
              <a:rPr lang="en-US" sz="2700" b="1" dirty="0">
                <a:solidFill>
                  <a:srgbClr val="0070C0"/>
                </a:solidFill>
                <a:latin typeface="+mn-lt"/>
              </a:rPr>
              <a:t>- </a:t>
            </a:r>
            <a:r>
              <a:rPr lang="en-US" sz="2700" dirty="0">
                <a:solidFill>
                  <a:srgbClr val="0070C0"/>
                </a:solidFill>
                <a:latin typeface="+mn-lt"/>
              </a:rPr>
              <a:t>Preprint</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216642" y="1196752"/>
            <a:ext cx="8732978" cy="5524589"/>
          </a:xfrm>
          <a:prstGeom prst="rect">
            <a:avLst/>
          </a:prstGeom>
          <a:noFill/>
        </p:spPr>
        <p:txBody>
          <a:bodyPr wrap="square" rtlCol="0">
            <a:spAutoFit/>
          </a:bodyPr>
          <a:lstStyle/>
          <a:p>
            <a:pPr marL="285750" indent="-285750">
              <a:spcAft>
                <a:spcPts val="600"/>
              </a:spcAft>
              <a:buClr>
                <a:srgbClr val="0070C0"/>
              </a:buClr>
              <a:buFont typeface="Wingdings" panose="05000000000000000000" pitchFamily="2" charset="2"/>
              <a:buChar char="§"/>
            </a:pPr>
            <a:r>
              <a:rPr lang="de-DE" sz="1600" dirty="0" smtClean="0"/>
              <a:t>Ergebnisse:</a:t>
            </a:r>
            <a:r>
              <a:rPr lang="de-DE" sz="1600" dirty="0"/>
              <a:t>	</a:t>
            </a:r>
          </a:p>
          <a:p>
            <a:pPr marL="742950" lvl="1" indent="-285750">
              <a:spcAft>
                <a:spcPts val="600"/>
              </a:spcAft>
              <a:buClr>
                <a:srgbClr val="0070C0"/>
              </a:buClr>
              <a:buFont typeface="Wingdings" panose="05000000000000000000" pitchFamily="2" charset="2"/>
              <a:buChar char="§"/>
            </a:pPr>
            <a:r>
              <a:rPr lang="de-DE" sz="1600" dirty="0" smtClean="0"/>
              <a:t>Baseline: Zwischen </a:t>
            </a:r>
            <a:r>
              <a:rPr lang="de-DE" sz="1600" dirty="0"/>
              <a:t>2-12 (EU) und 3-24 (USA) würden in die Gemeinschaft </a:t>
            </a:r>
            <a:r>
              <a:rPr lang="de-DE" sz="1600" dirty="0" smtClean="0"/>
              <a:t>eintreten</a:t>
            </a:r>
          </a:p>
          <a:p>
            <a:pPr marL="742950" lvl="1" indent="-285750">
              <a:spcAft>
                <a:spcPts val="600"/>
              </a:spcAft>
              <a:buClr>
                <a:srgbClr val="0070C0"/>
              </a:buClr>
              <a:buFont typeface="Wingdings" panose="05000000000000000000" pitchFamily="2" charset="2"/>
              <a:buChar char="§"/>
            </a:pPr>
            <a:r>
              <a:rPr lang="de-DE" sz="1600" dirty="0" smtClean="0"/>
              <a:t>Test bei Ankunft: -&gt; Reduzierung um 50%</a:t>
            </a:r>
            <a:endParaRPr lang="de-DE" sz="1600" dirty="0"/>
          </a:p>
          <a:p>
            <a:pPr marL="742950" lvl="1" indent="-285750">
              <a:spcAft>
                <a:spcPts val="600"/>
              </a:spcAft>
              <a:buClr>
                <a:srgbClr val="0070C0"/>
              </a:buClr>
              <a:buFont typeface="Wingdings" panose="05000000000000000000" pitchFamily="2" charset="2"/>
              <a:buChar char="§"/>
            </a:pPr>
            <a:r>
              <a:rPr lang="de-DE" sz="1600" dirty="0" smtClean="0"/>
              <a:t>Quarantäne für 6 Tage, PCR-Test am Tag 5</a:t>
            </a:r>
          </a:p>
          <a:p>
            <a:pPr lvl="1">
              <a:spcAft>
                <a:spcPts val="600"/>
              </a:spcAft>
              <a:buClr>
                <a:srgbClr val="0070C0"/>
              </a:buClr>
            </a:pPr>
            <a:r>
              <a:rPr lang="de-DE" sz="1600" dirty="0" smtClean="0"/>
              <a:t>	-&gt; 88% Reduzierung </a:t>
            </a:r>
            <a:r>
              <a:rPr lang="de-DE" sz="1600" dirty="0"/>
              <a:t>des Übertragungspotenzials </a:t>
            </a:r>
            <a:endParaRPr lang="de-DE" sz="1600" dirty="0" smtClean="0"/>
          </a:p>
          <a:p>
            <a:pPr marL="742950" lvl="1" indent="-285750">
              <a:spcAft>
                <a:spcPts val="600"/>
              </a:spcAft>
              <a:buClr>
                <a:srgbClr val="0070C0"/>
              </a:buClr>
              <a:buFont typeface="Wingdings" panose="05000000000000000000" pitchFamily="2" charset="2"/>
              <a:buChar char="§"/>
            </a:pPr>
            <a:r>
              <a:rPr lang="de-DE" sz="1600" dirty="0"/>
              <a:t>Quarantäne für 8 Tage, PCR-Test an Tag 7</a:t>
            </a:r>
          </a:p>
          <a:p>
            <a:pPr lvl="1">
              <a:spcAft>
                <a:spcPts val="600"/>
              </a:spcAft>
              <a:buClr>
                <a:srgbClr val="0070C0"/>
              </a:buClr>
            </a:pPr>
            <a:r>
              <a:rPr lang="de-DE" sz="1600" dirty="0"/>
              <a:t>	</a:t>
            </a:r>
            <a:r>
              <a:rPr lang="de-DE" sz="1600" dirty="0" smtClean="0"/>
              <a:t>-&gt; </a:t>
            </a:r>
            <a:r>
              <a:rPr lang="de-DE" sz="1600" dirty="0"/>
              <a:t>94% Reduzierung des </a:t>
            </a:r>
            <a:r>
              <a:rPr lang="de-DE" sz="1600" dirty="0" smtClean="0"/>
              <a:t>Übertragungspotenzials</a:t>
            </a:r>
            <a:endParaRPr lang="de-DE" sz="1600" dirty="0"/>
          </a:p>
          <a:p>
            <a:pPr marL="742950" lvl="1" indent="-285750">
              <a:spcAft>
                <a:spcPts val="600"/>
              </a:spcAft>
              <a:buClr>
                <a:srgbClr val="0070C0"/>
              </a:buClr>
              <a:buFont typeface="Wingdings" panose="05000000000000000000" pitchFamily="2" charset="2"/>
              <a:buChar char="§"/>
            </a:pPr>
            <a:r>
              <a:rPr lang="de-DE" sz="1600" dirty="0" smtClean="0"/>
              <a:t>Mit </a:t>
            </a:r>
            <a:r>
              <a:rPr lang="de-DE" sz="1600" dirty="0"/>
              <a:t>obligatorischer 14d-Quarantäne: 0-1 aus EU und </a:t>
            </a:r>
            <a:r>
              <a:rPr lang="de-DE" sz="1600" dirty="0" smtClean="0"/>
              <a:t>USA</a:t>
            </a:r>
          </a:p>
          <a:p>
            <a:pPr lvl="1">
              <a:spcAft>
                <a:spcPts val="600"/>
              </a:spcAft>
              <a:buClr>
                <a:srgbClr val="0070C0"/>
              </a:buClr>
            </a:pPr>
            <a:r>
              <a:rPr lang="de-DE" sz="1600" dirty="0"/>
              <a:t>	-&gt; Reduzierung um 99%</a:t>
            </a:r>
          </a:p>
          <a:p>
            <a:pPr marL="285750" indent="-285750">
              <a:spcAft>
                <a:spcPts val="600"/>
              </a:spcAft>
              <a:buClr>
                <a:srgbClr val="0070C0"/>
              </a:buClr>
              <a:buFont typeface="Wingdings" panose="05000000000000000000" pitchFamily="2" charset="2"/>
              <a:buChar char="§"/>
            </a:pPr>
            <a:r>
              <a:rPr lang="de-DE" sz="1600" dirty="0" smtClean="0"/>
              <a:t>Einfluss der infizierten Einreisenden stark vom lokalen Geschehen abhängig</a:t>
            </a:r>
          </a:p>
          <a:p>
            <a:pPr marL="285750" indent="-285750">
              <a:spcAft>
                <a:spcPts val="600"/>
              </a:spcAft>
              <a:buClr>
                <a:srgbClr val="0070C0"/>
              </a:buClr>
              <a:buFont typeface="Wingdings" panose="05000000000000000000" pitchFamily="2" charset="2"/>
              <a:buChar char="§"/>
            </a:pPr>
            <a:r>
              <a:rPr lang="de-DE" sz="1600" dirty="0" smtClean="0"/>
              <a:t>Einfluss der Prävalenz im Ausreiseland</a:t>
            </a:r>
          </a:p>
          <a:p>
            <a:pPr marL="285750" indent="-285750">
              <a:spcAft>
                <a:spcPts val="600"/>
              </a:spcAft>
              <a:buClr>
                <a:srgbClr val="0070C0"/>
              </a:buClr>
              <a:buFont typeface="Wingdings" panose="05000000000000000000" pitchFamily="2" charset="2"/>
              <a:buChar char="§"/>
            </a:pPr>
            <a:r>
              <a:rPr lang="de-DE" sz="1600" dirty="0" smtClean="0"/>
              <a:t>Längere Quarantänezeiten sorgen dafür, dass weniger Infizierte freigelassen werden, aber auch dass deren </a:t>
            </a:r>
            <a:r>
              <a:rPr lang="de-DE" sz="1600" dirty="0" err="1" smtClean="0"/>
              <a:t>Infektiösität</a:t>
            </a:r>
            <a:r>
              <a:rPr lang="de-DE" sz="1600" dirty="0" smtClean="0"/>
              <a:t> geringer ist. </a:t>
            </a:r>
          </a:p>
          <a:p>
            <a:pPr marL="285750" indent="-285750">
              <a:spcAft>
                <a:spcPts val="600"/>
              </a:spcAft>
              <a:buClr>
                <a:srgbClr val="0070C0"/>
              </a:buClr>
              <a:buFont typeface="Wingdings" panose="05000000000000000000" pitchFamily="2" charset="2"/>
              <a:buChar char="§"/>
            </a:pPr>
            <a:r>
              <a:rPr lang="de-DE" sz="1600" dirty="0"/>
              <a:t>Die Forderung nach einer zweiten Testrunde zusätzlich zur Quarantäne und einem einzigen Test hatte </a:t>
            </a:r>
            <a:r>
              <a:rPr lang="de-DE" sz="1600" dirty="0" smtClean="0"/>
              <a:t>marginale Auswirkungen.</a:t>
            </a:r>
          </a:p>
          <a:p>
            <a:pPr marL="285750" indent="-285750">
              <a:spcAft>
                <a:spcPts val="600"/>
              </a:spcAft>
              <a:buClr>
                <a:srgbClr val="0070C0"/>
              </a:buClr>
              <a:buFont typeface="Wingdings" panose="05000000000000000000" pitchFamily="2" charset="2"/>
              <a:buChar char="§"/>
            </a:pPr>
            <a:r>
              <a:rPr lang="de-DE" sz="1600" dirty="0"/>
              <a:t>Die zusätzlichen Auswirkungen der Tests vor dem Flug auf die Zahl der infektiösen Reisenden, die in die Gemeinde einreisen, waren gering und am wirksamsten, wenn sie am Tag vor dem Abflug </a:t>
            </a:r>
            <a:r>
              <a:rPr lang="de-DE" sz="1600" dirty="0" smtClean="0"/>
              <a:t>durchgeführt wurden (</a:t>
            </a:r>
            <a:r>
              <a:rPr lang="de-DE" sz="1600" dirty="0"/>
              <a:t>in Szenarien ohne Tests nach dem </a:t>
            </a:r>
            <a:r>
              <a:rPr lang="de-DE" sz="1600" dirty="0" smtClean="0"/>
              <a:t>Flug).</a:t>
            </a:r>
            <a:endParaRPr lang="de-DE" sz="1600" dirty="0"/>
          </a:p>
        </p:txBody>
      </p:sp>
    </p:spTree>
    <p:extLst>
      <p:ext uri="{BB962C8B-B14F-4D97-AF65-F5344CB8AC3E}">
        <p14:creationId xmlns:p14="http://schemas.microsoft.com/office/powerpoint/2010/main" val="739500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24744"/>
            <a:ext cx="8229600" cy="1143000"/>
          </a:xfrm>
        </p:spPr>
        <p:txBody>
          <a:bodyPr>
            <a:normAutofit/>
          </a:bodyPr>
          <a:lstStyle/>
          <a:p>
            <a:r>
              <a:rPr lang="de-DE" dirty="0" smtClean="0"/>
              <a:t>Hintergrund</a:t>
            </a:r>
            <a:endParaRPr lang="de-DE" dirty="0"/>
          </a:p>
        </p:txBody>
      </p:sp>
    </p:spTree>
    <p:extLst>
      <p:ext uri="{BB962C8B-B14F-4D97-AF65-F5344CB8AC3E}">
        <p14:creationId xmlns:p14="http://schemas.microsoft.com/office/powerpoint/2010/main" val="943551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fontScale="90000"/>
          </a:bodyPr>
          <a:lstStyle/>
          <a:p>
            <a:pPr algn="l"/>
            <a:r>
              <a:rPr lang="de-DE" sz="2700" b="1" dirty="0" smtClean="0">
                <a:solidFill>
                  <a:srgbClr val="0070C0"/>
                </a:solidFill>
                <a:latin typeface="+mn-lt"/>
              </a:rPr>
              <a:t>COVID-19/</a:t>
            </a:r>
            <a:r>
              <a:rPr lang="en-US" sz="2700" b="1" dirty="0">
                <a:solidFill>
                  <a:srgbClr val="0070C0"/>
                </a:solidFill>
                <a:latin typeface="+mn-lt"/>
              </a:rPr>
              <a:t>Strategies to reduce the risk of SARS-CoV-2 re-introduction from international </a:t>
            </a:r>
            <a:r>
              <a:rPr lang="en-US" sz="2700" b="1" dirty="0" err="1">
                <a:solidFill>
                  <a:srgbClr val="0070C0"/>
                </a:solidFill>
                <a:latin typeface="+mn-lt"/>
              </a:rPr>
              <a:t>travellers</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486" y="980728"/>
            <a:ext cx="7058025" cy="440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7660" y="5517232"/>
            <a:ext cx="7305675" cy="117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698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584</Words>
  <Application>Microsoft Office PowerPoint</Application>
  <PresentationFormat>Bildschirmpräsentation (4:3)</PresentationFormat>
  <Paragraphs>231</Paragraphs>
  <Slides>11</Slides>
  <Notes>10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vt:lpstr>
      <vt:lpstr>PowerPoint-Präsentation</vt:lpstr>
      <vt:lpstr>PowerPoint-Präsentation</vt:lpstr>
      <vt:lpstr>COVID-19/ Strategies to reduce the risk of SARS-CoV-2 re-introduction from international travellers - Preprint</vt:lpstr>
      <vt:lpstr>COVID-19/Strategies to reduce the risk of SARS-CoV-2 re-introduction from international travellers - Preprint</vt:lpstr>
      <vt:lpstr>COVID-19/Strategies to reduce the risk of SARS-CoV-2 re-introduction from international travellers - Preprint</vt:lpstr>
      <vt:lpstr>COVID-19/Strategies to reduce the risk of SARS-CoV-2 re-introduction from international travellers</vt:lpstr>
      <vt:lpstr>COVID-19/Strategies to reduce the risk of SARS-CoV-2 re-introduction from international travellers - Preprint</vt:lpstr>
      <vt:lpstr>Hintergrund</vt:lpstr>
      <vt:lpstr>COVID-19/Strategies to reduce the risk of SARS-CoV-2 re-introduction from international travellers</vt:lpstr>
      <vt:lpstr>PowerPoint-Präsentation</vt:lpstr>
      <vt:lpstr>PowerPoint-Präsentation</vt:lpstr>
    </vt:vector>
  </TitlesOfParts>
  <Company>Robert Koch-Institut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Esquevin, Sarah</cp:lastModifiedBy>
  <cp:revision>619</cp:revision>
  <dcterms:created xsi:type="dcterms:W3CDTF">2020-04-16T05:25:18Z</dcterms:created>
  <dcterms:modified xsi:type="dcterms:W3CDTF">2020-07-31T09:52:06Z</dcterms:modified>
</cp:coreProperties>
</file>