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7" r:id="rId2"/>
    <p:sldId id="642" r:id="rId3"/>
    <p:sldId id="671" r:id="rId4"/>
    <p:sldId id="643" r:id="rId5"/>
    <p:sldId id="684" r:id="rId6"/>
    <p:sldId id="570" r:id="rId7"/>
    <p:sldId id="697" r:id="rId8"/>
    <p:sldId id="703" r:id="rId9"/>
    <p:sldId id="705" r:id="rId10"/>
    <p:sldId id="709" r:id="rId11"/>
    <p:sldId id="698" r:id="rId12"/>
    <p:sldId id="699" r:id="rId13"/>
    <p:sldId id="700" r:id="rId14"/>
    <p:sldId id="695" r:id="rId15"/>
    <p:sldId id="696" r:id="rId16"/>
    <p:sldId id="706" r:id="rId17"/>
    <p:sldId id="707" r:id="rId18"/>
    <p:sldId id="708" r:id="rId19"/>
    <p:sldId id="701" r:id="rId20"/>
    <p:sldId id="702" r:id="rId21"/>
    <p:sldId id="658" r:id="rId22"/>
    <p:sldId id="659" r:id="rId2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91248" autoAdjust="0"/>
  </p:normalViewPr>
  <p:slideViewPr>
    <p:cSldViewPr snapToGrid="0" snapToObjects="1">
      <p:cViewPr>
        <p:scale>
          <a:sx n="100" d="100"/>
          <a:sy n="100" d="100"/>
        </p:scale>
        <p:origin x="90" y="1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 mit Daten aus Cube vom Dienstag oder Lagebericht vom Dienstag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97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sind tatsächlich nur die Fälle </a:t>
            </a:r>
            <a:r>
              <a:rPr lang="de-DE" smtClean="0"/>
              <a:t>mit mind. </a:t>
            </a:r>
            <a:r>
              <a:rPr lang="de-DE" dirty="0" smtClean="0"/>
              <a:t>einem</a:t>
            </a:r>
            <a:r>
              <a:rPr lang="de-DE" baseline="0" dirty="0" smtClean="0"/>
              <a:t> ausländischem Expositionsland in die Berechnung eingeflossen. In den Folgefolien sind es immer die Nennungen bezogen auf die Fallzahlen. Der Fehler ist minimal.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 (LB vom Dienstag)</a:t>
            </a:r>
          </a:p>
          <a:p>
            <a:r>
              <a:rPr lang="de-DE" dirty="0" smtClean="0"/>
              <a:t>Datei </a:t>
            </a:r>
            <a:r>
              <a:rPr lang="de-DE" dirty="0" err="1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Fallzahlen Tabelle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31.07.2020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1671"/>
              </p:ext>
            </p:extLst>
          </p:nvPr>
        </p:nvGraphicFramePr>
        <p:xfrm>
          <a:off x="217439" y="2004786"/>
          <a:ext cx="8659861" cy="24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31.07.2020;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208.698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9.141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+0,07 %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4,4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192.300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17023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30.07.2020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5116010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31.07.2020</a:t>
            </a:r>
            <a:r>
              <a:rPr lang="de-DE" sz="1400" b="1" dirty="0">
                <a:solidFill>
                  <a:srgbClr val="FF0000"/>
                </a:solidFill>
              </a:rPr>
              <a:t>: 	 1,06 </a:t>
            </a:r>
            <a:r>
              <a:rPr lang="de-DE" sz="1400" b="1" dirty="0" smtClean="0">
                <a:solidFill>
                  <a:srgbClr val="FF0000"/>
                </a:solidFill>
              </a:rPr>
              <a:t>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0,82 - 1,30</a:t>
            </a:r>
            <a:r>
              <a:rPr lang="de-DE" sz="1400" b="1" dirty="0">
                <a:solidFill>
                  <a:srgbClr val="FF0000"/>
                </a:solidFill>
              </a:rPr>
              <a:t>)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30.07.2020</a:t>
            </a:r>
            <a:r>
              <a:rPr lang="de-DE" sz="1400" b="1" dirty="0">
                <a:solidFill>
                  <a:srgbClr val="045AA6"/>
                </a:solidFill>
              </a:rPr>
              <a:t>: 	1,02 (95%-Prädiktionsintervall: 0,82 - </a:t>
            </a:r>
            <a:r>
              <a:rPr lang="de-DE" sz="1400" b="1" dirty="0" smtClean="0">
                <a:solidFill>
                  <a:srgbClr val="045AA6"/>
                </a:solidFill>
              </a:rPr>
              <a:t>1,26</a:t>
            </a:r>
            <a:r>
              <a:rPr lang="de-DE" sz="1400" b="1" dirty="0">
                <a:solidFill>
                  <a:srgbClr val="045AA6"/>
                </a:solidFill>
              </a:rPr>
              <a:t>) </a:t>
            </a:r>
            <a:endParaRPr lang="de-DE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31.07.2020 : 1,19 </a:t>
            </a:r>
            <a:r>
              <a:rPr lang="de-DE" sz="1400" b="1" dirty="0" smtClean="0">
                <a:solidFill>
                  <a:srgbClr val="FF0000"/>
                </a:solidFill>
              </a:rPr>
              <a:t>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1,05 - 1,31</a:t>
            </a:r>
            <a:r>
              <a:rPr lang="de-DE" sz="1400" b="1" dirty="0">
                <a:solidFill>
                  <a:srgbClr val="FF0000"/>
                </a:solidFill>
              </a:rPr>
              <a:t>)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30.07.2020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1,17 (95</a:t>
            </a:r>
            <a:r>
              <a:rPr lang="de-DE" sz="1400" b="1" dirty="0">
                <a:solidFill>
                  <a:srgbClr val="045AA6"/>
                </a:solidFill>
              </a:rPr>
              <a:t>%-Prädiktionsintervall: 1,05 - 1,29)</a:t>
            </a:r>
            <a:endParaRPr lang="de-DE" sz="14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07777"/>
          </a:xfr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Ausbrüche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z="1400" smtClean="0"/>
              <a:t>31.07.2020</a:t>
            </a:r>
            <a:endParaRPr lang="de-DE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z="1400" smtClean="0"/>
              <a:pPr/>
              <a:t>10</a:t>
            </a:fld>
            <a:endParaRPr lang="de-DE" sz="1400" dirty="0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28105982"/>
              </p:ext>
            </p:extLst>
          </p:nvPr>
        </p:nvGraphicFramePr>
        <p:xfrm>
          <a:off x="457200" y="1180066"/>
          <a:ext cx="5060714" cy="5302266"/>
        </p:xfrm>
        <a:graphic>
          <a:graphicData uri="http://schemas.openxmlformats.org/drawingml/2006/table">
            <a:tbl>
              <a:tblPr/>
              <a:tblGrid>
                <a:gridCol w="2849722"/>
                <a:gridCol w="1210782"/>
                <a:gridCol w="1000210"/>
              </a:tblGrid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smtClean="0">
                          <a:effectLst/>
                          <a:latin typeface="Arial"/>
                        </a:rPr>
                        <a:t>Setting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smtClean="0">
                          <a:effectLst/>
                          <a:latin typeface="Arial"/>
                        </a:rPr>
                        <a:t>Anzahl Ausbrüche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smtClean="0">
                          <a:effectLst/>
                          <a:latin typeface="Arial"/>
                        </a:rPr>
                        <a:t>Anzahl</a:t>
                      </a:r>
                      <a:r>
                        <a:rPr lang="de-DE" sz="1000" b="1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de-DE" sz="1000" b="1" i="0" u="none" strike="noStrike" dirty="0" smtClean="0">
                          <a:effectLst/>
                          <a:latin typeface="Arial"/>
                        </a:rPr>
                        <a:t>Fälle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Privater Haushalt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3890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13149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Alten-/Pflegeheim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13716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Arbeitsplatz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6654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Krankenhaus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4591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-andere/sonstige-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Flüchtlings-, Asylbewerberheim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4159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Freizeit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2059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Hotel, Pension, Herberge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Wohnstätten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Ambulante Behandlungseinrichtung, Praxis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Betreuungseinrichtung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1386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verstreut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Reha-Einrichtung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Med. Behandlungseinrichtung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Seniorentagesstätte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Verein, oder ähnliches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Kindergarten, Hort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Restaurant, Gaststätte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Schule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Wohnheim (Kinder-, Jugend-, Studierenden-)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Übernachtung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Kreuzfahrtschiff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Ausbildungsstätte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Speisestätte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Flugzeug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Justizvollzugsanstalt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Picknick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Verkehrsmittel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Universität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Imbiss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Fähre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9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Kaserne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66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29.07.2020.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448044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205.891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3159"/>
            <a:ext cx="5198928" cy="411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2" y="1275907"/>
            <a:ext cx="5257920" cy="432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29.07.2020.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98" y="3817088"/>
            <a:ext cx="4914502" cy="304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908759"/>
            <a:ext cx="5455133" cy="452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92" y="2539774"/>
            <a:ext cx="5042608" cy="407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29.07.2020,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848"/>
            <a:ext cx="4646354" cy="377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879" y="180887"/>
            <a:ext cx="7076574" cy="677108"/>
          </a:xfrm>
          <a:noFill/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</a:t>
            </a:r>
            <a:r>
              <a:rPr lang="de-DE" dirty="0" smtClean="0"/>
              <a:t>27 bis 30, 2020 </a:t>
            </a:r>
            <a:r>
              <a:rPr lang="de-DE" dirty="0"/>
              <a:t>(</a:t>
            </a:r>
            <a:r>
              <a:rPr lang="de-DE" dirty="0" smtClean="0"/>
              <a:t>Datenstand 28.07)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56485"/>
              </p:ext>
            </p:extLst>
          </p:nvPr>
        </p:nvGraphicFramePr>
        <p:xfrm>
          <a:off x="1635853" y="1114774"/>
          <a:ext cx="5377343" cy="5161619"/>
        </p:xfrm>
        <a:graphic>
          <a:graphicData uri="http://schemas.openxmlformats.org/drawingml/2006/table">
            <a:tbl>
              <a:tblPr/>
              <a:tblGrid>
                <a:gridCol w="3054833"/>
                <a:gridCol w="2322510"/>
              </a:tblGrid>
              <a:tr h="4128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Expositionsland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 Nennungen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Kosovo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38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Serbien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Bosnien und Herzegowina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Rumänien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Kroatien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Bulgarien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Mazedonien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Niederlande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Albanien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Kasachstan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Philippinen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­Rest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510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91" y="1135708"/>
            <a:ext cx="8372972" cy="541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37B56B-5998-4266-B8AF-3144FC79B291}" type="datetime1">
              <a:rPr lang="de-DE" smtClean="0"/>
              <a:t>31.07.2020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425246" y="1899125"/>
            <a:ext cx="6029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In der 29. und 30. Meldewoche wurden 6.712 </a:t>
            </a:r>
            <a:r>
              <a:rPr lang="de-DE" sz="1600" dirty="0"/>
              <a:t>COVID-19-Fälle an das RKI übermittelt. Bei </a:t>
            </a:r>
            <a:r>
              <a:rPr lang="de-DE" sz="1600" dirty="0" smtClean="0"/>
              <a:t>710 </a:t>
            </a:r>
            <a:r>
              <a:rPr lang="de-DE" sz="1600" dirty="0"/>
              <a:t>Fällen (</a:t>
            </a:r>
            <a:r>
              <a:rPr lang="de-DE" sz="1600" dirty="0" smtClean="0"/>
              <a:t>10,6%) wurde ein </a:t>
            </a:r>
            <a:r>
              <a:rPr lang="de-DE" sz="1600" dirty="0"/>
              <a:t>anderes Land als Deutschland als Expositionsland </a:t>
            </a:r>
            <a:r>
              <a:rPr lang="de-DE" sz="1600" dirty="0" smtClean="0"/>
              <a:t>berichtet. </a:t>
            </a:r>
          </a:p>
          <a:p>
            <a:r>
              <a:rPr lang="de-DE" sz="1600" dirty="0" smtClean="0"/>
              <a:t> Von </a:t>
            </a:r>
            <a:r>
              <a:rPr lang="de-DE" sz="1600" dirty="0"/>
              <a:t>der 15. bis zur 25. MW schwankte der Anteil mit einer möglichen Ansteckung außerhalb Deutschlands zwischen 0,3% und 1,8</a:t>
            </a:r>
            <a:r>
              <a:rPr lang="de-DE" sz="1600" dirty="0" smtClean="0"/>
              <a:t>%.  </a:t>
            </a:r>
            <a:r>
              <a:rPr lang="de-DE" sz="1600" dirty="0"/>
              <a:t>In den Wochen 26 bis 30 stieg dieser Anteil von 2,4% auf </a:t>
            </a:r>
            <a:r>
              <a:rPr lang="de-DE" sz="1600" dirty="0" smtClean="0"/>
              <a:t>10,8% an.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158621"/>
            <a:ext cx="6636310" cy="67710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2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COVID-19-Fälle mit Expositionsort im Ausland, nach Meldewoche, Stand </a:t>
            </a:r>
            <a:r>
              <a:rPr lang="de-DE" dirty="0" smtClean="0"/>
              <a:t>28.07.2020, 0:00 Uhr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71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6572" y="150085"/>
            <a:ext cx="6667081" cy="923330"/>
          </a:xfrm>
          <a:noFill/>
        </p:spPr>
        <p:txBody>
          <a:bodyPr/>
          <a:lstStyle/>
          <a:p>
            <a:r>
              <a:rPr lang="de-DE" sz="2000" dirty="0" smtClean="0"/>
              <a:t>Am häufigsten genannte Expositionsländer, der in den Meldewochen 29-30 übermittelten COVID-19-Fälle, </a:t>
            </a:r>
            <a:br>
              <a:rPr lang="de-DE" sz="2000" dirty="0" smtClean="0"/>
            </a:br>
            <a:r>
              <a:rPr lang="de-DE" sz="2000" dirty="0" smtClean="0"/>
              <a:t>Stand 28.07.2020, 0:00 Uhr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A50797-9ACF-4A10-BD56-3634B07A94C6}" type="datetime1">
              <a:rPr lang="de-DE" smtClean="0"/>
              <a:t>31.07.2020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35461"/>
              </p:ext>
            </p:extLst>
          </p:nvPr>
        </p:nvGraphicFramePr>
        <p:xfrm>
          <a:off x="322461" y="1164016"/>
          <a:ext cx="3743361" cy="5182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6543"/>
                <a:gridCol w="1416818"/>
              </a:tblGrid>
              <a:tr h="3432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de-DE" sz="1600" b="1" u="none" strike="noStrike" dirty="0" smtClean="0">
                          <a:effectLst/>
                          <a:latin typeface="+mj-lt"/>
                        </a:rPr>
                        <a:t>Expositionsland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Nennungen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Deutschland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3605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Türkei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/>
                </a:tc>
              </a:tr>
              <a:tr h="27591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Bosnien und Herzegowina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Niederlande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Rumänien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Bulgarien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Mazedonien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Philippinen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Kroatien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Kasachstan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3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94902" y="4966378"/>
            <a:ext cx="4386106" cy="1443821"/>
          </a:xfrm>
        </p:spPr>
        <p:txBody>
          <a:bodyPr>
            <a:normAutofit fontScale="92500"/>
          </a:bodyPr>
          <a:lstStyle/>
          <a:p>
            <a:pPr>
              <a:spcBef>
                <a:spcPts val="200"/>
              </a:spcBef>
            </a:pPr>
            <a:r>
              <a:rPr lang="de-DE" sz="1600" dirty="0" smtClean="0"/>
              <a:t>Fälle mit Exposition in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Balkanstaaten bes. häufig in BW, BY, NW, HE und SH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Türkei bes. häufig in NW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Niederlande bes. häufig in </a:t>
            </a:r>
            <a:r>
              <a:rPr lang="de-DE" sz="1400" dirty="0"/>
              <a:t>Anrainer-BL NW und </a:t>
            </a:r>
            <a:r>
              <a:rPr lang="de-DE" sz="1400" dirty="0" smtClean="0"/>
              <a:t>BW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Rumänien </a:t>
            </a:r>
            <a:r>
              <a:rPr lang="de-DE" sz="1400" dirty="0"/>
              <a:t>und </a:t>
            </a:r>
            <a:r>
              <a:rPr lang="de-DE" sz="1400" dirty="0" smtClean="0"/>
              <a:t>Kasachstan bes. Häufig in BY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Philippinen bes. häufig in MV (Kreuzfahrtschiff)</a:t>
            </a:r>
          </a:p>
          <a:p>
            <a:pPr>
              <a:spcBef>
                <a:spcPts val="200"/>
              </a:spcBef>
            </a:pPr>
            <a:endParaRPr lang="de-DE" sz="1600" dirty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4902" y="110675"/>
            <a:ext cx="7400607" cy="553998"/>
          </a:xfrm>
          <a:noFill/>
        </p:spPr>
        <p:txBody>
          <a:bodyPr/>
          <a:lstStyle/>
          <a:p>
            <a:r>
              <a:rPr lang="de-DE" sz="1800" dirty="0" smtClean="0"/>
              <a:t>Häufigste Expositionsländer der in den Meldewochen 29 und 30 übermittelten COVID-19-Fälle nach Bundesland, Stand 28.07.2020, 0:00 Uhr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D097DA-F560-4778-B8AC-E09046329300}" type="datetime1">
              <a:rPr lang="de-DE" smtClean="0"/>
              <a:t>31.07.2020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4526789" y="5040453"/>
            <a:ext cx="4637879" cy="6263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de-DE" sz="1600" dirty="0" smtClean="0"/>
              <a:t>Anteil Fälle mit Exposition im Ausland bes. hoch in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BB, MV, SL und SH </a:t>
            </a:r>
          </a:p>
          <a:p>
            <a:pPr lvl="1">
              <a:spcBef>
                <a:spcPts val="200"/>
              </a:spcBef>
            </a:pPr>
            <a:endParaRPr lang="de-DE" sz="1400" dirty="0" smtClean="0"/>
          </a:p>
          <a:p>
            <a:pPr>
              <a:spcBef>
                <a:spcPts val="200"/>
              </a:spcBef>
            </a:pPr>
            <a:endParaRPr lang="de-DE" sz="1600" dirty="0" smtClean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" y="885075"/>
            <a:ext cx="9078992" cy="389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0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28.07.2020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4" y="793306"/>
            <a:ext cx="7264316" cy="5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31.07.2020.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24964"/>
              </p:ext>
            </p:extLst>
          </p:nvPr>
        </p:nvGraphicFramePr>
        <p:xfrm>
          <a:off x="146048" y="868620"/>
          <a:ext cx="8743951" cy="5097782"/>
        </p:xfrm>
        <a:graphic>
          <a:graphicData uri="http://schemas.openxmlformats.org/drawingml/2006/table">
            <a:tbl>
              <a:tblPr/>
              <a:tblGrid>
                <a:gridCol w="2342710"/>
                <a:gridCol w="779228"/>
                <a:gridCol w="680887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37.224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1.847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50.915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2.622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9.192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3.560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1.774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5.386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11.965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14.430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48.689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1.626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1.733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7.498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2.862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5.536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2.015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3.427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3.361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208.698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870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251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4.141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9.141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11,0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28.07.2020)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0" y="799213"/>
            <a:ext cx="7270393" cy="56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66116"/>
            <a:ext cx="8092592" cy="338554"/>
          </a:xfrm>
        </p:spPr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28.07.2020)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6888" y="6088607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30 gaben 22 Labore einen Rückstau von insgesamt 2.256 abzuarbeitenden Proben an. 22 Labore nannten Lieferschwierigkeiten für </a:t>
            </a:r>
            <a:r>
              <a:rPr lang="de-DE" sz="1400" dirty="0" smtClean="0"/>
              <a:t>Reagenzien.</a:t>
            </a:r>
            <a:endParaRPr lang="de-DE" sz="1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06444"/>
              </p:ext>
            </p:extLst>
          </p:nvPr>
        </p:nvGraphicFramePr>
        <p:xfrm>
          <a:off x="45307" y="692239"/>
          <a:ext cx="4574318" cy="5394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124.716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3.892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127.457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7.582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348.619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23.820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361.515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31.414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408.348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36.885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380.197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30.791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8,1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331.902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22.082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6,7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168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363.890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18.083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326.788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12.608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403.875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10.755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432.666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7.233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353.467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5.218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405.269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4.310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340.986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3.208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326.645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2.816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387.249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5.307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466.743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3.673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505.518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3.080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509.398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2.989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537.334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3.480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30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563.553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4.364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8.006.135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243.590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55064"/>
              </p:ext>
            </p:extLst>
          </p:nvPr>
        </p:nvGraphicFramePr>
        <p:xfrm>
          <a:off x="4724400" y="692239"/>
          <a:ext cx="4129889" cy="536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7.115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31.010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64.725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103.515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116.655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123.304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730.156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136.064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818.426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141.815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860.494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153.698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964.962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157.150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1.038.223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159.418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1.050.676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156.824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1.017.179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161.911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1.083.345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168.748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1.092.448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166.445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1.099.355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169.473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1.112.075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169.501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1.118.354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176.898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1.174.960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176.046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1.178.008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30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MS Mincho"/>
                          <a:cs typeface="Arial"/>
                        </a:rPr>
                        <a:t>177.687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MS Mincho"/>
                          <a:cs typeface="Arial"/>
                        </a:rPr>
                        <a:t>1.182.599</a:t>
                      </a: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31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180.539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1.203.852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</a:t>
            </a:r>
            <a:r>
              <a:rPr lang="de-DE" dirty="0" err="1" smtClean="0"/>
              <a:t>destatis</a:t>
            </a:r>
            <a:r>
              <a:rPr lang="de-DE" dirty="0" smtClean="0"/>
              <a:t> 31.07.2020)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KW26: 15.945 Todesfälle (- 328 zur Vorwoche), ca. 4%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2" y="792711"/>
            <a:ext cx="8352430" cy="469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  <a:noFill/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KW29/KW30 pro Bundesland (</a:t>
            </a:r>
            <a:r>
              <a:rPr lang="de-DE" i="1" dirty="0" smtClean="0">
                <a:solidFill>
                  <a:schemeClr val="tx1"/>
                </a:solidFill>
              </a:rPr>
              <a:t>Stand 28.07.2020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454553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30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374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398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521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683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5,2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31%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134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223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5,9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89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66%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58%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-10%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83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361%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241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286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19%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600%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220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223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1138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6,3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1445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307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27%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142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105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-26%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91%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75%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-5%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24%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29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-14%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2.992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3.720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728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24%</a:t>
                      </a:r>
                      <a:endParaRPr lang="de-DE" sz="18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30.07.2020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" y="1224951"/>
            <a:ext cx="8329905" cy="442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6" y="643987"/>
            <a:ext cx="8775154" cy="59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31.07.2020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47629" y="3818587"/>
            <a:ext cx="292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1.</a:t>
            </a:r>
            <a:endParaRPr lang="de-DE" sz="1050" dirty="0"/>
          </a:p>
        </p:txBody>
      </p:sp>
      <p:sp>
        <p:nvSpPr>
          <p:cNvPr id="15" name="Textfeld 14"/>
          <p:cNvSpPr txBox="1"/>
          <p:nvPr/>
        </p:nvSpPr>
        <p:spPr>
          <a:xfrm>
            <a:off x="6447629" y="2221931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3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7" name="Textfeld 16"/>
          <p:cNvSpPr txBox="1"/>
          <p:nvPr/>
        </p:nvSpPr>
        <p:spPr>
          <a:xfrm>
            <a:off x="6447629" y="2868832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4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8" name="Textfeld 17"/>
          <p:cNvSpPr txBox="1"/>
          <p:nvPr/>
        </p:nvSpPr>
        <p:spPr>
          <a:xfrm>
            <a:off x="6447629" y="1564518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2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7629" y="1250220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5</a:t>
            </a:r>
            <a:r>
              <a:rPr lang="de-DE" sz="1050" dirty="0" smtClean="0"/>
              <a:t>.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94914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4.141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720859"/>
            <a:ext cx="6888430" cy="484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29.07.2020)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23571"/>
            <a:ext cx="8164286" cy="57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01169"/>
              </p:ext>
            </p:extLst>
          </p:nvPr>
        </p:nvGraphicFramePr>
        <p:xfrm>
          <a:off x="315776" y="1371665"/>
          <a:ext cx="3951838" cy="3917810"/>
        </p:xfrm>
        <a:graphic>
          <a:graphicData uri="http://schemas.openxmlformats.org/drawingml/2006/table">
            <a:tbl>
              <a:tblPr/>
              <a:tblGrid>
                <a:gridCol w="2546287"/>
                <a:gridCol w="529628"/>
                <a:gridCol w="875923"/>
              </a:tblGrid>
              <a:tr h="26668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Dingolfing-Landau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189,2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Mettmann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München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760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Duisburg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Hamburg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Essen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Köln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Mettmann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Dortmund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München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Düsseldorf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Duisburg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Recklinghausen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Unna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Region Hannover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715378"/>
              </p:ext>
            </p:extLst>
          </p:nvPr>
        </p:nvGraphicFramePr>
        <p:xfrm>
          <a:off x="4608216" y="1353559"/>
          <a:ext cx="4146485" cy="3948917"/>
        </p:xfrm>
        <a:graphic>
          <a:graphicData uri="http://schemas.openxmlformats.org/drawingml/2006/table">
            <a:tbl>
              <a:tblPr/>
              <a:tblGrid>
                <a:gridCol w="2671705"/>
                <a:gridCol w="555714"/>
                <a:gridCol w="919066"/>
              </a:tblGrid>
              <a:tr h="30565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Dingolfing-Landau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189,2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Hof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Dithmarschen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Mettmann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Herne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Bottrop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Offenbach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Solingen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Duisburg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Ostalbkreis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Ingolstadt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075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Mettmann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LK Unna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Essen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SK Bochum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5380691" y="984227"/>
            <a:ext cx="250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7-Tage-Inzidenz (TOP 15)</a:t>
            </a:r>
          </a:p>
        </p:txBody>
      </p:sp>
      <p:sp>
        <p:nvSpPr>
          <p:cNvPr id="10" name="Rechteck 9"/>
          <p:cNvSpPr/>
          <p:nvPr/>
        </p:nvSpPr>
        <p:spPr>
          <a:xfrm>
            <a:off x="235434" y="984227"/>
            <a:ext cx="35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Fälle in den letzten 7 Tagen (TOP 15)</a:t>
            </a:r>
          </a:p>
        </p:txBody>
      </p:sp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31.07.2020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6" y="349420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8726" y="668183"/>
            <a:ext cx="894527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u="sng" dirty="0" smtClean="0"/>
              <a:t>LK </a:t>
            </a:r>
            <a:r>
              <a:rPr lang="de-DE" sz="1200" b="1" u="sng" dirty="0"/>
              <a:t>Dithmarschen,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29.07.2020 (Presse)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Reiserückkehrer aus </a:t>
            </a:r>
            <a:r>
              <a:rPr lang="de-DE" sz="1200" dirty="0" smtClean="0"/>
              <a:t>West-Balkan </a:t>
            </a:r>
            <a:r>
              <a:rPr lang="de-DE" sz="1200" dirty="0"/>
              <a:t>und </a:t>
            </a:r>
            <a:r>
              <a:rPr lang="de-DE" sz="1200" dirty="0" smtClean="0"/>
              <a:t>Skandinavien, Ansteckungen </a:t>
            </a:r>
            <a:r>
              <a:rPr lang="de-DE" sz="1200" dirty="0"/>
              <a:t>in  </a:t>
            </a:r>
            <a:r>
              <a:rPr lang="de-DE" sz="1200" dirty="0" smtClean="0"/>
              <a:t>größerem Familienverbund (33 Fälle)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Ergebnisse von </a:t>
            </a:r>
            <a:r>
              <a:rPr lang="de-DE" sz="1200" dirty="0" smtClean="0"/>
              <a:t>Kontaktpersonen noch ausstehend</a:t>
            </a:r>
          </a:p>
          <a:p>
            <a:endParaRPr lang="de-DE" sz="1200" dirty="0"/>
          </a:p>
          <a:p>
            <a:r>
              <a:rPr lang="de-DE" sz="1200" b="1" u="sng" dirty="0" smtClean="0"/>
              <a:t>SK </a:t>
            </a:r>
            <a:r>
              <a:rPr lang="de-DE" sz="1200" b="1" u="sng" dirty="0"/>
              <a:t>Solingen,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29.07.2020 (Presse)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46 Neuinfektionen seit einer </a:t>
            </a:r>
            <a:r>
              <a:rPr lang="de-DE" sz="1200" dirty="0"/>
              <a:t>Woche durch Vielzahl von Faktoren: Reiserückkehrer </a:t>
            </a:r>
            <a:r>
              <a:rPr lang="de-DE" sz="1200" dirty="0" smtClean="0"/>
              <a:t>aus </a:t>
            </a:r>
            <a:r>
              <a:rPr lang="de-DE" sz="1200" dirty="0"/>
              <a:t>Bosnien, Italien, </a:t>
            </a:r>
            <a:r>
              <a:rPr lang="de-DE" sz="1200" dirty="0" smtClean="0"/>
              <a:t>Niederlanden und Bulgarien</a:t>
            </a:r>
            <a:r>
              <a:rPr lang="de-DE" sz="1200" dirty="0"/>
              <a:t>, Kontakte am Arbeitsplatz, </a:t>
            </a:r>
            <a:r>
              <a:rPr lang="de-DE" sz="1200" dirty="0" smtClean="0"/>
              <a:t>Familienfeiern</a:t>
            </a:r>
          </a:p>
          <a:p>
            <a:endParaRPr lang="de-DE" sz="1200" dirty="0"/>
          </a:p>
          <a:p>
            <a:r>
              <a:rPr lang="de-DE" sz="1200" b="1" u="sng" dirty="0"/>
              <a:t>LK Ludwigslust-Parchim, </a:t>
            </a:r>
            <a:r>
              <a:rPr lang="de-DE" sz="1200" b="1" u="sng" dirty="0">
                <a:solidFill>
                  <a:srgbClr val="FF0000"/>
                </a:solidFill>
              </a:rPr>
              <a:t>Status 29.07.2020 (Presse)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11 Fälle mit epidemiologischem Zusammenhang (Feiern, berufliche Aktivitäten, Freizeit</a:t>
            </a:r>
            <a:r>
              <a:rPr lang="de-DE" sz="1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/>
              <a:t>Landkreis Dingolfing-Landau (BY)  </a:t>
            </a:r>
            <a:r>
              <a:rPr lang="de-DE" sz="1200" b="1" u="sng" dirty="0">
                <a:solidFill>
                  <a:srgbClr val="FF0000"/>
                </a:solidFill>
              </a:rPr>
              <a:t>Status 29.07.2020  (LGL)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Am 27.07.2020 wurden 318 Bürger getestet, 308 Ergebnisse liegen vor: alle </a:t>
            </a:r>
            <a:r>
              <a:rPr lang="de-DE" sz="1200" dirty="0" smtClean="0"/>
              <a:t>negativ, </a:t>
            </a:r>
            <a:r>
              <a:rPr lang="de-DE" sz="1200" dirty="0"/>
              <a:t>am 28.07.2020 wurden 543 Bürger getestet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Zahl der positiv getesteten Erntehelfer steigt auf </a:t>
            </a:r>
            <a:r>
              <a:rPr lang="de-DE" sz="1200" dirty="0" smtClean="0"/>
              <a:t>176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 smtClean="0"/>
              <a:t>LK </a:t>
            </a:r>
            <a:r>
              <a:rPr lang="de-DE" sz="1200" b="1" u="sng" dirty="0" err="1" smtClean="0"/>
              <a:t>Ostalbkreis</a:t>
            </a:r>
            <a:r>
              <a:rPr lang="de-DE" sz="1200" b="1" u="sng" dirty="0" smtClean="0"/>
              <a:t>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28.07.2020 (Presse)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47 Positive nach Trauerfeier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&gt; 100 Gäste, keine Gästeliste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Kinder betroffen, KiTa geschlossen</a:t>
            </a:r>
            <a:endParaRPr lang="de-DE" sz="1200" dirty="0"/>
          </a:p>
          <a:p>
            <a:pPr marL="285750" indent="-285750">
              <a:buFontTx/>
              <a:buChar char="-"/>
            </a:pPr>
            <a:endParaRPr lang="de-DE" sz="1200" dirty="0"/>
          </a:p>
          <a:p>
            <a:r>
              <a:rPr lang="de-DE" sz="1200" b="1" u="sng" dirty="0" smtClean="0"/>
              <a:t>LK Weimar</a:t>
            </a:r>
            <a:r>
              <a:rPr lang="de-DE" sz="1200" b="1" u="sng" dirty="0"/>
              <a:t>,</a:t>
            </a:r>
            <a:r>
              <a:rPr lang="de-DE" sz="1100" b="1" u="sng" dirty="0" smtClean="0"/>
              <a:t> </a:t>
            </a:r>
            <a:r>
              <a:rPr lang="de-DE" sz="1200" b="1" u="sng" dirty="0">
                <a:solidFill>
                  <a:srgbClr val="FF0000"/>
                </a:solidFill>
              </a:rPr>
              <a:t>Status 28.07.2020 (Presse)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Ansteckung bei einer Familienfeier, 2 Familien betroffen, Indexfall aus Bayern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/>
              <a:t> LK Hof</a:t>
            </a:r>
            <a:r>
              <a:rPr lang="de-DE" sz="1200" b="1" u="sng" dirty="0" smtClean="0"/>
              <a:t>, </a:t>
            </a:r>
            <a:r>
              <a:rPr lang="de-DE" sz="1200" b="1" u="sng" dirty="0">
                <a:solidFill>
                  <a:srgbClr val="FF0000"/>
                </a:solidFill>
              </a:rPr>
              <a:t>Status 28.07.2020 (Presse</a:t>
            </a:r>
            <a:r>
              <a:rPr lang="de-DE" sz="1200" b="1" u="sng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Ausbruch in Osteuropäischer Großfamilie (42 Fälle)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Alle 10.000 Einwohner können sich testen lassen, Reihentestung (n= 678) bisher negativ (27.07)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/>
              <a:t>Hamburg, </a:t>
            </a:r>
            <a:r>
              <a:rPr lang="de-DE" sz="1200" b="1" u="sng" dirty="0">
                <a:solidFill>
                  <a:srgbClr val="FF0000"/>
                </a:solidFill>
              </a:rPr>
              <a:t>Status 27.07.2020 (LGL)</a:t>
            </a:r>
          </a:p>
          <a:p>
            <a:r>
              <a:rPr lang="de-DE" sz="1200" dirty="0"/>
              <a:t>mehrere Ausbruchsgeschehen in Hamburg: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Flüchtlingsunterkunft (n=17, 277  Exponierte)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Viele </a:t>
            </a:r>
            <a:r>
              <a:rPr lang="de-DE" sz="1200" dirty="0" err="1"/>
              <a:t>Reiserückkeher</a:t>
            </a:r>
            <a:r>
              <a:rPr lang="de-DE" sz="1200" dirty="0"/>
              <a:t>*innen positive getestet (17 / 726)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Altenpflegeheim</a:t>
            </a:r>
            <a:endParaRPr lang="de-DE" sz="1200" dirty="0"/>
          </a:p>
          <a:p>
            <a:endParaRPr lang="de-DE" sz="12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1927</Words>
  <Application>Microsoft Office PowerPoint</Application>
  <PresentationFormat>Bildschirmpräsentation (4:3)</PresentationFormat>
  <Paragraphs>967</Paragraphs>
  <Slides>22</Slides>
  <Notes>16</Notes>
  <HiddenSlides>10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Office-Design</vt:lpstr>
      <vt:lpstr>COVID-19:   Lage National, 31.07.2020  Informationen für den Krisenstab</vt:lpstr>
      <vt:lpstr>PowerPoint-Präsentation</vt:lpstr>
      <vt:lpstr>Vergleich KW29/KW30 pro Bundesland (Stand 28.07.2020)</vt:lpstr>
      <vt:lpstr>PowerPoint-Präsentation</vt:lpstr>
      <vt:lpstr>PowerPoint-Präsentation</vt:lpstr>
      <vt:lpstr>PowerPoint-Präsentation</vt:lpstr>
      <vt:lpstr>Wochenvergleich Aktuelle/Vorwoche (Stand 29.07.2020)</vt:lpstr>
      <vt:lpstr>Landkreise mit den höchsten Fallzahlen in den letzten 7 Tagen</vt:lpstr>
      <vt:lpstr>Aktuelle Ausbrüche</vt:lpstr>
      <vt:lpstr>Ausbrüche</vt:lpstr>
      <vt:lpstr>Altersverteilung nach Meldewoche: Gesamtfälle  (Datenstand: 29.07.2020. 00:00)</vt:lpstr>
      <vt:lpstr>PowerPoint-Präsentation</vt:lpstr>
      <vt:lpstr>Übermittelte COVID-19-Fälle nach Expositionsort  (Datenstand: 29.07.2020, 0:00 Uhr)</vt:lpstr>
      <vt:lpstr>Häufigste Expositionsländer im Ausland aus den Meldewochen 27 bis 30, 2020 (Datenstand 28.07)</vt:lpstr>
      <vt:lpstr>Fälle mit Angaben Epidemiologie</vt:lpstr>
      <vt:lpstr>PowerPoint-Präsentation</vt:lpstr>
      <vt:lpstr>Am häufigsten genannte Expositionsländer, der in den Meldewochen 29-30 übermittelten COVID-19-Fälle,  Stand 28.07.2020, 0:00 Uhr</vt:lpstr>
      <vt:lpstr>Häufigste Expositionsländer der in den Meldewochen 29 und 30 übermittelten COVID-19-Fälle nach Bundesland, Stand 28.07.2020, 0:00 Uhr</vt:lpstr>
      <vt:lpstr>PowerPoint-Präsentation</vt:lpstr>
      <vt:lpstr>PowerPoint-Präsentation</vt:lpstr>
      <vt:lpstr>Anzahl Labortestungen (Datenstand 28.07.2020)</vt:lpstr>
      <vt:lpstr>Wöchentliche Sterbefallzahlen in Deutschland (destatis 31.07.2020)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2355</cp:revision>
  <cp:lastPrinted>2020-07-08T05:19:00Z</cp:lastPrinted>
  <dcterms:created xsi:type="dcterms:W3CDTF">2015-11-02T12:29:13Z</dcterms:created>
  <dcterms:modified xsi:type="dcterms:W3CDTF">2020-07-31T15:11:07Z</dcterms:modified>
</cp:coreProperties>
</file>