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65" r:id="rId2"/>
    <p:sldId id="266" r:id="rId3"/>
    <p:sldId id="267" r:id="rId4"/>
    <p:sldId id="269" r:id="rId5"/>
    <p:sldId id="268" r:id="rId6"/>
    <p:sldId id="270" r:id="rId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D8AD2"/>
    <a:srgbClr val="80A5DC"/>
    <a:srgbClr val="006EC7"/>
    <a:srgbClr val="66A8DD"/>
    <a:srgbClr val="689CCA"/>
    <a:srgbClr val="338BD2"/>
    <a:srgbClr val="367BB8"/>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94660"/>
  </p:normalViewPr>
  <p:slideViewPr>
    <p:cSldViewPr snapToGrid="0" snapToObjects="1">
      <p:cViewPr>
        <p:scale>
          <a:sx n="125" d="100"/>
          <a:sy n="125" d="100"/>
        </p:scale>
        <p:origin x="-1432" y="6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03.08.2020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03.08.2020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376170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r>
              <a:rPr lang="de-DE"/>
              <a:t>02.11.15</a:t>
            </a:r>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02.11.15</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dirty="0"/>
              <a:t>02.11.15</a:t>
            </a:r>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Rolle von Gottesdiensten in der Pandemie (international)</a:t>
            </a:r>
            <a:endParaRPr lang="en-GB" dirty="0"/>
          </a:p>
        </p:txBody>
      </p:sp>
      <p:sp>
        <p:nvSpPr>
          <p:cNvPr id="6" name="AutoShape 2" descr="https://www.channelnewsasia.com/image/12470014/0x0/1920/2306/e513f14d5b95a81b299805076bb02a4/pF/how-the-life-church-and-grace-assembly-of-god-clusters-are-linked---infographic.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21" y="1130300"/>
            <a:ext cx="4524480" cy="5326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16560" y="6395720"/>
            <a:ext cx="4846320" cy="246221"/>
          </a:xfrm>
          <a:prstGeom prst="rect">
            <a:avLst/>
          </a:prstGeom>
          <a:noFill/>
        </p:spPr>
        <p:txBody>
          <a:bodyPr wrap="square" rtlCol="0">
            <a:spAutoFit/>
          </a:bodyPr>
          <a:lstStyle/>
          <a:p>
            <a:r>
              <a:rPr lang="en-GB" sz="1000" dirty="0"/>
              <a:t>https://infographics.channelnewsasia.com/covid-19/coronavirus-singapore-clusters.html</a:t>
            </a:r>
          </a:p>
        </p:txBody>
      </p:sp>
      <p:sp>
        <p:nvSpPr>
          <p:cNvPr id="8" name="Rechteck 7"/>
          <p:cNvSpPr/>
          <p:nvPr/>
        </p:nvSpPr>
        <p:spPr>
          <a:xfrm>
            <a:off x="1737360" y="3210560"/>
            <a:ext cx="828040" cy="182880"/>
          </a:xfrm>
          <a:prstGeom prst="rect">
            <a:avLst/>
          </a:prstGeom>
          <a:solidFill>
            <a:srgbClr val="FFFF00">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eck 9"/>
          <p:cNvSpPr/>
          <p:nvPr/>
        </p:nvSpPr>
        <p:spPr>
          <a:xfrm>
            <a:off x="3947160" y="2240280"/>
            <a:ext cx="828040" cy="182880"/>
          </a:xfrm>
          <a:prstGeom prst="rect">
            <a:avLst/>
          </a:prstGeom>
          <a:solidFill>
            <a:srgbClr val="FFFF00">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feld 8"/>
          <p:cNvSpPr txBox="1"/>
          <p:nvPr/>
        </p:nvSpPr>
        <p:spPr>
          <a:xfrm>
            <a:off x="4997101" y="1130300"/>
            <a:ext cx="3755739" cy="5909310"/>
          </a:xfrm>
          <a:prstGeom prst="rect">
            <a:avLst/>
          </a:prstGeom>
          <a:noFill/>
        </p:spPr>
        <p:txBody>
          <a:bodyPr wrap="square" rtlCol="0">
            <a:spAutoFit/>
          </a:bodyPr>
          <a:lstStyle/>
          <a:p>
            <a:r>
              <a:rPr lang="de-DE" dirty="0" smtClean="0"/>
              <a:t>&lt;= </a:t>
            </a:r>
            <a:r>
              <a:rPr lang="de-DE" b="1" dirty="0" smtClean="0"/>
              <a:t>Singapur sehr früh im Ausbruch</a:t>
            </a:r>
          </a:p>
          <a:p>
            <a:endParaRPr lang="de-DE" dirty="0"/>
          </a:p>
          <a:p>
            <a:pPr marL="285750" indent="-285750">
              <a:buFontTx/>
              <a:buChar char="-"/>
            </a:pPr>
            <a:r>
              <a:rPr lang="de-DE" dirty="0" smtClean="0"/>
              <a:t>Life Church </a:t>
            </a:r>
            <a:r>
              <a:rPr lang="de-DE" dirty="0" err="1" smtClean="0"/>
              <a:t>and</a:t>
            </a:r>
            <a:r>
              <a:rPr lang="de-DE" dirty="0" smtClean="0"/>
              <a:t> </a:t>
            </a:r>
            <a:r>
              <a:rPr lang="de-DE" dirty="0" err="1" smtClean="0"/>
              <a:t>Missions</a:t>
            </a:r>
            <a:r>
              <a:rPr lang="de-DE" dirty="0" smtClean="0"/>
              <a:t> (klein, ‚unabhängig‘, 2002 gegründet)</a:t>
            </a:r>
          </a:p>
          <a:p>
            <a:endParaRPr lang="de-DE" dirty="0" smtClean="0"/>
          </a:p>
          <a:p>
            <a:pPr marL="285750" indent="-285750">
              <a:buFontTx/>
              <a:buChar char="-"/>
            </a:pPr>
            <a:r>
              <a:rPr lang="de-DE" dirty="0" smtClean="0"/>
              <a:t>Grace </a:t>
            </a:r>
            <a:r>
              <a:rPr lang="de-DE" dirty="0" err="1" smtClean="0"/>
              <a:t>Assembly</a:t>
            </a:r>
            <a:r>
              <a:rPr lang="de-DE" dirty="0" smtClean="0"/>
              <a:t> </a:t>
            </a:r>
            <a:r>
              <a:rPr lang="de-DE" dirty="0" err="1" smtClean="0"/>
              <a:t>of</a:t>
            </a:r>
            <a:r>
              <a:rPr lang="de-DE" dirty="0" smtClean="0"/>
              <a:t> </a:t>
            </a:r>
            <a:r>
              <a:rPr lang="de-DE" dirty="0" err="1" smtClean="0"/>
              <a:t>God</a:t>
            </a:r>
            <a:r>
              <a:rPr lang="de-DE" dirty="0" smtClean="0"/>
              <a:t> (laut Presseberichten eine Pfingstkirche)</a:t>
            </a:r>
          </a:p>
          <a:p>
            <a:endParaRPr lang="de-DE" dirty="0"/>
          </a:p>
          <a:p>
            <a:r>
              <a:rPr lang="de-DE" b="1" dirty="0" smtClean="0"/>
              <a:t>+</a:t>
            </a:r>
            <a:r>
              <a:rPr lang="de-DE" dirty="0" smtClean="0"/>
              <a:t> </a:t>
            </a:r>
            <a:r>
              <a:rPr lang="de-DE" b="1" dirty="0" smtClean="0"/>
              <a:t>Süd-Korea </a:t>
            </a:r>
          </a:p>
          <a:p>
            <a:endParaRPr lang="de-DE" dirty="0"/>
          </a:p>
          <a:p>
            <a:pPr marL="285750" indent="-285750">
              <a:buFontTx/>
              <a:buChar char="-"/>
            </a:pPr>
            <a:r>
              <a:rPr lang="en-GB" dirty="0" err="1" smtClean="0"/>
              <a:t>Shincheonji-Gemeinschaft</a:t>
            </a:r>
            <a:r>
              <a:rPr lang="en-GB" dirty="0" smtClean="0"/>
              <a:t> (</a:t>
            </a:r>
            <a:r>
              <a:rPr lang="en-GB" dirty="0" err="1" smtClean="0"/>
              <a:t>eine</a:t>
            </a:r>
            <a:r>
              <a:rPr lang="en-GB" dirty="0" smtClean="0"/>
              <a:t> </a:t>
            </a:r>
            <a:r>
              <a:rPr lang="en-GB" dirty="0" err="1" smtClean="0"/>
              <a:t>Sekte</a:t>
            </a:r>
            <a:r>
              <a:rPr lang="en-GB" dirty="0" smtClean="0"/>
              <a:t>, </a:t>
            </a:r>
            <a:r>
              <a:rPr lang="en-GB" dirty="0" err="1" smtClean="0"/>
              <a:t>laut</a:t>
            </a:r>
            <a:r>
              <a:rPr lang="en-GB" dirty="0" smtClean="0"/>
              <a:t> der </a:t>
            </a:r>
            <a:r>
              <a:rPr lang="en-GB" dirty="0" err="1" smtClean="0"/>
              <a:t>Ev</a:t>
            </a:r>
            <a:r>
              <a:rPr lang="en-GB" dirty="0" smtClean="0"/>
              <a:t>. Berlin-</a:t>
            </a:r>
            <a:r>
              <a:rPr lang="en-GB" dirty="0" err="1" smtClean="0"/>
              <a:t>Brandenburgischen</a:t>
            </a:r>
            <a:r>
              <a:rPr lang="en-GB" dirty="0" smtClean="0"/>
              <a:t> </a:t>
            </a:r>
            <a:r>
              <a:rPr lang="en-GB" dirty="0" err="1" smtClean="0"/>
              <a:t>Kirche</a:t>
            </a:r>
            <a:r>
              <a:rPr lang="en-GB" dirty="0" smtClean="0"/>
              <a:t>)</a:t>
            </a:r>
          </a:p>
          <a:p>
            <a:pPr marL="285750" indent="-285750">
              <a:buFontTx/>
              <a:buChar char="-"/>
            </a:pPr>
            <a:endParaRPr lang="de-DE" dirty="0" smtClean="0"/>
          </a:p>
          <a:p>
            <a:r>
              <a:rPr lang="de-DE" b="1" dirty="0" smtClean="0"/>
              <a:t>+</a:t>
            </a:r>
            <a:r>
              <a:rPr lang="de-DE" dirty="0" smtClean="0"/>
              <a:t> </a:t>
            </a:r>
            <a:r>
              <a:rPr lang="de-DE" b="1" dirty="0" smtClean="0"/>
              <a:t>Frankreich </a:t>
            </a:r>
            <a:r>
              <a:rPr lang="de-DE" dirty="0" smtClean="0"/>
              <a:t>(Folie)</a:t>
            </a:r>
          </a:p>
          <a:p>
            <a:r>
              <a:rPr lang="de-DE" b="1" dirty="0" smtClean="0"/>
              <a:t>+ USA </a:t>
            </a:r>
            <a:r>
              <a:rPr lang="de-DE" dirty="0"/>
              <a:t>(Folie</a:t>
            </a:r>
            <a:r>
              <a:rPr lang="de-DE" dirty="0" smtClean="0"/>
              <a:t>)</a:t>
            </a:r>
            <a:endParaRPr lang="de-DE" b="1" dirty="0" smtClean="0"/>
          </a:p>
          <a:p>
            <a:r>
              <a:rPr lang="de-DE" b="1" dirty="0" smtClean="0"/>
              <a:t>…</a:t>
            </a:r>
          </a:p>
          <a:p>
            <a:r>
              <a:rPr lang="de-DE" b="1" dirty="0" smtClean="0"/>
              <a:t>+ Deutschland</a:t>
            </a:r>
            <a:r>
              <a:rPr lang="de-DE" dirty="0" smtClean="0"/>
              <a:t> (Folie)</a:t>
            </a:r>
            <a:endParaRPr lang="de-DE" b="1" dirty="0" smtClean="0"/>
          </a:p>
          <a:p>
            <a:endParaRPr lang="de-DE" dirty="0"/>
          </a:p>
          <a:p>
            <a:endParaRPr lang="de-DE" dirty="0"/>
          </a:p>
          <a:p>
            <a:endParaRPr lang="de-DE" dirty="0" smtClean="0"/>
          </a:p>
        </p:txBody>
      </p:sp>
    </p:spTree>
    <p:extLst>
      <p:ext uri="{BB962C8B-B14F-4D97-AF65-F5344CB8AC3E}">
        <p14:creationId xmlns:p14="http://schemas.microsoft.com/office/powerpoint/2010/main" val="107441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092592" cy="553998"/>
          </a:xfrm>
        </p:spPr>
        <p:txBody>
          <a:bodyPr/>
          <a:lstStyle/>
          <a:p>
            <a:r>
              <a:rPr lang="de-DE" dirty="0" err="1" smtClean="0"/>
              <a:t>Großgottestdienst</a:t>
            </a:r>
            <a:r>
              <a:rPr lang="de-DE" dirty="0" smtClean="0"/>
              <a:t> als „Saatevent“ für eine ganze Region: Frankreich </a:t>
            </a:r>
            <a:r>
              <a:rPr lang="fr-FR" sz="1400" dirty="0"/>
              <a:t>Christian Open </a:t>
            </a:r>
            <a:r>
              <a:rPr lang="fr-FR" sz="1400" dirty="0" err="1"/>
              <a:t>Door</a:t>
            </a:r>
            <a:r>
              <a:rPr lang="fr-FR" sz="1400" dirty="0"/>
              <a:t> Church (</a:t>
            </a:r>
            <a:r>
              <a:rPr lang="fr-FR" sz="1400" i="1" dirty="0"/>
              <a:t>Mission du Plein Évangile - Église Porte Ouverte </a:t>
            </a:r>
            <a:r>
              <a:rPr lang="fr-FR" sz="1400" i="1" dirty="0" smtClean="0"/>
              <a:t>Chrétienne (</a:t>
            </a:r>
            <a:r>
              <a:rPr lang="fr-FR" sz="1400" i="1" dirty="0" err="1" smtClean="0"/>
              <a:t>Mega-Pfingstkirche</a:t>
            </a:r>
            <a:r>
              <a:rPr lang="fr-FR" sz="1400" i="1" dirty="0" smtClean="0"/>
              <a:t>)</a:t>
            </a:r>
            <a:endParaRPr lang="en-GB"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126" y="1471169"/>
            <a:ext cx="4187207" cy="4482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49126" y="5999480"/>
            <a:ext cx="4187207" cy="707886"/>
          </a:xfrm>
          <a:prstGeom prst="rect">
            <a:avLst/>
          </a:prstGeom>
          <a:noFill/>
        </p:spPr>
        <p:txBody>
          <a:bodyPr wrap="square" rtlCol="0">
            <a:spAutoFit/>
          </a:bodyPr>
          <a:lstStyle/>
          <a:p>
            <a:pPr algn="r"/>
            <a:r>
              <a:rPr lang="de-DE" sz="1000" dirty="0"/>
              <a:t>Washington </a:t>
            </a:r>
            <a:r>
              <a:rPr lang="de-DE" sz="1000" dirty="0" smtClean="0"/>
              <a:t>Post, https</a:t>
            </a:r>
            <a:r>
              <a:rPr lang="de-DE" sz="1000" dirty="0"/>
              <a:t>://www.washingtonpost.com/world/europe/how-a-prayer-meeting-at-a-french-megachurch-may-have-led-to-scores-of-coronavirus-deaths/2020/04/01/fe478ca0-7396-11ea-ad9b-254ec99993bc_story.html</a:t>
            </a:r>
            <a:endParaRPr lang="en-GB" sz="1000" dirty="0"/>
          </a:p>
        </p:txBody>
      </p:sp>
      <p:sp>
        <p:nvSpPr>
          <p:cNvPr id="7" name="Textfeld 6"/>
          <p:cNvSpPr txBox="1"/>
          <p:nvPr/>
        </p:nvSpPr>
        <p:spPr>
          <a:xfrm>
            <a:off x="4821072" y="1483370"/>
            <a:ext cx="3891432" cy="4862870"/>
          </a:xfrm>
          <a:prstGeom prst="rect">
            <a:avLst/>
          </a:prstGeom>
          <a:noFill/>
        </p:spPr>
        <p:txBody>
          <a:bodyPr wrap="square" rtlCol="0">
            <a:spAutoFit/>
          </a:bodyPr>
          <a:lstStyle/>
          <a:p>
            <a:r>
              <a:rPr lang="de-DE" sz="1000" dirty="0" smtClean="0"/>
              <a:t>Auszüge: </a:t>
            </a:r>
          </a:p>
          <a:p>
            <a:endParaRPr lang="de-DE" sz="1000" dirty="0" smtClean="0"/>
          </a:p>
          <a:p>
            <a:r>
              <a:rPr lang="de-DE" sz="1000" dirty="0" smtClean="0"/>
              <a:t>„</a:t>
            </a:r>
            <a:r>
              <a:rPr lang="en-GB" sz="1000" dirty="0"/>
              <a:t>But this year’s meeting — in the words of a regional health official — was “a kind of atomic bomb that went off in the town in late February that we didn’t see.” Someone in the crowd of 2,500 had the novel coronavirus, kicking off what soon became one of Europe’s largest regional clusters of infections, which then quickly spread across the country and eventually overseas</a:t>
            </a:r>
            <a:r>
              <a:rPr lang="en-GB" sz="1000" dirty="0" smtClean="0"/>
              <a:t>.”</a:t>
            </a:r>
          </a:p>
          <a:p>
            <a:endParaRPr lang="de-DE" sz="1000" dirty="0"/>
          </a:p>
          <a:p>
            <a:r>
              <a:rPr lang="de-DE" sz="1000" dirty="0" smtClean="0"/>
              <a:t>„(…) </a:t>
            </a:r>
            <a:r>
              <a:rPr lang="en-GB" sz="1000" dirty="0" smtClean="0"/>
              <a:t>details </a:t>
            </a:r>
            <a:r>
              <a:rPr lang="en-GB" sz="1000" dirty="0"/>
              <a:t>have been emerging about how the Mulhouse prayer meeting had seeded the country’s epidemic, sparking community transmission of the virus that went on for weeks before gaining notice. This, at least, is the opinion of France’s health minister, Olivier </a:t>
            </a:r>
            <a:r>
              <a:rPr lang="en-GB" sz="1000" dirty="0" err="1"/>
              <a:t>Véran</a:t>
            </a:r>
            <a:r>
              <a:rPr lang="en-GB" sz="1000" dirty="0" smtClean="0"/>
              <a:t>.”</a:t>
            </a:r>
          </a:p>
          <a:p>
            <a:endParaRPr lang="de-DE" sz="1000" dirty="0"/>
          </a:p>
          <a:p>
            <a:r>
              <a:rPr lang="de-DE" sz="1000" dirty="0" smtClean="0"/>
              <a:t>„</a:t>
            </a:r>
            <a:r>
              <a:rPr lang="en-GB" sz="1000" dirty="0"/>
              <a:t>A Strasbourg-based nurse who was in the audience was identified as the source of an outbreak among fellow nurses in local hospitals, infecting approximately 250 people, according to </a:t>
            </a:r>
            <a:r>
              <a:rPr lang="en-GB" sz="1000" dirty="0" err="1"/>
              <a:t>Lannelongue</a:t>
            </a:r>
            <a:r>
              <a:rPr lang="en-GB" sz="1000" dirty="0" smtClean="0"/>
              <a:t>.”</a:t>
            </a:r>
          </a:p>
          <a:p>
            <a:endParaRPr lang="de-DE" sz="1000" dirty="0"/>
          </a:p>
          <a:p>
            <a:r>
              <a:rPr lang="de-DE" sz="1000" dirty="0" smtClean="0"/>
              <a:t>„</a:t>
            </a:r>
            <a:r>
              <a:rPr lang="en-GB" sz="1000" dirty="0" err="1" smtClean="0"/>
              <a:t>Mamadou</a:t>
            </a:r>
            <a:r>
              <a:rPr lang="en-GB" sz="1000" dirty="0" smtClean="0"/>
              <a:t> </a:t>
            </a:r>
            <a:r>
              <a:rPr lang="en-GB" sz="1000" dirty="0" err="1" smtClean="0"/>
              <a:t>Karambiri</a:t>
            </a:r>
            <a:r>
              <a:rPr lang="en-GB" sz="1000" dirty="0" smtClean="0"/>
              <a:t>, a </a:t>
            </a:r>
            <a:r>
              <a:rPr lang="en-GB" sz="1000" dirty="0"/>
              <a:t>well-known pastor from Burkina Faso, was also at the Mulhouse gathering. When he and his wife flew home afterward, they became Burkina Faso’s first two confirmed cases</a:t>
            </a:r>
            <a:r>
              <a:rPr lang="en-GB" sz="1000" dirty="0" smtClean="0"/>
              <a:t>.”</a:t>
            </a:r>
          </a:p>
          <a:p>
            <a:endParaRPr lang="de-DE" sz="1000" dirty="0"/>
          </a:p>
          <a:p>
            <a:endParaRPr lang="de-DE" sz="1000" dirty="0" smtClean="0">
              <a:solidFill>
                <a:schemeClr val="accent1"/>
              </a:solidFill>
            </a:endParaRPr>
          </a:p>
          <a:p>
            <a:r>
              <a:rPr lang="de-DE" sz="1000" dirty="0" smtClean="0">
                <a:solidFill>
                  <a:schemeClr val="tx2"/>
                </a:solidFill>
              </a:rPr>
              <a:t>Beispiel für deutschen Fall: </a:t>
            </a:r>
            <a:r>
              <a:rPr lang="de-DE" sz="1000" dirty="0" err="1" smtClean="0">
                <a:solidFill>
                  <a:schemeClr val="tx2"/>
                </a:solidFill>
              </a:rPr>
              <a:t>IntRef</a:t>
            </a:r>
            <a:r>
              <a:rPr lang="de-DE" sz="1000" dirty="0" smtClean="0">
                <a:solidFill>
                  <a:schemeClr val="tx2"/>
                </a:solidFill>
              </a:rPr>
              <a:t> </a:t>
            </a:r>
            <a:r>
              <a:rPr lang="en-GB" sz="1000" dirty="0" smtClean="0">
                <a:solidFill>
                  <a:schemeClr val="tx2"/>
                </a:solidFill>
              </a:rPr>
              <a:t>13512995, BW. </a:t>
            </a:r>
            <a:r>
              <a:rPr lang="en-GB" sz="1000" dirty="0" err="1" smtClean="0">
                <a:solidFill>
                  <a:schemeClr val="tx2"/>
                </a:solidFill>
              </a:rPr>
              <a:t>Freitext</a:t>
            </a:r>
            <a:r>
              <a:rPr lang="en-GB" sz="1000" dirty="0" smtClean="0">
                <a:solidFill>
                  <a:schemeClr val="tx2"/>
                </a:solidFill>
              </a:rPr>
              <a:t>: “</a:t>
            </a:r>
            <a:r>
              <a:rPr lang="en-GB" sz="1000" dirty="0" err="1">
                <a:solidFill>
                  <a:schemeClr val="tx2"/>
                </a:solidFill>
              </a:rPr>
              <a:t>Patientin</a:t>
            </a:r>
            <a:r>
              <a:rPr lang="en-GB" sz="1000" dirty="0">
                <a:solidFill>
                  <a:schemeClr val="tx2"/>
                </a:solidFill>
              </a:rPr>
              <a:t> war in der Christian Open Door Church, </a:t>
            </a:r>
            <a:r>
              <a:rPr lang="en-GB" sz="1000" dirty="0" err="1">
                <a:solidFill>
                  <a:schemeClr val="tx2"/>
                </a:solidFill>
              </a:rPr>
              <a:t>eine</a:t>
            </a:r>
            <a:r>
              <a:rPr lang="en-GB" sz="1000" dirty="0">
                <a:solidFill>
                  <a:schemeClr val="tx2"/>
                </a:solidFill>
              </a:rPr>
              <a:t> </a:t>
            </a:r>
            <a:r>
              <a:rPr lang="en-GB" sz="1000" dirty="0" err="1">
                <a:solidFill>
                  <a:schemeClr val="tx2"/>
                </a:solidFill>
              </a:rPr>
              <a:t>französische</a:t>
            </a:r>
            <a:r>
              <a:rPr lang="en-GB" sz="1000" dirty="0">
                <a:solidFill>
                  <a:schemeClr val="tx2"/>
                </a:solidFill>
              </a:rPr>
              <a:t> </a:t>
            </a:r>
            <a:r>
              <a:rPr lang="en-GB" sz="1000" dirty="0" err="1">
                <a:solidFill>
                  <a:schemeClr val="tx2"/>
                </a:solidFill>
              </a:rPr>
              <a:t>evangelisch-charismatische</a:t>
            </a:r>
            <a:r>
              <a:rPr lang="en-GB" sz="1000" dirty="0">
                <a:solidFill>
                  <a:schemeClr val="tx2"/>
                </a:solidFill>
              </a:rPr>
              <a:t> </a:t>
            </a:r>
            <a:r>
              <a:rPr lang="en-GB" sz="1000" dirty="0" err="1">
                <a:solidFill>
                  <a:schemeClr val="tx2"/>
                </a:solidFill>
              </a:rPr>
              <a:t>Megakirche</a:t>
            </a:r>
            <a:r>
              <a:rPr lang="en-GB" sz="1000" dirty="0">
                <a:solidFill>
                  <a:schemeClr val="tx2"/>
                </a:solidFill>
              </a:rPr>
              <a:t>, </a:t>
            </a:r>
            <a:r>
              <a:rPr lang="en-GB" sz="1000" dirty="0" err="1">
                <a:solidFill>
                  <a:schemeClr val="tx2"/>
                </a:solidFill>
              </a:rPr>
              <a:t>deren</a:t>
            </a:r>
            <a:r>
              <a:rPr lang="en-GB" sz="1000" dirty="0">
                <a:solidFill>
                  <a:schemeClr val="tx2"/>
                </a:solidFill>
              </a:rPr>
              <a:t> </a:t>
            </a:r>
            <a:r>
              <a:rPr lang="en-GB" sz="1000" dirty="0" err="1">
                <a:solidFill>
                  <a:schemeClr val="tx2"/>
                </a:solidFill>
              </a:rPr>
              <a:t>Hauptanbetungsstätte</a:t>
            </a:r>
            <a:r>
              <a:rPr lang="en-GB" sz="1000" dirty="0">
                <a:solidFill>
                  <a:schemeClr val="tx2"/>
                </a:solidFill>
              </a:rPr>
              <a:t> </a:t>
            </a:r>
            <a:r>
              <a:rPr lang="en-GB" sz="1000" dirty="0" err="1">
                <a:solidFill>
                  <a:schemeClr val="tx2"/>
                </a:solidFill>
              </a:rPr>
              <a:t>sich</a:t>
            </a:r>
            <a:r>
              <a:rPr lang="en-GB" sz="1000" dirty="0">
                <a:solidFill>
                  <a:schemeClr val="tx2"/>
                </a:solidFill>
              </a:rPr>
              <a:t> in </a:t>
            </a:r>
            <a:r>
              <a:rPr lang="en-GB" sz="1000" dirty="0" err="1">
                <a:solidFill>
                  <a:schemeClr val="tx2"/>
                </a:solidFill>
              </a:rPr>
              <a:t>Mülhausen</a:t>
            </a:r>
            <a:r>
              <a:rPr lang="en-GB" sz="1000" dirty="0">
                <a:solidFill>
                  <a:schemeClr val="tx2"/>
                </a:solidFill>
              </a:rPr>
              <a:t> </a:t>
            </a:r>
            <a:r>
              <a:rPr lang="en-GB" sz="1000" dirty="0" err="1">
                <a:solidFill>
                  <a:schemeClr val="tx2"/>
                </a:solidFill>
              </a:rPr>
              <a:t>befindet</a:t>
            </a:r>
            <a:r>
              <a:rPr lang="en-GB" sz="1000" dirty="0">
                <a:solidFill>
                  <a:schemeClr val="tx2"/>
                </a:solidFill>
              </a:rPr>
              <a:t> </a:t>
            </a:r>
            <a:r>
              <a:rPr lang="en-GB" sz="1000" dirty="0" err="1">
                <a:solidFill>
                  <a:schemeClr val="tx2"/>
                </a:solidFill>
              </a:rPr>
              <a:t>vom</a:t>
            </a:r>
            <a:r>
              <a:rPr lang="en-GB" sz="1000" dirty="0">
                <a:solidFill>
                  <a:schemeClr val="tx2"/>
                </a:solidFill>
              </a:rPr>
              <a:t> 16.02.-22.2.2020. </a:t>
            </a:r>
            <a:r>
              <a:rPr lang="en-GB" sz="1000" dirty="0" err="1">
                <a:solidFill>
                  <a:schemeClr val="tx2"/>
                </a:solidFill>
              </a:rPr>
              <a:t>Es</a:t>
            </a:r>
            <a:r>
              <a:rPr lang="en-GB" sz="1000" dirty="0">
                <a:solidFill>
                  <a:schemeClr val="tx2"/>
                </a:solidFill>
              </a:rPr>
              <a:t> </a:t>
            </a:r>
            <a:r>
              <a:rPr lang="en-GB" sz="1000" dirty="0" err="1">
                <a:solidFill>
                  <a:schemeClr val="tx2"/>
                </a:solidFill>
              </a:rPr>
              <a:t>ist</a:t>
            </a:r>
            <a:r>
              <a:rPr lang="en-GB" sz="1000" dirty="0">
                <a:solidFill>
                  <a:schemeClr val="tx2"/>
                </a:solidFill>
              </a:rPr>
              <a:t> die </a:t>
            </a:r>
            <a:r>
              <a:rPr lang="en-GB" sz="1000" dirty="0" err="1">
                <a:solidFill>
                  <a:schemeClr val="tx2"/>
                </a:solidFill>
              </a:rPr>
              <a:t>zweitgrößte</a:t>
            </a:r>
            <a:r>
              <a:rPr lang="en-GB" sz="1000" dirty="0">
                <a:solidFill>
                  <a:schemeClr val="tx2"/>
                </a:solidFill>
              </a:rPr>
              <a:t> </a:t>
            </a:r>
            <a:r>
              <a:rPr lang="en-GB" sz="1000" dirty="0" err="1">
                <a:solidFill>
                  <a:schemeClr val="tx2"/>
                </a:solidFill>
              </a:rPr>
              <a:t>evangelische</a:t>
            </a:r>
            <a:r>
              <a:rPr lang="en-GB" sz="1000" dirty="0">
                <a:solidFill>
                  <a:schemeClr val="tx2"/>
                </a:solidFill>
              </a:rPr>
              <a:t> </a:t>
            </a:r>
            <a:r>
              <a:rPr lang="en-GB" sz="1000" dirty="0" err="1">
                <a:solidFill>
                  <a:schemeClr val="tx2"/>
                </a:solidFill>
              </a:rPr>
              <a:t>Kirche</a:t>
            </a:r>
            <a:r>
              <a:rPr lang="en-GB" sz="1000" dirty="0">
                <a:solidFill>
                  <a:schemeClr val="tx2"/>
                </a:solidFill>
              </a:rPr>
              <a:t> in </a:t>
            </a:r>
            <a:r>
              <a:rPr lang="en-GB" sz="1000" dirty="0" err="1">
                <a:solidFill>
                  <a:schemeClr val="tx2"/>
                </a:solidFill>
              </a:rPr>
              <a:t>Frankreich</a:t>
            </a:r>
            <a:r>
              <a:rPr lang="en-GB" sz="1000" dirty="0">
                <a:solidFill>
                  <a:schemeClr val="tx2"/>
                </a:solidFill>
              </a:rPr>
              <a:t> und </a:t>
            </a:r>
            <a:r>
              <a:rPr lang="en-GB" sz="1000" dirty="0" err="1">
                <a:solidFill>
                  <a:schemeClr val="tx2"/>
                </a:solidFill>
              </a:rPr>
              <a:t>diese</a:t>
            </a:r>
            <a:r>
              <a:rPr lang="en-GB" sz="1000" dirty="0">
                <a:solidFill>
                  <a:schemeClr val="tx2"/>
                </a:solidFill>
              </a:rPr>
              <a:t> </a:t>
            </a:r>
            <a:r>
              <a:rPr lang="en-GB" sz="1000" dirty="0" err="1">
                <a:solidFill>
                  <a:schemeClr val="tx2"/>
                </a:solidFill>
              </a:rPr>
              <a:t>hatte</a:t>
            </a:r>
            <a:r>
              <a:rPr lang="en-GB" sz="1000" dirty="0">
                <a:solidFill>
                  <a:schemeClr val="tx2"/>
                </a:solidFill>
              </a:rPr>
              <a:t> </a:t>
            </a:r>
            <a:r>
              <a:rPr lang="en-GB" sz="1000" dirty="0" err="1">
                <a:solidFill>
                  <a:schemeClr val="tx2"/>
                </a:solidFill>
              </a:rPr>
              <a:t>eine</a:t>
            </a:r>
            <a:r>
              <a:rPr lang="en-GB" sz="1000" dirty="0">
                <a:solidFill>
                  <a:schemeClr val="tx2"/>
                </a:solidFill>
              </a:rPr>
              <a:t> </a:t>
            </a:r>
            <a:r>
              <a:rPr lang="en-GB" sz="1000" dirty="0" err="1">
                <a:solidFill>
                  <a:schemeClr val="tx2"/>
                </a:solidFill>
              </a:rPr>
              <a:t>Gebets</a:t>
            </a:r>
            <a:r>
              <a:rPr lang="en-GB" sz="1000" dirty="0">
                <a:solidFill>
                  <a:schemeClr val="tx2"/>
                </a:solidFill>
              </a:rPr>
              <a:t>-/</a:t>
            </a:r>
            <a:r>
              <a:rPr lang="en-GB" sz="1000" dirty="0" err="1">
                <a:solidFill>
                  <a:schemeClr val="tx2"/>
                </a:solidFill>
              </a:rPr>
              <a:t>Fastenwoche</a:t>
            </a:r>
            <a:r>
              <a:rPr lang="en-GB" sz="1000" dirty="0">
                <a:solidFill>
                  <a:schemeClr val="tx2"/>
                </a:solidFill>
              </a:rPr>
              <a:t> </a:t>
            </a:r>
            <a:r>
              <a:rPr lang="en-GB" sz="1000" dirty="0" err="1">
                <a:solidFill>
                  <a:schemeClr val="tx2"/>
                </a:solidFill>
              </a:rPr>
              <a:t>vom</a:t>
            </a:r>
            <a:r>
              <a:rPr lang="en-GB" sz="1000" dirty="0">
                <a:solidFill>
                  <a:schemeClr val="tx2"/>
                </a:solidFill>
              </a:rPr>
              <a:t> 16.2. </a:t>
            </a:r>
            <a:r>
              <a:rPr lang="en-GB" sz="1000" dirty="0" err="1">
                <a:solidFill>
                  <a:schemeClr val="tx2"/>
                </a:solidFill>
              </a:rPr>
              <a:t>bis</a:t>
            </a:r>
            <a:r>
              <a:rPr lang="en-GB" sz="1000" dirty="0">
                <a:solidFill>
                  <a:schemeClr val="tx2"/>
                </a:solidFill>
              </a:rPr>
              <a:t> 22.2.2020 </a:t>
            </a:r>
            <a:r>
              <a:rPr lang="en-GB" sz="1000" dirty="0" err="1">
                <a:solidFill>
                  <a:schemeClr val="tx2"/>
                </a:solidFill>
              </a:rPr>
              <a:t>organisiert</a:t>
            </a:r>
            <a:r>
              <a:rPr lang="en-GB" sz="1000" dirty="0">
                <a:solidFill>
                  <a:schemeClr val="tx2"/>
                </a:solidFill>
              </a:rPr>
              <a:t>. </a:t>
            </a:r>
            <a:r>
              <a:rPr lang="en-GB" sz="1000" dirty="0" err="1">
                <a:solidFill>
                  <a:schemeClr val="tx2"/>
                </a:solidFill>
              </a:rPr>
              <a:t>Laut</a:t>
            </a:r>
            <a:r>
              <a:rPr lang="en-GB" sz="1000" dirty="0">
                <a:solidFill>
                  <a:schemeClr val="tx2"/>
                </a:solidFill>
              </a:rPr>
              <a:t> </a:t>
            </a:r>
            <a:r>
              <a:rPr lang="en-GB" sz="1000" dirty="0" err="1">
                <a:solidFill>
                  <a:schemeClr val="tx2"/>
                </a:solidFill>
              </a:rPr>
              <a:t>Patientin</a:t>
            </a:r>
            <a:r>
              <a:rPr lang="en-GB" sz="1000" dirty="0">
                <a:solidFill>
                  <a:schemeClr val="tx2"/>
                </a:solidFill>
              </a:rPr>
              <a:t> </a:t>
            </a:r>
            <a:r>
              <a:rPr lang="en-GB" sz="1000" dirty="0" err="1">
                <a:solidFill>
                  <a:schemeClr val="tx2"/>
                </a:solidFill>
              </a:rPr>
              <a:t>mit</a:t>
            </a:r>
            <a:r>
              <a:rPr lang="en-GB" sz="1000" dirty="0">
                <a:solidFill>
                  <a:schemeClr val="tx2"/>
                </a:solidFill>
              </a:rPr>
              <a:t> ca 2000 </a:t>
            </a:r>
            <a:r>
              <a:rPr lang="en-GB" sz="1000" dirty="0" err="1">
                <a:solidFill>
                  <a:schemeClr val="tx2"/>
                </a:solidFill>
              </a:rPr>
              <a:t>Teilnehmer</a:t>
            </a:r>
            <a:r>
              <a:rPr lang="en-GB" sz="1000" dirty="0">
                <a:solidFill>
                  <a:schemeClr val="tx2"/>
                </a:solidFill>
              </a:rPr>
              <a:t>. Die </a:t>
            </a:r>
            <a:r>
              <a:rPr lang="en-GB" sz="1000" dirty="0" err="1">
                <a:solidFill>
                  <a:schemeClr val="tx2"/>
                </a:solidFill>
              </a:rPr>
              <a:t>Erkrankte</a:t>
            </a:r>
            <a:r>
              <a:rPr lang="en-GB" sz="1000" dirty="0">
                <a:solidFill>
                  <a:schemeClr val="tx2"/>
                </a:solidFill>
              </a:rPr>
              <a:t> hat </a:t>
            </a:r>
            <a:r>
              <a:rPr lang="en-GB" sz="1000" dirty="0" err="1">
                <a:solidFill>
                  <a:schemeClr val="tx2"/>
                </a:solidFill>
              </a:rPr>
              <a:t>sich</a:t>
            </a:r>
            <a:r>
              <a:rPr lang="en-GB" sz="1000" dirty="0">
                <a:solidFill>
                  <a:schemeClr val="tx2"/>
                </a:solidFill>
              </a:rPr>
              <a:t> </a:t>
            </a:r>
            <a:r>
              <a:rPr lang="en-GB" sz="1000" dirty="0" err="1">
                <a:solidFill>
                  <a:schemeClr val="tx2"/>
                </a:solidFill>
              </a:rPr>
              <a:t>dort</a:t>
            </a:r>
            <a:r>
              <a:rPr lang="en-GB" sz="1000" dirty="0">
                <a:solidFill>
                  <a:schemeClr val="tx2"/>
                </a:solidFill>
              </a:rPr>
              <a:t> </a:t>
            </a:r>
            <a:r>
              <a:rPr lang="en-GB" sz="1000" dirty="0" err="1">
                <a:solidFill>
                  <a:schemeClr val="tx2"/>
                </a:solidFill>
              </a:rPr>
              <a:t>mit</a:t>
            </a:r>
            <a:r>
              <a:rPr lang="en-GB" sz="1000" dirty="0">
                <a:solidFill>
                  <a:schemeClr val="tx2"/>
                </a:solidFill>
              </a:rPr>
              <a:t> </a:t>
            </a:r>
            <a:r>
              <a:rPr lang="en-GB" sz="1000" dirty="0" err="1">
                <a:solidFill>
                  <a:schemeClr val="tx2"/>
                </a:solidFill>
              </a:rPr>
              <a:t>vermutlich</a:t>
            </a:r>
            <a:r>
              <a:rPr lang="en-GB" sz="1000" dirty="0">
                <a:solidFill>
                  <a:schemeClr val="tx2"/>
                </a:solidFill>
              </a:rPr>
              <a:t> </a:t>
            </a:r>
            <a:r>
              <a:rPr lang="en-GB" sz="1000" dirty="0" err="1">
                <a:solidFill>
                  <a:schemeClr val="tx2"/>
                </a:solidFill>
              </a:rPr>
              <a:t>mit</a:t>
            </a:r>
            <a:r>
              <a:rPr lang="en-GB" sz="1000" dirty="0">
                <a:solidFill>
                  <a:schemeClr val="tx2"/>
                </a:solidFill>
              </a:rPr>
              <a:t> </a:t>
            </a:r>
            <a:r>
              <a:rPr lang="en-GB" sz="1000" dirty="0" err="1">
                <a:solidFill>
                  <a:schemeClr val="tx2"/>
                </a:solidFill>
              </a:rPr>
              <a:t>viel</a:t>
            </a:r>
            <a:r>
              <a:rPr lang="en-GB" sz="1000" dirty="0">
                <a:solidFill>
                  <a:schemeClr val="tx2"/>
                </a:solidFill>
              </a:rPr>
              <a:t> </a:t>
            </a:r>
            <a:r>
              <a:rPr lang="en-GB" sz="1000" dirty="0" err="1">
                <a:solidFill>
                  <a:schemeClr val="tx2"/>
                </a:solidFill>
              </a:rPr>
              <a:t>anderen</a:t>
            </a:r>
            <a:r>
              <a:rPr lang="en-GB" sz="1000" dirty="0">
                <a:solidFill>
                  <a:schemeClr val="tx2"/>
                </a:solidFill>
              </a:rPr>
              <a:t> </a:t>
            </a:r>
            <a:r>
              <a:rPr lang="en-GB" sz="1000" dirty="0" err="1">
                <a:solidFill>
                  <a:schemeClr val="tx2"/>
                </a:solidFill>
              </a:rPr>
              <a:t>deutschen</a:t>
            </a:r>
            <a:r>
              <a:rPr lang="en-GB" sz="1000" dirty="0">
                <a:solidFill>
                  <a:schemeClr val="tx2"/>
                </a:solidFill>
              </a:rPr>
              <a:t> </a:t>
            </a:r>
            <a:r>
              <a:rPr lang="en-GB" sz="1000" dirty="0" err="1">
                <a:solidFill>
                  <a:schemeClr val="tx2"/>
                </a:solidFill>
              </a:rPr>
              <a:t>Gästen</a:t>
            </a:r>
            <a:r>
              <a:rPr lang="en-GB" sz="1000" dirty="0">
                <a:solidFill>
                  <a:schemeClr val="tx2"/>
                </a:solidFill>
              </a:rPr>
              <a:t> </a:t>
            </a:r>
            <a:r>
              <a:rPr lang="en-GB" sz="1000" dirty="0" err="1">
                <a:solidFill>
                  <a:schemeClr val="tx2"/>
                </a:solidFill>
              </a:rPr>
              <a:t>angesteckt</a:t>
            </a:r>
            <a:r>
              <a:rPr lang="en-GB" sz="1000" dirty="0">
                <a:solidFill>
                  <a:schemeClr val="tx2"/>
                </a:solidFill>
              </a:rPr>
              <a:t>."</a:t>
            </a:r>
            <a:endParaRPr lang="de-DE" sz="1000" dirty="0" smtClean="0">
              <a:solidFill>
                <a:schemeClr val="tx2"/>
              </a:solidFill>
            </a:endParaRPr>
          </a:p>
        </p:txBody>
      </p:sp>
    </p:spTree>
    <p:extLst>
      <p:ext uri="{BB962C8B-B14F-4D97-AF65-F5344CB8AC3E}">
        <p14:creationId xmlns:p14="http://schemas.microsoft.com/office/powerpoint/2010/main" val="2908100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Kirchen(-assoziierte) Ausbrüche USA (Beispiel)</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81770"/>
            <a:ext cx="4330874" cy="2230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44265"/>
            <a:ext cx="4330874" cy="2445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492760" y="6140574"/>
            <a:ext cx="4295314" cy="246221"/>
          </a:xfrm>
          <a:prstGeom prst="rect">
            <a:avLst/>
          </a:prstGeom>
          <a:noFill/>
        </p:spPr>
        <p:txBody>
          <a:bodyPr wrap="square" rtlCol="0">
            <a:spAutoFit/>
          </a:bodyPr>
          <a:lstStyle/>
          <a:p>
            <a:r>
              <a:rPr lang="de-DE" sz="1000" dirty="0"/>
              <a:t>https://www.cdc.gov/mmwr/volumes/69/wr/mm6920e2.htm</a:t>
            </a:r>
            <a:endParaRPr lang="en-GB" sz="1000" dirty="0"/>
          </a:p>
        </p:txBody>
      </p:sp>
      <p:sp>
        <p:nvSpPr>
          <p:cNvPr id="7" name="Textfeld 6"/>
          <p:cNvSpPr txBox="1"/>
          <p:nvPr/>
        </p:nvSpPr>
        <p:spPr>
          <a:xfrm>
            <a:off x="365760" y="1107440"/>
            <a:ext cx="4330874" cy="246221"/>
          </a:xfrm>
          <a:prstGeom prst="rect">
            <a:avLst/>
          </a:prstGeom>
          <a:noFill/>
        </p:spPr>
        <p:txBody>
          <a:bodyPr wrap="square" rtlCol="0">
            <a:spAutoFit/>
          </a:bodyPr>
          <a:lstStyle/>
          <a:p>
            <a:r>
              <a:rPr lang="de-DE" sz="1000" dirty="0" smtClean="0"/>
              <a:t>Kirche nicht identifizierbar</a:t>
            </a:r>
            <a:endParaRPr lang="en-GB" sz="1000" dirty="0"/>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9062"/>
          <a:stretch/>
        </p:blipFill>
        <p:spPr bwMode="auto">
          <a:xfrm>
            <a:off x="5095241" y="1381769"/>
            <a:ext cx="3609452" cy="458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5024120" y="6044054"/>
            <a:ext cx="3906520" cy="400110"/>
          </a:xfrm>
          <a:prstGeom prst="rect">
            <a:avLst/>
          </a:prstGeom>
          <a:noFill/>
        </p:spPr>
        <p:txBody>
          <a:bodyPr wrap="square" rtlCol="0">
            <a:spAutoFit/>
          </a:bodyPr>
          <a:lstStyle/>
          <a:p>
            <a:r>
              <a:rPr lang="de-DE" sz="1000" dirty="0"/>
              <a:t>NY Times, 30.3.2020, https://www.nytimes.com/2020/03/30/us</a:t>
            </a:r>
            <a:r>
              <a:rPr lang="de-DE" sz="1000" dirty="0" smtClean="0"/>
              <a:t>/ coronavirus-funeral-albany-georgia.html</a:t>
            </a:r>
            <a:endParaRPr lang="en-GB" sz="1000" dirty="0"/>
          </a:p>
        </p:txBody>
      </p:sp>
      <p:sp>
        <p:nvSpPr>
          <p:cNvPr id="12" name="Textfeld 11"/>
          <p:cNvSpPr txBox="1"/>
          <p:nvPr/>
        </p:nvSpPr>
        <p:spPr>
          <a:xfrm>
            <a:off x="5095241" y="1126569"/>
            <a:ext cx="4330874" cy="246221"/>
          </a:xfrm>
          <a:prstGeom prst="rect">
            <a:avLst/>
          </a:prstGeom>
          <a:noFill/>
        </p:spPr>
        <p:txBody>
          <a:bodyPr wrap="square" rtlCol="0">
            <a:spAutoFit/>
          </a:bodyPr>
          <a:lstStyle/>
          <a:p>
            <a:r>
              <a:rPr lang="de-DE" sz="1000" dirty="0" smtClean="0"/>
              <a:t>„</a:t>
            </a:r>
            <a:r>
              <a:rPr lang="de-DE" sz="1000" dirty="0" err="1" smtClean="0"/>
              <a:t>full</a:t>
            </a:r>
            <a:r>
              <a:rPr lang="de-DE" sz="1000" dirty="0" smtClean="0"/>
              <a:t>-service </a:t>
            </a:r>
            <a:r>
              <a:rPr lang="de-DE" sz="1000" dirty="0" err="1" smtClean="0"/>
              <a:t>funeral</a:t>
            </a:r>
            <a:r>
              <a:rPr lang="de-DE" sz="1000" dirty="0" smtClean="0"/>
              <a:t> </a:t>
            </a:r>
            <a:r>
              <a:rPr lang="de-DE" sz="1000" dirty="0" err="1" smtClean="0"/>
              <a:t>home</a:t>
            </a:r>
            <a:r>
              <a:rPr lang="de-DE" sz="1000" dirty="0" smtClean="0"/>
              <a:t>“</a:t>
            </a:r>
            <a:endParaRPr lang="en-GB" sz="1000" dirty="0"/>
          </a:p>
        </p:txBody>
      </p:sp>
      <p:sp>
        <p:nvSpPr>
          <p:cNvPr id="14" name="Rechteck 13"/>
          <p:cNvSpPr/>
          <p:nvPr/>
        </p:nvSpPr>
        <p:spPr>
          <a:xfrm>
            <a:off x="6212840" y="5787038"/>
            <a:ext cx="1427480" cy="182880"/>
          </a:xfrm>
          <a:prstGeom prst="rect">
            <a:avLst/>
          </a:pr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4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457199" y="1155700"/>
            <a:ext cx="5582921" cy="5524500"/>
          </a:xfrm>
        </p:spPr>
        <p:txBody>
          <a:bodyPr>
            <a:normAutofit fontScale="92500" lnSpcReduction="10000"/>
          </a:bodyPr>
          <a:lstStyle/>
          <a:p>
            <a:r>
              <a:rPr lang="de-DE" dirty="0" smtClean="0"/>
              <a:t>Ausbrüche in </a:t>
            </a:r>
          </a:p>
          <a:p>
            <a:pPr lvl="1"/>
            <a:r>
              <a:rPr lang="de-DE" dirty="0"/>
              <a:t>Katholische Kirchen </a:t>
            </a:r>
            <a:r>
              <a:rPr lang="de-DE" dirty="0" smtClean="0"/>
              <a:t>in Stralsund</a:t>
            </a:r>
            <a:endParaRPr lang="de-DE" dirty="0"/>
          </a:p>
          <a:p>
            <a:pPr lvl="1"/>
            <a:r>
              <a:rPr lang="de-DE" dirty="0" smtClean="0"/>
              <a:t>Baptistengemeinde Frankfurt</a:t>
            </a:r>
          </a:p>
          <a:p>
            <a:pPr lvl="1"/>
            <a:r>
              <a:rPr lang="de-DE" dirty="0" err="1" smtClean="0"/>
              <a:t>Mennonitengemeinde</a:t>
            </a:r>
            <a:r>
              <a:rPr lang="de-DE" dirty="0" smtClean="0"/>
              <a:t> Euskirchen</a:t>
            </a:r>
          </a:p>
          <a:p>
            <a:pPr lvl="1"/>
            <a:r>
              <a:rPr lang="de-DE" dirty="0" smtClean="0"/>
              <a:t>Pfingstgemeinden in</a:t>
            </a:r>
          </a:p>
          <a:p>
            <a:pPr lvl="2"/>
            <a:r>
              <a:rPr lang="de-DE" dirty="0" smtClean="0"/>
              <a:t>Bremerhaven</a:t>
            </a:r>
          </a:p>
          <a:p>
            <a:pPr lvl="2"/>
            <a:r>
              <a:rPr lang="de-DE" dirty="0" smtClean="0"/>
              <a:t>Neukölln</a:t>
            </a:r>
          </a:p>
          <a:p>
            <a:pPr lvl="2"/>
            <a:r>
              <a:rPr lang="de-DE" dirty="0" smtClean="0"/>
              <a:t>Stuttgart</a:t>
            </a:r>
          </a:p>
          <a:p>
            <a:pPr lvl="2"/>
            <a:r>
              <a:rPr lang="de-DE" dirty="0" smtClean="0"/>
              <a:t>Sinsheim</a:t>
            </a:r>
          </a:p>
          <a:p>
            <a:pPr lvl="1"/>
            <a:r>
              <a:rPr lang="de-DE" dirty="0" smtClean="0"/>
              <a:t>Rumänisch-evangelische Freikirchen </a:t>
            </a:r>
          </a:p>
          <a:p>
            <a:pPr lvl="2"/>
            <a:r>
              <a:rPr lang="de-DE" dirty="0" smtClean="0"/>
              <a:t>Gütersloh</a:t>
            </a:r>
          </a:p>
          <a:p>
            <a:pPr lvl="2"/>
            <a:r>
              <a:rPr lang="de-DE" dirty="0" smtClean="0"/>
              <a:t>BW: </a:t>
            </a:r>
            <a:r>
              <a:rPr lang="de-DE" dirty="0" err="1" smtClean="0"/>
              <a:t>Survnet</a:t>
            </a:r>
            <a:r>
              <a:rPr lang="de-DE" dirty="0" smtClean="0"/>
              <a:t>-</a:t>
            </a:r>
            <a:r>
              <a:rPr lang="en-GB" dirty="0" smtClean="0"/>
              <a:t>Fall 13685410,  </a:t>
            </a:r>
            <a:r>
              <a:rPr lang="en-GB" dirty="0"/>
              <a:t>Patient/in </a:t>
            </a:r>
            <a:r>
              <a:rPr lang="en-GB" dirty="0" err="1"/>
              <a:t>erkrankte</a:t>
            </a:r>
            <a:r>
              <a:rPr lang="en-GB" dirty="0"/>
              <a:t> 22.3. </a:t>
            </a:r>
            <a:r>
              <a:rPr lang="en-GB" dirty="0" err="1"/>
              <a:t>Freitext</a:t>
            </a:r>
            <a:r>
              <a:rPr lang="en-GB" dirty="0"/>
              <a:t>: " VOR </a:t>
            </a:r>
            <a:r>
              <a:rPr lang="en-GB" dirty="0" err="1"/>
              <a:t>dem</a:t>
            </a:r>
            <a:r>
              <a:rPr lang="en-GB" dirty="0"/>
              <a:t> 16.03.20 </a:t>
            </a:r>
            <a:r>
              <a:rPr lang="en-GB" dirty="0" err="1"/>
              <a:t>fand</a:t>
            </a:r>
            <a:r>
              <a:rPr lang="en-GB" dirty="0"/>
              <a:t> in der </a:t>
            </a:r>
            <a:r>
              <a:rPr lang="en-GB" dirty="0" err="1"/>
              <a:t>ev</a:t>
            </a:r>
            <a:r>
              <a:rPr lang="en-GB" dirty="0"/>
              <a:t>. </a:t>
            </a:r>
            <a:r>
              <a:rPr lang="en-GB" dirty="0" err="1"/>
              <a:t>rumän</a:t>
            </a:r>
            <a:r>
              <a:rPr lang="en-GB" dirty="0"/>
              <a:t>.-</a:t>
            </a:r>
            <a:r>
              <a:rPr lang="en-GB" dirty="0" err="1"/>
              <a:t>dt.</a:t>
            </a:r>
            <a:r>
              <a:rPr lang="en-GB" dirty="0"/>
              <a:t> </a:t>
            </a:r>
            <a:r>
              <a:rPr lang="en-GB" dirty="0" err="1"/>
              <a:t>Kirche</a:t>
            </a:r>
            <a:r>
              <a:rPr lang="en-GB" dirty="0"/>
              <a:t> (</a:t>
            </a:r>
            <a:r>
              <a:rPr lang="en-GB" dirty="0" err="1"/>
              <a:t>Trossingen</a:t>
            </a:r>
            <a:r>
              <a:rPr lang="en-GB" dirty="0"/>
              <a:t>, </a:t>
            </a:r>
            <a:r>
              <a:rPr lang="en-GB" dirty="0" err="1"/>
              <a:t>bei</a:t>
            </a:r>
            <a:r>
              <a:rPr lang="en-GB" dirty="0"/>
              <a:t> SELVA) </a:t>
            </a:r>
            <a:r>
              <a:rPr lang="en-GB" dirty="0" err="1"/>
              <a:t>ein</a:t>
            </a:r>
            <a:r>
              <a:rPr lang="en-GB" dirty="0"/>
              <a:t> </a:t>
            </a:r>
            <a:r>
              <a:rPr lang="en-GB" dirty="0" err="1"/>
              <a:t>Gemeindetreffen</a:t>
            </a:r>
            <a:r>
              <a:rPr lang="en-GB" dirty="0"/>
              <a:t> </a:t>
            </a:r>
            <a:r>
              <a:rPr lang="en-GB" dirty="0" err="1"/>
              <a:t>statt</a:t>
            </a:r>
            <a:r>
              <a:rPr lang="en-GB" dirty="0"/>
              <a:t>. Dort war der </a:t>
            </a:r>
            <a:r>
              <a:rPr lang="en-GB" dirty="0" err="1"/>
              <a:t>Bruder</a:t>
            </a:r>
            <a:r>
              <a:rPr lang="en-GB" dirty="0"/>
              <a:t> </a:t>
            </a:r>
            <a:r>
              <a:rPr lang="en-GB" dirty="0" err="1"/>
              <a:t>ihrer</a:t>
            </a:r>
            <a:r>
              <a:rPr lang="en-GB" dirty="0"/>
              <a:t> </a:t>
            </a:r>
            <a:r>
              <a:rPr lang="en-GB" dirty="0" err="1"/>
              <a:t>Freundin</a:t>
            </a:r>
            <a:r>
              <a:rPr lang="en-GB" dirty="0"/>
              <a:t>. Der </a:t>
            </a:r>
            <a:r>
              <a:rPr lang="en-GB" dirty="0" err="1"/>
              <a:t>Vater</a:t>
            </a:r>
            <a:r>
              <a:rPr lang="en-GB" dirty="0"/>
              <a:t> der </a:t>
            </a:r>
            <a:r>
              <a:rPr lang="en-GB" dirty="0" err="1"/>
              <a:t>Freundin</a:t>
            </a:r>
            <a:r>
              <a:rPr lang="en-GB" dirty="0"/>
              <a:t> </a:t>
            </a:r>
            <a:r>
              <a:rPr lang="en-GB" dirty="0" err="1"/>
              <a:t>steckte</a:t>
            </a:r>
            <a:r>
              <a:rPr lang="en-GB" dirty="0"/>
              <a:t> </a:t>
            </a:r>
            <a:r>
              <a:rPr lang="en-GB" dirty="0" err="1"/>
              <a:t>sich</a:t>
            </a:r>
            <a:r>
              <a:rPr lang="en-GB" dirty="0"/>
              <a:t> an, liege </a:t>
            </a:r>
            <a:r>
              <a:rPr lang="en-GB" dirty="0" err="1"/>
              <a:t>derzeit</a:t>
            </a:r>
            <a:r>
              <a:rPr lang="en-GB" dirty="0"/>
              <a:t> </a:t>
            </a:r>
            <a:r>
              <a:rPr lang="en-GB" dirty="0" err="1"/>
              <a:t>im</a:t>
            </a:r>
            <a:r>
              <a:rPr lang="en-GB" dirty="0"/>
              <a:t> </a:t>
            </a:r>
            <a:r>
              <a:rPr lang="en-GB" dirty="0" err="1" smtClean="0"/>
              <a:t>Koma</a:t>
            </a:r>
            <a:r>
              <a:rPr lang="en-GB" dirty="0" smtClean="0"/>
              <a:t>(…). </a:t>
            </a:r>
            <a:r>
              <a:rPr lang="en-GB" dirty="0"/>
              <a:t>Von Frau X. </a:t>
            </a:r>
            <a:r>
              <a:rPr lang="en-GB" dirty="0" err="1"/>
              <a:t>erkrankte</a:t>
            </a:r>
            <a:r>
              <a:rPr lang="en-GB" dirty="0"/>
              <a:t> die </a:t>
            </a:r>
            <a:r>
              <a:rPr lang="en-GB" dirty="0" err="1"/>
              <a:t>gesamte</a:t>
            </a:r>
            <a:r>
              <a:rPr lang="en-GB" dirty="0"/>
              <a:t> </a:t>
            </a:r>
            <a:r>
              <a:rPr lang="en-GB" dirty="0" err="1"/>
              <a:t>Familie</a:t>
            </a:r>
            <a:r>
              <a:rPr lang="en-GB" dirty="0" smtClean="0"/>
              <a:t>!“</a:t>
            </a:r>
          </a:p>
          <a:p>
            <a:pPr marL="0" indent="0">
              <a:buNone/>
            </a:pPr>
            <a:r>
              <a:rPr lang="de-DE" dirty="0" smtClean="0"/>
              <a:t>(kein Anspruch auf Vollständigkeit)</a:t>
            </a:r>
            <a:endParaRPr lang="en-GB" dirty="0"/>
          </a:p>
        </p:txBody>
      </p:sp>
      <p:sp>
        <p:nvSpPr>
          <p:cNvPr id="6" name="Titel 5"/>
          <p:cNvSpPr>
            <a:spLocks noGrp="1"/>
          </p:cNvSpPr>
          <p:nvPr>
            <p:ph type="title"/>
          </p:nvPr>
        </p:nvSpPr>
        <p:spPr/>
        <p:txBody>
          <a:bodyPr/>
          <a:lstStyle/>
          <a:p>
            <a:r>
              <a:rPr lang="de-DE" dirty="0" smtClean="0"/>
              <a:t>Presse- und </a:t>
            </a:r>
            <a:r>
              <a:rPr lang="de-DE" dirty="0" err="1" smtClean="0"/>
              <a:t>Survnetbekannte</a:t>
            </a:r>
            <a:r>
              <a:rPr lang="de-DE" dirty="0" smtClean="0"/>
              <a:t> Übertragung in Kirchen in Deutschland</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365" y="1164386"/>
            <a:ext cx="1959219" cy="154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609501" y="2737992"/>
            <a:ext cx="2417659" cy="861774"/>
          </a:xfrm>
          <a:prstGeom prst="rect">
            <a:avLst/>
          </a:prstGeom>
          <a:noFill/>
        </p:spPr>
        <p:txBody>
          <a:bodyPr wrap="square" rtlCol="0">
            <a:spAutoFit/>
          </a:bodyPr>
          <a:lstStyle/>
          <a:p>
            <a:r>
              <a:rPr lang="en-GB" sz="1000" dirty="0"/>
              <a:t>https://www.hessenschau.de/gesellschaft/ueber-100-covid-19-infektionen-gottesdienst-besucher-sangen-und-trugen-keine-schutzmasken,corona-ausbruch-baptisten-reaktion-gemeinde-100.html</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221" y="1155700"/>
            <a:ext cx="1959499" cy="154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4611586" y="2732911"/>
            <a:ext cx="2154974" cy="861774"/>
          </a:xfrm>
          <a:prstGeom prst="rect">
            <a:avLst/>
          </a:prstGeom>
          <a:noFill/>
        </p:spPr>
        <p:txBody>
          <a:bodyPr wrap="square" rtlCol="0">
            <a:spAutoFit/>
          </a:bodyPr>
          <a:lstStyle/>
          <a:p>
            <a:r>
              <a:rPr lang="en-GB" sz="1000" dirty="0"/>
              <a:t>https://</a:t>
            </a:r>
            <a:r>
              <a:rPr lang="en-GB" sz="1000" dirty="0" smtClean="0"/>
              <a:t>www.ndr.de/nachrichten/ </a:t>
            </a:r>
            <a:r>
              <a:rPr lang="en-GB" sz="1000" dirty="0" err="1" smtClean="0"/>
              <a:t>mecklenburg-vorpommern</a:t>
            </a:r>
            <a:r>
              <a:rPr lang="en-GB" sz="1000" dirty="0" smtClean="0"/>
              <a:t>/</a:t>
            </a:r>
            <a:r>
              <a:rPr lang="en-GB" sz="1000" dirty="0" err="1" smtClean="0"/>
              <a:t>Vorpommern</a:t>
            </a:r>
            <a:r>
              <a:rPr lang="en-GB" sz="1000" dirty="0" smtClean="0"/>
              <a:t>-</a:t>
            </a:r>
            <a:r>
              <a:rPr lang="en-GB" sz="1000" dirty="0" err="1" smtClean="0"/>
              <a:t>Acht</a:t>
            </a:r>
            <a:r>
              <a:rPr lang="en-GB" sz="1000" dirty="0" smtClean="0"/>
              <a:t>-Corona-</a:t>
            </a:r>
            <a:r>
              <a:rPr lang="en-GB" sz="1000" dirty="0" err="1" smtClean="0"/>
              <a:t>Infektionen</a:t>
            </a:r>
            <a:r>
              <a:rPr lang="en-GB" sz="1000" dirty="0" smtClean="0"/>
              <a:t>-in-</a:t>
            </a:r>
            <a:r>
              <a:rPr lang="en-GB" sz="1000" dirty="0" err="1" smtClean="0"/>
              <a:t>Kirchen</a:t>
            </a:r>
            <a:r>
              <a:rPr lang="en-GB" sz="1000" dirty="0" smtClean="0"/>
              <a:t> gemeinde,coronavirus2354.html</a:t>
            </a:r>
            <a:endParaRPr lang="en-GB" sz="1000"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365" y="3664812"/>
            <a:ext cx="1958947" cy="158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6649720" y="5249345"/>
            <a:ext cx="2154974" cy="707886"/>
          </a:xfrm>
          <a:prstGeom prst="rect">
            <a:avLst/>
          </a:prstGeom>
          <a:noFill/>
        </p:spPr>
        <p:txBody>
          <a:bodyPr wrap="square" rtlCol="0">
            <a:spAutoFit/>
          </a:bodyPr>
          <a:lstStyle/>
          <a:p>
            <a:r>
              <a:rPr lang="en-GB" sz="1000" dirty="0"/>
              <a:t>https://</a:t>
            </a:r>
            <a:r>
              <a:rPr lang="en-GB" sz="1000" dirty="0" smtClean="0"/>
              <a:t>www.nrz.de/region/nieder </a:t>
            </a:r>
            <a:r>
              <a:rPr lang="en-GB" sz="1000" dirty="0" err="1" smtClean="0"/>
              <a:t>rhein</a:t>
            </a:r>
            <a:r>
              <a:rPr lang="en-GB" sz="1000" dirty="0" smtClean="0"/>
              <a:t>/droht-euskirchen-nach-mennoniten-gottesdienst-der-lockdown-id229475312.html</a:t>
            </a:r>
            <a:endParaRPr lang="en-GB" sz="1000" dirty="0"/>
          </a:p>
        </p:txBody>
      </p:sp>
      <p:sp>
        <p:nvSpPr>
          <p:cNvPr id="8" name="Rechteck 7"/>
          <p:cNvSpPr/>
          <p:nvPr/>
        </p:nvSpPr>
        <p:spPr>
          <a:xfrm rot="19405956">
            <a:off x="378876" y="1730067"/>
            <a:ext cx="68930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anose="03060802040406070304" pitchFamily="66" charset="0"/>
              </a:rPr>
              <a:t>groß</a:t>
            </a:r>
            <a:endParaRPr lang="de-DE"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anose="03060802040406070304" pitchFamily="66" charset="0"/>
            </a:endParaRPr>
          </a:p>
        </p:txBody>
      </p:sp>
      <p:sp>
        <p:nvSpPr>
          <p:cNvPr id="15" name="Rechteck 14"/>
          <p:cNvSpPr/>
          <p:nvPr/>
        </p:nvSpPr>
        <p:spPr>
          <a:xfrm rot="19405956">
            <a:off x="792281" y="2614485"/>
            <a:ext cx="68930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anose="03060802040406070304" pitchFamily="66" charset="0"/>
              </a:rPr>
              <a:t>groß</a:t>
            </a:r>
            <a:endParaRPr lang="de-DE"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anose="03060802040406070304" pitchFamily="66" charset="0"/>
            </a:endParaRPr>
          </a:p>
        </p:txBody>
      </p:sp>
      <p:sp>
        <p:nvSpPr>
          <p:cNvPr id="16" name="Rechteck 15"/>
          <p:cNvSpPr/>
          <p:nvPr/>
        </p:nvSpPr>
        <p:spPr>
          <a:xfrm rot="19405956">
            <a:off x="830995" y="2903945"/>
            <a:ext cx="68930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anose="03060802040406070304" pitchFamily="66" charset="0"/>
              </a:rPr>
              <a:t>groß</a:t>
            </a:r>
            <a:endParaRPr lang="de-DE"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rush Script MT" panose="03060802040406070304" pitchFamily="66" charset="0"/>
            </a:endParaRPr>
          </a:p>
        </p:txBody>
      </p:sp>
    </p:spTree>
    <p:extLst>
      <p:ext uri="{BB962C8B-B14F-4D97-AF65-F5344CB8AC3E}">
        <p14:creationId xmlns:p14="http://schemas.microsoft.com/office/powerpoint/2010/main" val="202086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092592" cy="338554"/>
          </a:xfrm>
        </p:spPr>
        <p:txBody>
          <a:bodyPr/>
          <a:lstStyle/>
          <a:p>
            <a:r>
              <a:rPr lang="de-DE" dirty="0" smtClean="0"/>
              <a:t>Relevante Gemeinde-Charakteristika </a:t>
            </a:r>
            <a:r>
              <a:rPr lang="de-DE" dirty="0" err="1" smtClean="0"/>
              <a:t>re</a:t>
            </a:r>
            <a:r>
              <a:rPr lang="de-DE" dirty="0" smtClean="0"/>
              <a:t>. SARS-CoV-2 für die…</a:t>
            </a:r>
            <a:endParaRPr lang="en-GB" dirty="0"/>
          </a:p>
        </p:txBody>
      </p:sp>
      <p:sp>
        <p:nvSpPr>
          <p:cNvPr id="6" name="Inhaltsplatzhalter 4"/>
          <p:cNvSpPr txBox="1">
            <a:spLocks/>
          </p:cNvSpPr>
          <p:nvPr/>
        </p:nvSpPr>
        <p:spPr>
          <a:xfrm>
            <a:off x="457199" y="1155700"/>
            <a:ext cx="8092593" cy="5302250"/>
          </a:xfrm>
          <a:prstGeom prst="rect">
            <a:avLst/>
          </a:prstGeom>
        </p:spPr>
        <p:txBody>
          <a:bodyPr/>
          <a:lst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u="sng" dirty="0" smtClean="0"/>
              <a:t>…Begünstigung von Übertragung in der Kirche</a:t>
            </a:r>
          </a:p>
          <a:p>
            <a:pPr lvl="1"/>
            <a:r>
              <a:rPr lang="de-DE" sz="1600" dirty="0" smtClean="0"/>
              <a:t>Nicht-Einhaltung von AHA</a:t>
            </a:r>
          </a:p>
          <a:p>
            <a:pPr lvl="1"/>
            <a:r>
              <a:rPr lang="de-DE" sz="1600" dirty="0"/>
              <a:t>Gemeinde- und </a:t>
            </a:r>
            <a:r>
              <a:rPr lang="de-DE" sz="1600" dirty="0" smtClean="0"/>
              <a:t>Chorgesang</a:t>
            </a:r>
          </a:p>
          <a:p>
            <a:pPr lvl="1"/>
            <a:r>
              <a:rPr lang="de-DE" sz="1600" dirty="0" smtClean="0"/>
              <a:t>Priester als Indexfall (viele Kontakte)</a:t>
            </a:r>
          </a:p>
          <a:p>
            <a:pPr lvl="1"/>
            <a:r>
              <a:rPr lang="de-DE" sz="1600" dirty="0" smtClean="0"/>
              <a:t>Große Teilnehmerzahl, gewollte Nähe</a:t>
            </a:r>
          </a:p>
          <a:p>
            <a:pPr lvl="1"/>
            <a:r>
              <a:rPr lang="de-DE" sz="1600" dirty="0" smtClean="0"/>
              <a:t>Lange Gottesdienste und häufige andere kirchliche Events</a:t>
            </a:r>
          </a:p>
          <a:p>
            <a:pPr lvl="1"/>
            <a:r>
              <a:rPr lang="de-DE" sz="1600" dirty="0" smtClean="0"/>
              <a:t>Räume mit geringem Luftvolumen (kein klassisches Kirchenschiff)</a:t>
            </a:r>
            <a:endParaRPr lang="de-DE" sz="800" dirty="0" smtClean="0"/>
          </a:p>
          <a:p>
            <a:r>
              <a:rPr lang="de-DE" u="sng" dirty="0" smtClean="0"/>
              <a:t>…Begünstigung überregionaler Ausbreitung</a:t>
            </a:r>
            <a:r>
              <a:rPr lang="de-DE" dirty="0" smtClean="0"/>
              <a:t> </a:t>
            </a:r>
          </a:p>
          <a:p>
            <a:pPr lvl="1"/>
            <a:r>
              <a:rPr lang="de-DE" sz="1600" dirty="0" smtClean="0"/>
              <a:t>Seltenheit der spezifischen Gemeinschaft in der Fläche</a:t>
            </a:r>
            <a:br>
              <a:rPr lang="de-DE" sz="1600" dirty="0" smtClean="0"/>
            </a:br>
            <a:r>
              <a:rPr lang="de-DE" sz="1600" dirty="0" smtClean="0"/>
              <a:t>(≠ katholisch, lutherisch-evangelisch, Moscheen)</a:t>
            </a:r>
          </a:p>
          <a:p>
            <a:pPr lvl="2"/>
            <a:r>
              <a:rPr lang="de-DE" sz="1600" dirty="0" smtClean="0"/>
              <a:t>bedingt lange Anfahrtswege bzw. große Einzugsgebiete</a:t>
            </a:r>
          </a:p>
          <a:p>
            <a:pPr lvl="2"/>
            <a:r>
              <a:rPr lang="de-DE" sz="1600" dirty="0" smtClean="0"/>
              <a:t>bedingt ggf. Notwendigkeit für reisende Priester</a:t>
            </a:r>
          </a:p>
          <a:p>
            <a:pPr lvl="1"/>
            <a:r>
              <a:rPr lang="de-DE" sz="1600" dirty="0" smtClean="0"/>
              <a:t>Kirchen, die reisende Arbeiter ansprechen</a:t>
            </a:r>
          </a:p>
          <a:p>
            <a:pPr lvl="1"/>
            <a:r>
              <a:rPr lang="de-DE" sz="1600" dirty="0" smtClean="0"/>
              <a:t>Große Haushalte (stille Sekundärübertragung)</a:t>
            </a:r>
          </a:p>
          <a:p>
            <a:r>
              <a:rPr lang="de-DE" u="sng" dirty="0" smtClean="0"/>
              <a:t>…Begünstigung später Ausbruchsentdeckung</a:t>
            </a:r>
          </a:p>
          <a:p>
            <a:pPr lvl="1"/>
            <a:r>
              <a:rPr lang="de-DE" sz="1600" dirty="0" smtClean="0"/>
              <a:t>Wenn Gemeindemitglieder sehr von Allgemeinbevölkerung abgeschottet sind (sprachlich und/oder religiös motiviert)</a:t>
            </a:r>
          </a:p>
          <a:p>
            <a:pPr marL="0" indent="0">
              <a:buNone/>
            </a:pPr>
            <a:r>
              <a:rPr lang="de-DE" sz="1600" dirty="0" smtClean="0"/>
              <a:t>(kein Anspruch auf Vollständigkeit)</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162"/>
          <a:stretch/>
        </p:blipFill>
        <p:spPr bwMode="auto">
          <a:xfrm>
            <a:off x="6313222" y="1127760"/>
            <a:ext cx="2236570" cy="123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252262" y="2311400"/>
            <a:ext cx="2480258" cy="553998"/>
          </a:xfrm>
          <a:prstGeom prst="rect">
            <a:avLst/>
          </a:prstGeom>
          <a:noFill/>
        </p:spPr>
        <p:txBody>
          <a:bodyPr wrap="square" rtlCol="0">
            <a:spAutoFit/>
          </a:bodyPr>
          <a:lstStyle/>
          <a:p>
            <a:r>
              <a:rPr lang="en-GB" sz="1000" dirty="0"/>
              <a:t>https://www.jesus.de/bund-freikirchlicher-pfingstgemeinden-ueber-50-neue-gemeinden-in-50-monaten/</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200" y="3297237"/>
            <a:ext cx="1776094" cy="229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6141720" y="3593211"/>
            <a:ext cx="1046480" cy="2000548"/>
          </a:xfrm>
          <a:prstGeom prst="rect">
            <a:avLst/>
          </a:prstGeom>
          <a:noFill/>
        </p:spPr>
        <p:txBody>
          <a:bodyPr wrap="square" rtlCol="0">
            <a:spAutoFit/>
          </a:bodyPr>
          <a:lstStyle/>
          <a:p>
            <a:pPr algn="r"/>
            <a:r>
              <a:rPr lang="de-DE" sz="1000" b="1" dirty="0" smtClean="0"/>
              <a:t>Beispiel für räumliche Seltenheit: </a:t>
            </a:r>
            <a:r>
              <a:rPr lang="de-DE" sz="1000" dirty="0" smtClean="0"/>
              <a:t>Mennoniten-gemeinden (Punkte) in der </a:t>
            </a:r>
            <a:r>
              <a:rPr lang="en-GB" sz="1000" dirty="0" err="1" smtClean="0"/>
              <a:t>Vereinigung</a:t>
            </a:r>
            <a:r>
              <a:rPr lang="en-GB" sz="1000" dirty="0" smtClean="0"/>
              <a:t> </a:t>
            </a:r>
            <a:r>
              <a:rPr lang="en-GB" sz="1000" dirty="0"/>
              <a:t>der </a:t>
            </a:r>
            <a:r>
              <a:rPr lang="en-GB" sz="1000" dirty="0" err="1" smtClean="0"/>
              <a:t>Deutschen</a:t>
            </a:r>
            <a:r>
              <a:rPr lang="en-GB" sz="1000" dirty="0" smtClean="0"/>
              <a:t> </a:t>
            </a:r>
            <a:r>
              <a:rPr lang="en-GB" sz="1000" dirty="0" err="1" smtClean="0"/>
              <a:t>Mennonitengemeinden</a:t>
            </a:r>
            <a:r>
              <a:rPr lang="en-GB" sz="1000" dirty="0"/>
              <a:t>, </a:t>
            </a:r>
            <a:r>
              <a:rPr lang="en-GB" sz="800" dirty="0"/>
              <a:t>https://</a:t>
            </a:r>
            <a:r>
              <a:rPr lang="en-GB" sz="800" dirty="0" smtClean="0"/>
              <a:t>www.mennoniten.de/mitglieds </a:t>
            </a:r>
            <a:r>
              <a:rPr lang="en-GB" sz="800" dirty="0" err="1" smtClean="0"/>
              <a:t>verbaende</a:t>
            </a:r>
            <a:r>
              <a:rPr lang="en-GB" sz="800" dirty="0"/>
              <a:t>/  </a:t>
            </a:r>
          </a:p>
        </p:txBody>
      </p:sp>
    </p:spTree>
    <p:extLst>
      <p:ext uri="{BB962C8B-B14F-4D97-AF65-F5344CB8AC3E}">
        <p14:creationId xmlns:p14="http://schemas.microsoft.com/office/powerpoint/2010/main" val="290672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3"/>
          </p:nvPr>
        </p:nvSpPr>
        <p:spPr/>
        <p:txBody>
          <a:bodyPr>
            <a:normAutofit fontScale="92500" lnSpcReduction="20000"/>
          </a:bodyPr>
          <a:lstStyle/>
          <a:p>
            <a:r>
              <a:rPr lang="de-DE" dirty="0" smtClean="0"/>
              <a:t>Grobstruktur protestantischer Kirchen:</a:t>
            </a:r>
          </a:p>
          <a:p>
            <a:pPr lvl="1"/>
            <a:r>
              <a:rPr lang="de-DE" dirty="0" smtClean="0"/>
              <a:t>Traditionelle oder Volkskirchen, staatliche Kirchen (z.B. </a:t>
            </a:r>
            <a:r>
              <a:rPr lang="de-DE" dirty="0" err="1" smtClean="0"/>
              <a:t>lutheranisch</a:t>
            </a:r>
            <a:r>
              <a:rPr lang="de-DE" dirty="0" smtClean="0"/>
              <a:t>)</a:t>
            </a:r>
          </a:p>
          <a:p>
            <a:pPr lvl="1"/>
            <a:r>
              <a:rPr lang="de-DE" dirty="0" smtClean="0"/>
              <a:t>Freikirchen </a:t>
            </a:r>
          </a:p>
          <a:p>
            <a:pPr lvl="2"/>
            <a:r>
              <a:rPr lang="de-DE" dirty="0" smtClean="0"/>
              <a:t>Baptisten, Mennoniten, Pietisten etc.</a:t>
            </a:r>
          </a:p>
          <a:p>
            <a:pPr lvl="2"/>
            <a:r>
              <a:rPr lang="de-DE" dirty="0" smtClean="0"/>
              <a:t>Pfingstbewegung (</a:t>
            </a:r>
            <a:r>
              <a:rPr lang="de-DE" dirty="0" err="1" smtClean="0"/>
              <a:t>pentecostal</a:t>
            </a:r>
            <a:r>
              <a:rPr lang="de-DE" dirty="0" smtClean="0"/>
              <a:t> </a:t>
            </a:r>
            <a:r>
              <a:rPr lang="de-DE" dirty="0" err="1" smtClean="0"/>
              <a:t>churches</a:t>
            </a:r>
            <a:r>
              <a:rPr lang="de-DE" dirty="0" smtClean="0"/>
              <a:t>), Focus auf Heiligen Geist</a:t>
            </a:r>
          </a:p>
          <a:p>
            <a:pPr lvl="3"/>
            <a:r>
              <a:rPr lang="de-DE" dirty="0" smtClean="0"/>
              <a:t>Mehrheit, wachsend: „(Neo-)Charismatische“ Bewegung</a:t>
            </a:r>
          </a:p>
          <a:p>
            <a:pPr lvl="3"/>
            <a:r>
              <a:rPr lang="de-DE" dirty="0" smtClean="0"/>
              <a:t>Minderheit: Nicht-charismatisch</a:t>
            </a:r>
          </a:p>
          <a:p>
            <a:r>
              <a:rPr lang="de-DE" dirty="0" smtClean="0"/>
              <a:t>Pfingstkirchen (Auszüge Wikipedia):</a:t>
            </a:r>
          </a:p>
          <a:p>
            <a:pPr lvl="1"/>
            <a:r>
              <a:rPr lang="de-DE" sz="1500" dirty="0"/>
              <a:t>Die Pfingstbewegung sieht eine Kirche nur dann in der Nähe der neutestamentlichen Gemeinde, wenn sie dem Wirken des Heiligen Geistes, insbesondere den Geistesgaben wie Heilungen, Prophetie und Zungenrede, Raum gibt</a:t>
            </a:r>
            <a:r>
              <a:rPr lang="de-DE" sz="1500" dirty="0" smtClean="0"/>
              <a:t>.</a:t>
            </a:r>
          </a:p>
          <a:p>
            <a:pPr lvl="1"/>
            <a:r>
              <a:rPr lang="de-DE" sz="1500" dirty="0" smtClean="0"/>
              <a:t>Erwachsenentaufe (….). Die </a:t>
            </a:r>
            <a:r>
              <a:rPr lang="de-DE" sz="1500" dirty="0"/>
              <a:t>Bibel wird als verbalinspiriert, unfehlbar und widerspruchsfrei </a:t>
            </a:r>
            <a:r>
              <a:rPr lang="de-DE" sz="1500" dirty="0" smtClean="0"/>
              <a:t>angesehen. (…) Z.T. </a:t>
            </a:r>
            <a:r>
              <a:rPr lang="de-DE" sz="1500" dirty="0" err="1" smtClean="0"/>
              <a:t>kreationistisches</a:t>
            </a:r>
            <a:r>
              <a:rPr lang="de-DE" sz="1500" dirty="0" smtClean="0"/>
              <a:t> Weltbild.</a:t>
            </a:r>
          </a:p>
          <a:p>
            <a:pPr lvl="1"/>
            <a:r>
              <a:rPr lang="de-DE" sz="1500" dirty="0"/>
              <a:t>Gottesdienste in Pfingstgemeinden sind oft lebhaft. Es wird viel und begeistert gesungen, teilweise bewegt man sich zur Musik. Die Musik spielt eine große </a:t>
            </a:r>
            <a:r>
              <a:rPr lang="de-DE" sz="1500" dirty="0" smtClean="0"/>
              <a:t>Rolle (..), </a:t>
            </a:r>
            <a:r>
              <a:rPr lang="de-DE" sz="1500" dirty="0"/>
              <a:t>auch die Lieder sind im Allgemeinen modern, </a:t>
            </a:r>
            <a:r>
              <a:rPr lang="de-DE" sz="1500" dirty="0" smtClean="0"/>
              <a:t>rhythmisch (…). </a:t>
            </a:r>
            <a:r>
              <a:rPr lang="de-DE" sz="1500" dirty="0"/>
              <a:t>Eine Gottesdienstdauer von mindestens einer Stunde ist die Regel</a:t>
            </a:r>
            <a:r>
              <a:rPr lang="de-DE" sz="1500" dirty="0" smtClean="0"/>
              <a:t>. </a:t>
            </a:r>
            <a:r>
              <a:rPr lang="de-DE" sz="1500" dirty="0"/>
              <a:t>(….) Als Gebetshaltung oder Anbetungshaltung werden teilweise Arme und Hände </a:t>
            </a:r>
            <a:r>
              <a:rPr lang="de-DE" sz="1500" dirty="0" smtClean="0"/>
              <a:t>erhoben.</a:t>
            </a:r>
          </a:p>
          <a:p>
            <a:pPr lvl="1"/>
            <a:r>
              <a:rPr lang="de-DE" sz="1500" dirty="0"/>
              <a:t>Hauskreise spielen in Pfingstgemeinden eine große Rolle. Dabei wird in regelmäßigen Treffen in einer kleinen, verbindlichen Gruppe gemeinsam gesungen, gebetet und die Bibel studiert.</a:t>
            </a:r>
            <a:endParaRPr lang="de-DE" sz="1500" dirty="0" smtClean="0"/>
          </a:p>
          <a:p>
            <a:pPr lvl="1"/>
            <a:r>
              <a:rPr lang="de-DE" sz="1500" dirty="0"/>
              <a:t>Pfingstgemeinden sind in der </a:t>
            </a:r>
            <a:r>
              <a:rPr lang="de-DE" sz="1500" dirty="0" smtClean="0"/>
              <a:t>Regel </a:t>
            </a:r>
            <a:r>
              <a:rPr lang="de-DE" sz="1500" dirty="0" err="1" smtClean="0"/>
              <a:t>kongregationalistisch</a:t>
            </a:r>
            <a:r>
              <a:rPr lang="de-DE" sz="1500" dirty="0" smtClean="0"/>
              <a:t> </a:t>
            </a:r>
            <a:r>
              <a:rPr lang="de-DE" sz="1500" dirty="0"/>
              <a:t>organisiert. Die Gemeindeleitung besteht meist aus ehrenamtlichen Ältesten und hauptamtlichen Predigern oder auch Pastoren. Ehrenamtliches Engagement der Gemeindemitglieder wird gefördert. Das in Pfingstgemeinden typische Verständnis der Wirksamkeit des Heiligen Geistes steht oft in Spannung zu festen Strukturen</a:t>
            </a:r>
            <a:r>
              <a:rPr lang="de-DE" sz="1500" dirty="0" smtClean="0"/>
              <a:t>.</a:t>
            </a:r>
          </a:p>
          <a:p>
            <a:r>
              <a:rPr lang="de-DE" sz="1700" dirty="0" smtClean="0"/>
              <a:t>Zunehmende Verbreitung vor allem in ehem. </a:t>
            </a:r>
            <a:r>
              <a:rPr lang="de-DE" sz="1700" smtClean="0"/>
              <a:t>„Entwicklungsländern“</a:t>
            </a:r>
            <a:endParaRPr lang="de-DE" sz="1700" dirty="0"/>
          </a:p>
          <a:p>
            <a:pPr lvl="1"/>
            <a:endParaRPr lang="en-GB" dirty="0"/>
          </a:p>
        </p:txBody>
      </p:sp>
      <p:sp>
        <p:nvSpPr>
          <p:cNvPr id="6" name="Titel 5"/>
          <p:cNvSpPr>
            <a:spLocks noGrp="1"/>
          </p:cNvSpPr>
          <p:nvPr>
            <p:ph type="title"/>
          </p:nvPr>
        </p:nvSpPr>
        <p:spPr>
          <a:xfrm>
            <a:off x="457200" y="692696"/>
            <a:ext cx="8092592" cy="338554"/>
          </a:xfrm>
        </p:spPr>
        <p:txBody>
          <a:bodyPr/>
          <a:lstStyle/>
          <a:p>
            <a:r>
              <a:rPr lang="de-DE" dirty="0" smtClean="0"/>
              <a:t>Was sind Pfingstkirchen?</a:t>
            </a:r>
            <a:endParaRPr lang="en-GB" dirty="0"/>
          </a:p>
        </p:txBody>
      </p:sp>
    </p:spTree>
    <p:extLst>
      <p:ext uri="{BB962C8B-B14F-4D97-AF65-F5344CB8AC3E}">
        <p14:creationId xmlns:p14="http://schemas.microsoft.com/office/powerpoint/2010/main" val="5424608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861</Words>
  <Application>Microsoft Office PowerPoint</Application>
  <PresentationFormat>Bildschirmpräsentation (4:3)</PresentationFormat>
  <Paragraphs>91</Paragraphs>
  <Slides>6</Slides>
  <Notes>1</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Office-Design</vt:lpstr>
      <vt:lpstr>Die Rolle von Gottesdiensten in der Pandemie (international)</vt:lpstr>
      <vt:lpstr>Großgottestdienst als „Saatevent“ für eine ganze Region: Frankreich Christian Open Door Church (Mission du Plein Évangile - Église Porte Ouverte Chrétienne (Mega-Pfingstkirche)</vt:lpstr>
      <vt:lpstr>Kirchen(-assoziierte) Ausbrüche USA (Beispiel)</vt:lpstr>
      <vt:lpstr>Presse- und Survnetbekannte Übertragung in Kirchen in Deutschland</vt:lpstr>
      <vt:lpstr>Relevante Gemeinde-Charakteristika re. SARS-CoV-2 für die…</vt:lpstr>
      <vt:lpstr>Was sind Pfingstkirchen?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Frank, Christina</cp:lastModifiedBy>
  <cp:revision>114</cp:revision>
  <dcterms:created xsi:type="dcterms:W3CDTF">2015-11-02T12:29:13Z</dcterms:created>
  <dcterms:modified xsi:type="dcterms:W3CDTF">2020-08-03T07:45:36Z</dcterms:modified>
</cp:coreProperties>
</file>