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70" r:id="rId3"/>
    <p:sldId id="303" r:id="rId4"/>
    <p:sldId id="273" r:id="rId5"/>
    <p:sldId id="265" r:id="rId6"/>
    <p:sldId id="258" r:id="rId7"/>
    <p:sldId id="261" r:id="rId8"/>
    <p:sldId id="305" r:id="rId9"/>
    <p:sldId id="283" r:id="rId10"/>
    <p:sldId id="259" r:id="rId11"/>
    <p:sldId id="262" r:id="rId12"/>
    <p:sldId id="306" r:id="rId13"/>
    <p:sldId id="307" r:id="rId14"/>
    <p:sldId id="275" r:id="rId15"/>
    <p:sldId id="309" r:id="rId16"/>
    <p:sldId id="256" r:id="rId17"/>
    <p:sldId id="276" r:id="rId18"/>
    <p:sldId id="285" r:id="rId19"/>
    <p:sldId id="298" r:id="rId20"/>
    <p:sldId id="284" r:id="rId21"/>
    <p:sldId id="286" r:id="rId22"/>
    <p:sldId id="292" r:id="rId23"/>
    <p:sldId id="287" r:id="rId24"/>
    <p:sldId id="288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06" autoAdjust="0"/>
    <p:restoredTop sz="80769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ragavijayakumar\Desktop\output_20200728\cladeprogression072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agavijayakumar\Desktop\output_20200725\geoclades072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agavijayakumar\Desktop\output_20200725\geoclades072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agavijayakumar\Desktop\output_20200725\geoclades072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agavijayakumar\Desktop\output_20200725\geoclades072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agavijayakumar\Desktop\output_20200725\geoclades072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agavijayakumar\Desktop\output_20200725\geoclades072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CladeProgression!$B$46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cat>
            <c:numRef>
              <c:f>CladeProgression!$A$47:$A$54</c:f>
              <c:numCache>
                <c:formatCode>mmm\-yy</c:formatCode>
                <c:ptCount val="8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</c:numCache>
            </c:numRef>
          </c:cat>
          <c:val>
            <c:numRef>
              <c:f>CladeProgression!$B$47:$B$54</c:f>
              <c:numCache>
                <c:formatCode>General</c:formatCode>
                <c:ptCount val="8"/>
                <c:pt idx="0">
                  <c:v>1</c:v>
                </c:pt>
                <c:pt idx="1">
                  <c:v>77</c:v>
                </c:pt>
                <c:pt idx="2">
                  <c:v>260</c:v>
                </c:pt>
                <c:pt idx="3">
                  <c:v>1249</c:v>
                </c:pt>
                <c:pt idx="4">
                  <c:v>928</c:v>
                </c:pt>
                <c:pt idx="5">
                  <c:v>433</c:v>
                </c:pt>
                <c:pt idx="6">
                  <c:v>86</c:v>
                </c:pt>
                <c:pt idx="7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EF-544A-993E-BDEFCB50DE27}"/>
            </c:ext>
          </c:extLst>
        </c:ser>
        <c:ser>
          <c:idx val="1"/>
          <c:order val="1"/>
          <c:tx>
            <c:strRef>
              <c:f>CladeProgression!$C$46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rgbClr val="C6E0B4"/>
            </a:solidFill>
            <a:ln>
              <a:noFill/>
            </a:ln>
            <a:effectLst/>
          </c:spPr>
          <c:cat>
            <c:numRef>
              <c:f>CladeProgression!$A$47:$A$54</c:f>
              <c:numCache>
                <c:formatCode>mmm\-yy</c:formatCode>
                <c:ptCount val="8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</c:numCache>
            </c:numRef>
          </c:cat>
          <c:val>
            <c:numRef>
              <c:f>CladeProgression!$C$47:$C$54</c:f>
              <c:numCache>
                <c:formatCode>General</c:formatCode>
                <c:ptCount val="8"/>
                <c:pt idx="0">
                  <c:v>0</c:v>
                </c:pt>
                <c:pt idx="1">
                  <c:v>165</c:v>
                </c:pt>
                <c:pt idx="2">
                  <c:v>220</c:v>
                </c:pt>
                <c:pt idx="3">
                  <c:v>2990</c:v>
                </c:pt>
                <c:pt idx="4">
                  <c:v>925</c:v>
                </c:pt>
                <c:pt idx="5">
                  <c:v>177</c:v>
                </c:pt>
                <c:pt idx="6">
                  <c:v>87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EF-544A-993E-BDEFCB50DE27}"/>
            </c:ext>
          </c:extLst>
        </c:ser>
        <c:ser>
          <c:idx val="2"/>
          <c:order val="2"/>
          <c:tx>
            <c:strRef>
              <c:f>CladeProgression!$D$46</c:f>
              <c:strCache>
                <c:ptCount val="1"/>
                <c:pt idx="0">
                  <c:v>L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cat>
            <c:numRef>
              <c:f>CladeProgression!$A$47:$A$54</c:f>
              <c:numCache>
                <c:formatCode>mmm\-yy</c:formatCode>
                <c:ptCount val="8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</c:numCache>
            </c:numRef>
          </c:cat>
          <c:val>
            <c:numRef>
              <c:f>CladeProgression!$D$47:$D$54</c:f>
              <c:numCache>
                <c:formatCode>General</c:formatCode>
                <c:ptCount val="8"/>
                <c:pt idx="0">
                  <c:v>17</c:v>
                </c:pt>
                <c:pt idx="1">
                  <c:v>226</c:v>
                </c:pt>
                <c:pt idx="2">
                  <c:v>276</c:v>
                </c:pt>
                <c:pt idx="3">
                  <c:v>2061</c:v>
                </c:pt>
                <c:pt idx="4">
                  <c:v>966</c:v>
                </c:pt>
                <c:pt idx="5">
                  <c:v>100</c:v>
                </c:pt>
                <c:pt idx="6">
                  <c:v>14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EF-544A-993E-BDEFCB50DE27}"/>
            </c:ext>
          </c:extLst>
        </c:ser>
        <c:ser>
          <c:idx val="3"/>
          <c:order val="3"/>
          <c:tx>
            <c:strRef>
              <c:f>CladeProgression!$E$46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</c:spPr>
          <c:cat>
            <c:numRef>
              <c:f>CladeProgression!$A$47:$A$54</c:f>
              <c:numCache>
                <c:formatCode>mmm\-yy</c:formatCode>
                <c:ptCount val="8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</c:numCache>
            </c:numRef>
          </c:cat>
          <c:val>
            <c:numRef>
              <c:f>CladeProgression!$E$47:$E$54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98</c:v>
                </c:pt>
                <c:pt idx="3">
                  <c:v>2747</c:v>
                </c:pt>
                <c:pt idx="4">
                  <c:v>1239</c:v>
                </c:pt>
                <c:pt idx="5">
                  <c:v>79</c:v>
                </c:pt>
                <c:pt idx="6">
                  <c:v>19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EF-544A-993E-BDEFCB50DE27}"/>
            </c:ext>
          </c:extLst>
        </c:ser>
        <c:ser>
          <c:idx val="4"/>
          <c:order val="4"/>
          <c:tx>
            <c:strRef>
              <c:f>CladeProgression!$F$46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cat>
            <c:numRef>
              <c:f>CladeProgression!$A$47:$A$54</c:f>
              <c:numCache>
                <c:formatCode>mmm\-yy</c:formatCode>
                <c:ptCount val="8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</c:numCache>
            </c:numRef>
          </c:cat>
          <c:val>
            <c:numRef>
              <c:f>CladeProgression!$F$47:$F$54</c:f>
              <c:numCache>
                <c:formatCode>General</c:formatCode>
                <c:ptCount val="8"/>
                <c:pt idx="0">
                  <c:v>0</c:v>
                </c:pt>
                <c:pt idx="1">
                  <c:v>13</c:v>
                </c:pt>
                <c:pt idx="2">
                  <c:v>90</c:v>
                </c:pt>
                <c:pt idx="3">
                  <c:v>5637</c:v>
                </c:pt>
                <c:pt idx="4">
                  <c:v>6857</c:v>
                </c:pt>
                <c:pt idx="5">
                  <c:v>2083</c:v>
                </c:pt>
                <c:pt idx="6">
                  <c:v>716</c:v>
                </c:pt>
                <c:pt idx="7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EF-544A-993E-BDEFCB50DE27}"/>
            </c:ext>
          </c:extLst>
        </c:ser>
        <c:ser>
          <c:idx val="5"/>
          <c:order val="5"/>
          <c:tx>
            <c:strRef>
              <c:f>CladeProgression!$G$46</c:f>
              <c:strCache>
                <c:ptCount val="1"/>
                <c:pt idx="0">
                  <c:v>GH</c:v>
                </c:pt>
              </c:strCache>
            </c:strRef>
          </c:tx>
          <c:spPr>
            <a:solidFill>
              <a:srgbClr val="F5B183"/>
            </a:solidFill>
            <a:ln>
              <a:noFill/>
            </a:ln>
            <a:effectLst/>
          </c:spPr>
          <c:cat>
            <c:numRef>
              <c:f>CladeProgression!$A$47:$A$54</c:f>
              <c:numCache>
                <c:formatCode>mmm\-yy</c:formatCode>
                <c:ptCount val="8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</c:numCache>
            </c:numRef>
          </c:cat>
          <c:val>
            <c:numRef>
              <c:f>CladeProgression!$G$47:$G$54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35</c:v>
                </c:pt>
                <c:pt idx="3">
                  <c:v>6170</c:v>
                </c:pt>
                <c:pt idx="4">
                  <c:v>5608</c:v>
                </c:pt>
                <c:pt idx="5">
                  <c:v>2007</c:v>
                </c:pt>
                <c:pt idx="6">
                  <c:v>718</c:v>
                </c:pt>
                <c:pt idx="7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EF-544A-993E-BDEFCB50DE27}"/>
            </c:ext>
          </c:extLst>
        </c:ser>
        <c:ser>
          <c:idx val="6"/>
          <c:order val="6"/>
          <c:tx>
            <c:strRef>
              <c:f>CladeProgression!$H$46</c:f>
              <c:strCache>
                <c:ptCount val="1"/>
                <c:pt idx="0">
                  <c:v>GR</c:v>
                </c:pt>
              </c:strCache>
            </c:strRef>
          </c:tx>
          <c:spPr>
            <a:solidFill>
              <a:srgbClr val="FE7C80"/>
            </a:solidFill>
            <a:ln>
              <a:noFill/>
            </a:ln>
            <a:effectLst/>
          </c:spPr>
          <c:cat>
            <c:numRef>
              <c:f>CladeProgression!$A$47:$A$54</c:f>
              <c:numCache>
                <c:formatCode>mmm\-yy</c:formatCode>
                <c:ptCount val="8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</c:numCache>
            </c:numRef>
          </c:cat>
          <c:val>
            <c:numRef>
              <c:f>CladeProgression!$H$47:$H$54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62</c:v>
                </c:pt>
                <c:pt idx="3">
                  <c:v>5110</c:v>
                </c:pt>
                <c:pt idx="4">
                  <c:v>9280</c:v>
                </c:pt>
                <c:pt idx="5">
                  <c:v>3962</c:v>
                </c:pt>
                <c:pt idx="6">
                  <c:v>2235</c:v>
                </c:pt>
                <c:pt idx="7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EF-544A-993E-BDEFCB50D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586496"/>
        <c:axId val="110596480"/>
      </c:areaChart>
      <c:dateAx>
        <c:axId val="110586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110596480"/>
        <c:crosses val="autoZero"/>
        <c:auto val="1"/>
        <c:lblOffset val="100"/>
        <c:baseTimeUnit val="months"/>
      </c:dateAx>
      <c:valAx>
        <c:axId val="11059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1105864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303711350113581E-2"/>
          <c:y val="0.83272560195953627"/>
          <c:w val="0.94739506268982143"/>
          <c:h val="9.66214639836687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SG"/>
              <a:t>North America (+1991)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52-6340-BFE2-474A916592A8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52-6340-BFE2-474A916592A8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52-6340-BFE2-474A916592A8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52-6340-BFE2-474A916592A8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52-6340-BFE2-474A916592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52-6340-BFE2-474A916592A8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52-6340-BFE2-474A916592A8}"/>
              </c:ext>
            </c:extLst>
          </c:dPt>
          <c:cat>
            <c:strRef>
              <c:f>Sheet1!$A$40:$A$46</c:f>
              <c:strCache>
                <c:ptCount val="7"/>
                <c:pt idx="0">
                  <c:v>G</c:v>
                </c:pt>
                <c:pt idx="1">
                  <c:v>GH</c:v>
                </c:pt>
                <c:pt idx="2">
                  <c:v>GR</c:v>
                </c:pt>
                <c:pt idx="3">
                  <c:v>L</c:v>
                </c:pt>
                <c:pt idx="4">
                  <c:v>O</c:v>
                </c:pt>
                <c:pt idx="5">
                  <c:v>S</c:v>
                </c:pt>
                <c:pt idx="6">
                  <c:v>V</c:v>
                </c:pt>
              </c:strCache>
            </c:strRef>
          </c:cat>
          <c:val>
            <c:numRef>
              <c:f>Sheet1!$B$40:$B$46</c:f>
              <c:numCache>
                <c:formatCode>General</c:formatCode>
                <c:ptCount val="7"/>
                <c:pt idx="0">
                  <c:v>159</c:v>
                </c:pt>
                <c:pt idx="1">
                  <c:v>407</c:v>
                </c:pt>
                <c:pt idx="2">
                  <c:v>1068</c:v>
                </c:pt>
                <c:pt idx="3">
                  <c:v>1</c:v>
                </c:pt>
                <c:pt idx="4">
                  <c:v>68</c:v>
                </c:pt>
                <c:pt idx="5">
                  <c:v>278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652-6340-BFE2-474A91659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+mj-lt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SG"/>
              <a:t>Europe (+93)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90-3541-9AD7-BC725DD9462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90-3541-9AD7-BC725DD94620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90-3541-9AD7-BC725DD9462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90-3541-9AD7-BC725DD94620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90-3541-9AD7-BC725DD9462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490-3541-9AD7-BC725DD94620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490-3541-9AD7-BC725DD94620}"/>
              </c:ext>
            </c:extLst>
          </c:dPt>
          <c:cat>
            <c:strRef>
              <c:f>Sheet1!$A$4:$A$10</c:f>
              <c:strCache>
                <c:ptCount val="7"/>
                <c:pt idx="0">
                  <c:v>G</c:v>
                </c:pt>
                <c:pt idx="1">
                  <c:v>GH</c:v>
                </c:pt>
                <c:pt idx="2">
                  <c:v>GR</c:v>
                </c:pt>
                <c:pt idx="3">
                  <c:v>L</c:v>
                </c:pt>
                <c:pt idx="4">
                  <c:v>O</c:v>
                </c:pt>
                <c:pt idx="5">
                  <c:v>S</c:v>
                </c:pt>
                <c:pt idx="6">
                  <c:v>V</c:v>
                </c:pt>
              </c:strCache>
            </c:strRef>
          </c:cat>
          <c:val>
            <c:numRef>
              <c:f>Sheet1!$B$4:$B$10</c:f>
              <c:numCache>
                <c:formatCode>General</c:formatCode>
                <c:ptCount val="7"/>
                <c:pt idx="0">
                  <c:v>15</c:v>
                </c:pt>
                <c:pt idx="1">
                  <c:v>20</c:v>
                </c:pt>
                <c:pt idx="2">
                  <c:v>55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490-3541-9AD7-BC725DD94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+mj-lt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SG"/>
              <a:t>Asia (+303)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9F-654D-918A-2653E06FBA34}"/>
              </c:ext>
            </c:extLst>
          </c:dPt>
          <c:dPt>
            <c:idx val="1"/>
            <c:bubble3D val="0"/>
            <c:explosion val="1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9F-654D-918A-2653E06FBA34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9F-654D-918A-2653E06FBA34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9F-654D-918A-2653E06FBA34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9F-654D-918A-2653E06FBA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49F-654D-918A-2653E06FBA34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49F-654D-918A-2653E06FBA34}"/>
              </c:ext>
            </c:extLst>
          </c:dPt>
          <c:cat>
            <c:strRef>
              <c:f>Sheet1!$A$13:$A$19</c:f>
              <c:strCache>
                <c:ptCount val="7"/>
                <c:pt idx="0">
                  <c:v>G</c:v>
                </c:pt>
                <c:pt idx="1">
                  <c:v>GH</c:v>
                </c:pt>
                <c:pt idx="2">
                  <c:v>GR</c:v>
                </c:pt>
                <c:pt idx="3">
                  <c:v>L</c:v>
                </c:pt>
                <c:pt idx="4">
                  <c:v>O</c:v>
                </c:pt>
                <c:pt idx="5">
                  <c:v>S</c:v>
                </c:pt>
                <c:pt idx="6">
                  <c:v>V</c:v>
                </c:pt>
              </c:strCache>
            </c:strRef>
          </c:cat>
          <c:val>
            <c:numRef>
              <c:f>Sheet1!$B$13:$B$19</c:f>
              <c:numCache>
                <c:formatCode>General</c:formatCode>
                <c:ptCount val="7"/>
                <c:pt idx="0">
                  <c:v>64</c:v>
                </c:pt>
                <c:pt idx="1">
                  <c:v>55</c:v>
                </c:pt>
                <c:pt idx="2">
                  <c:v>166</c:v>
                </c:pt>
                <c:pt idx="3">
                  <c:v>1</c:v>
                </c:pt>
                <c:pt idx="4">
                  <c:v>16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49F-654D-918A-2653E06FB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+mj-lt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SG"/>
              <a:t>South America (+5)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72-5A44-AB36-22F5D2C29BE5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72-5A44-AB36-22F5D2C29BE5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72-5A44-AB36-22F5D2C29BE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72-5A44-AB36-22F5D2C29BE5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72-5A44-AB36-22F5D2C29B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72-5A44-AB36-22F5D2C29BE5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372-5A44-AB36-22F5D2C29BE5}"/>
              </c:ext>
            </c:extLst>
          </c:dPt>
          <c:cat>
            <c:strRef>
              <c:f>Sheet1!$A$49:$A$55</c:f>
              <c:strCache>
                <c:ptCount val="7"/>
                <c:pt idx="0">
                  <c:v>G</c:v>
                </c:pt>
                <c:pt idx="1">
                  <c:v>GH</c:v>
                </c:pt>
                <c:pt idx="2">
                  <c:v>GR</c:v>
                </c:pt>
                <c:pt idx="3">
                  <c:v>L</c:v>
                </c:pt>
                <c:pt idx="4">
                  <c:v>O</c:v>
                </c:pt>
                <c:pt idx="5">
                  <c:v>S</c:v>
                </c:pt>
                <c:pt idx="6">
                  <c:v>V</c:v>
                </c:pt>
              </c:strCache>
            </c:strRef>
          </c:cat>
          <c:val>
            <c:numRef>
              <c:f>Sheet1!$B$49:$B$55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372-5A44-AB36-22F5D2C29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+mj-lt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SG"/>
              <a:t>Africa (+79)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6A-4C4B-9668-038D3A9F3648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6A-4C4B-9668-038D3A9F3648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6A-4C4B-9668-038D3A9F3648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6A-4C4B-9668-038D3A9F3648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F6A-4C4B-9668-038D3A9F364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F6A-4C4B-9668-038D3A9F3648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F6A-4C4B-9668-038D3A9F3648}"/>
              </c:ext>
            </c:extLst>
          </c:dPt>
          <c:cat>
            <c:strRef>
              <c:f>Sheet1!$A$22:$A$28</c:f>
              <c:strCache>
                <c:ptCount val="7"/>
                <c:pt idx="0">
                  <c:v>G</c:v>
                </c:pt>
                <c:pt idx="1">
                  <c:v>GH</c:v>
                </c:pt>
                <c:pt idx="2">
                  <c:v>GR</c:v>
                </c:pt>
                <c:pt idx="3">
                  <c:v>L</c:v>
                </c:pt>
                <c:pt idx="4">
                  <c:v>O</c:v>
                </c:pt>
                <c:pt idx="5">
                  <c:v>S</c:v>
                </c:pt>
                <c:pt idx="6">
                  <c:v>V</c:v>
                </c:pt>
              </c:strCache>
            </c:strRef>
          </c:cat>
          <c:val>
            <c:numRef>
              <c:f>Sheet1!$B$22:$B$28</c:f>
              <c:numCache>
                <c:formatCode>General</c:formatCode>
                <c:ptCount val="7"/>
                <c:pt idx="0">
                  <c:v>53</c:v>
                </c:pt>
                <c:pt idx="1">
                  <c:v>2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F6A-4C4B-9668-038D3A9F3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+mj-lt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SG"/>
              <a:t>Oceania (+0)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4F-EB4F-9906-0CDC3E66EBC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4F-EB4F-9906-0CDC3E66EBCB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4F-EB4F-9906-0CDC3E66EBCB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4F-EB4F-9906-0CDC3E66EBCB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4F-EB4F-9906-0CDC3E66EB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84F-EB4F-9906-0CDC3E66EBCB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84F-EB4F-9906-0CDC3E66EBCB}"/>
              </c:ext>
            </c:extLst>
          </c:dPt>
          <c:cat>
            <c:strRef>
              <c:f>Sheet1!$A$31:$A$37</c:f>
              <c:strCache>
                <c:ptCount val="7"/>
                <c:pt idx="0">
                  <c:v>G</c:v>
                </c:pt>
                <c:pt idx="1">
                  <c:v>GH</c:v>
                </c:pt>
                <c:pt idx="2">
                  <c:v>GR</c:v>
                </c:pt>
                <c:pt idx="3">
                  <c:v>L</c:v>
                </c:pt>
                <c:pt idx="4">
                  <c:v>O</c:v>
                </c:pt>
                <c:pt idx="5">
                  <c:v>S</c:v>
                </c:pt>
                <c:pt idx="6">
                  <c:v>V</c:v>
                </c:pt>
              </c:strCache>
            </c:strRef>
          </c:cat>
          <c:val>
            <c:numRef>
              <c:f>Sheet1!$B$31:$B$37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84F-EB4F-9906-0CDC3E66E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+mj-lt"/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7ACE0-16E2-4746-B41C-05324168A62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D099F-9BF1-417D-B663-4A222AFC0F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13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21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008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189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005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448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867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687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Ausserdem</a:t>
            </a:r>
            <a:r>
              <a:rPr lang="en-US" dirty="0"/>
              <a:t> war </a:t>
            </a:r>
            <a:r>
              <a:rPr lang="en-US" dirty="0" err="1"/>
              <a:t>keine</a:t>
            </a:r>
            <a:r>
              <a:rPr lang="en-US" dirty="0"/>
              <a:t> der </a:t>
            </a:r>
            <a:r>
              <a:rPr lang="en-US" dirty="0" err="1"/>
              <a:t>Mutanten</a:t>
            </a:r>
            <a:r>
              <a:rPr lang="en-US" dirty="0"/>
              <a:t> </a:t>
            </a:r>
            <a:r>
              <a:rPr lang="en-US" dirty="0" err="1"/>
              <a:t>vollstaendig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Plasma resistant. </a:t>
            </a:r>
          </a:p>
          <a:p>
            <a:r>
              <a:rPr lang="en-US" dirty="0"/>
              <a:t>Das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gute</a:t>
            </a:r>
            <a:r>
              <a:rPr lang="en-US" dirty="0"/>
              <a:t> </a:t>
            </a:r>
            <a:r>
              <a:rPr lang="en-US" dirty="0" err="1"/>
              <a:t>Nachricht</a:t>
            </a:r>
            <a:r>
              <a:rPr lang="en-US" dirty="0"/>
              <a:t>. </a:t>
            </a:r>
            <a:r>
              <a:rPr lang="en-US" dirty="0" err="1"/>
              <a:t>Guter</a:t>
            </a:r>
            <a:r>
              <a:rPr lang="en-US" dirty="0"/>
              <a:t> </a:t>
            </a:r>
            <a:r>
              <a:rPr lang="en-US" dirty="0" err="1"/>
              <a:t>Impfstoff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voraussichtlich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polyklonale</a:t>
            </a:r>
            <a:r>
              <a:rPr lang="en-US" dirty="0"/>
              <a:t> </a:t>
            </a:r>
            <a:r>
              <a:rPr lang="en-US" dirty="0" err="1"/>
              <a:t>nocht</a:t>
            </a:r>
            <a:r>
              <a:rPr lang="en-US" dirty="0"/>
              <a:t> </a:t>
            </a:r>
            <a:r>
              <a:rPr lang="en-US" dirty="0" err="1"/>
              <a:t>monoklonale</a:t>
            </a:r>
            <a:r>
              <a:rPr lang="en-US" dirty="0"/>
              <a:t> AK </a:t>
            </a:r>
            <a:r>
              <a:rPr lang="en-US" dirty="0" err="1"/>
              <a:t>Antwort</a:t>
            </a:r>
            <a:r>
              <a:rPr lang="en-US" dirty="0"/>
              <a:t> </a:t>
            </a:r>
            <a:r>
              <a:rPr lang="en-US" dirty="0" err="1"/>
              <a:t>induzieren</a:t>
            </a:r>
            <a:r>
              <a:rPr lang="en-US" dirty="0"/>
              <a:t> und </a:t>
            </a:r>
            <a:r>
              <a:rPr lang="en-US" dirty="0" err="1"/>
              <a:t>damit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Resistenz</a:t>
            </a:r>
            <a:r>
              <a:rPr lang="en-US" dirty="0"/>
              <a:t> </a:t>
            </a:r>
            <a:r>
              <a:rPr lang="en-US" dirty="0" err="1"/>
              <a:t>hoffentlich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grosses Problem </a:t>
            </a:r>
            <a:r>
              <a:rPr lang="en-US" dirty="0" err="1"/>
              <a:t>darstellen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486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535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056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79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623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057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27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xmlns="" id="{19508911-8135-144F-9916-3F36EA4D0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xmlns="" id="{0AB13262-C8DD-5844-94B8-BB9C516BC83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7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79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01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88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56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93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D099F-9BF1-417D-B663-4A222AFC0F2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46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13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50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6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90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63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31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6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92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45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95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6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E1C58-E617-4208-90A4-B366A40DAB4D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3D86-D1A8-4F2A-8317-B46540D09C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3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" y="1916832"/>
            <a:ext cx="9143998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SARS-CoV-2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Genomdiversität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71D999-B415-5046-975E-C08652A931E1}"/>
              </a:ext>
            </a:extLst>
          </p:cNvPr>
          <p:cNvSpPr txBox="1"/>
          <p:nvPr/>
        </p:nvSpPr>
        <p:spPr>
          <a:xfrm>
            <a:off x="0" y="41490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RKI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Krisenstab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3. August 2020</a:t>
            </a:r>
          </a:p>
        </p:txBody>
      </p:sp>
    </p:spTree>
    <p:extLst>
      <p:ext uri="{BB962C8B-B14F-4D97-AF65-F5344CB8AC3E}">
        <p14:creationId xmlns:p14="http://schemas.microsoft.com/office/powerpoint/2010/main" val="146042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>
            <a:extLst>
              <a:ext uri="{FF2B5EF4-FFF2-40B4-BE49-F238E27FC236}">
                <a16:creationId xmlns:a16="http://schemas.microsoft.com/office/drawing/2014/main" xmlns="" id="{B2EC2790-2667-AE41-A1B8-AC31D4ABD5A4}"/>
              </a:ext>
            </a:extLst>
          </p:cNvPr>
          <p:cNvSpPr txBox="1"/>
          <p:nvPr/>
        </p:nvSpPr>
        <p:spPr>
          <a:xfrm>
            <a:off x="107504" y="159022"/>
            <a:ext cx="9036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G614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ist mit höherer Viruslast assoziiert, aber nicht mit schwererer Erkrankung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2BA32C-96C0-A849-AF88-F23BF0AC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8" y="1196752"/>
            <a:ext cx="8604448" cy="48702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13EDB75-56F9-2345-B2FA-8A60B22F07A1}"/>
              </a:ext>
            </a:extLst>
          </p:cNvPr>
          <p:cNvSpPr/>
          <p:nvPr/>
        </p:nvSpPr>
        <p:spPr>
          <a:xfrm>
            <a:off x="341783" y="6464880"/>
            <a:ext cx="856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Diese Daten wurden von einer anderen Gruppe bestätigt (T. Bedford, 2020)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494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364" y="908883"/>
            <a:ext cx="6842774" cy="581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xmlns="" id="{5AFE9643-0C8F-4345-9ED5-199B87AC4D13}"/>
              </a:ext>
            </a:extLst>
          </p:cNvPr>
          <p:cNvSpPr txBox="1"/>
          <p:nvPr/>
        </p:nvSpPr>
        <p:spPr>
          <a:xfrm>
            <a:off x="107504" y="159022"/>
            <a:ext cx="903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G614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könnte den Spike stabilisieren</a:t>
            </a:r>
          </a:p>
        </p:txBody>
      </p:sp>
    </p:spTree>
    <p:extLst>
      <p:ext uri="{BB962C8B-B14F-4D97-AF65-F5344CB8AC3E}">
        <p14:creationId xmlns:p14="http://schemas.microsoft.com/office/powerpoint/2010/main" val="92562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>
            <a:extLst>
              <a:ext uri="{FF2B5EF4-FFF2-40B4-BE49-F238E27FC236}">
                <a16:creationId xmlns:a16="http://schemas.microsoft.com/office/drawing/2014/main" xmlns="" id="{65302789-0A94-9D42-B253-ABC13B5DA71B}"/>
              </a:ext>
            </a:extLst>
          </p:cNvPr>
          <p:cNvSpPr txBox="1"/>
          <p:nvPr/>
        </p:nvSpPr>
        <p:spPr>
          <a:xfrm>
            <a:off x="107504" y="159022"/>
            <a:ext cx="9036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Mögliche funktionale Relevanz von </a:t>
            </a:r>
            <a:r>
              <a:rPr lang="de-DE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G614: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Infektiöser (Pseudoviren), kein Einfluss auf Neutralisierung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2593B7-D2F0-314F-A1C7-77834D115AD8}"/>
              </a:ext>
            </a:extLst>
          </p:cNvPr>
          <p:cNvSpPr/>
          <p:nvPr/>
        </p:nvSpPr>
        <p:spPr>
          <a:xfrm>
            <a:off x="341783" y="6464880"/>
            <a:ext cx="856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Diese Daten wurden von einer anderen Gruppe bestätigt (Zhang, 2020)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B0AA56-B8CD-4D4C-932F-5623D4D22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1" y="1198679"/>
            <a:ext cx="9144000" cy="2739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5415F-8F2C-CA47-BB47-6072B41AC8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499442"/>
            <a:ext cx="6506447" cy="29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3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5013176"/>
            <a:ext cx="8999984" cy="139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Bindung an ACE-2 Rezeptor → Eintritt in die Zielzelle / Virulenz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Einfaches (!)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Target für neutralisierende Antikörper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(„Achillesferse“) →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Impfung &amp;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monoklonale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Antikörper /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Escape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xmlns="" id="{C6B8980B-8F33-E04B-B936-BB2763054433}"/>
              </a:ext>
            </a:extLst>
          </p:cNvPr>
          <p:cNvSpPr txBox="1"/>
          <p:nvPr/>
        </p:nvSpPr>
        <p:spPr>
          <a:xfrm>
            <a:off x="0" y="292394"/>
            <a:ext cx="914399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Rationale für Molekulare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D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Spike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Gens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FA6E61-793E-B640-AAEB-77D19B8142A2}"/>
              </a:ext>
            </a:extLst>
          </p:cNvPr>
          <p:cNvSpPr/>
          <p:nvPr/>
        </p:nvSpPr>
        <p:spPr>
          <a:xfrm>
            <a:off x="1691680" y="6519446"/>
            <a:ext cx="7308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Image: Siemens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Healthineers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The Siemens Healthineers SARS-CoV-2 total antibody test detects the antibodies believed to neutralize the SARS-CoV-2 virus; specifically targeting antibodies that attach to a spike protein on the surface of the virus.">
            <a:extLst>
              <a:ext uri="{FF2B5EF4-FFF2-40B4-BE49-F238E27FC236}">
                <a16:creationId xmlns:a16="http://schemas.microsoft.com/office/drawing/2014/main" xmlns="" id="{2D66F1D3-34DF-A04E-8BFB-B19AD53DC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196752"/>
            <a:ext cx="6480720" cy="36621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E4CE60-DA6B-9948-A88E-E40A517C31CA}"/>
              </a:ext>
            </a:extLst>
          </p:cNvPr>
          <p:cNvSpPr/>
          <p:nvPr/>
        </p:nvSpPr>
        <p:spPr>
          <a:xfrm>
            <a:off x="3995936" y="2141127"/>
            <a:ext cx="864096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3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>
            <a:extLst>
              <a:ext uri="{FF2B5EF4-FFF2-40B4-BE49-F238E27FC236}">
                <a16:creationId xmlns:a16="http://schemas.microsoft.com/office/drawing/2014/main" xmlns="" id="{E2C3977A-3A32-3D43-9F3A-5AFE30E008C9}"/>
              </a:ext>
            </a:extLst>
          </p:cNvPr>
          <p:cNvSpPr txBox="1"/>
          <p:nvPr/>
        </p:nvSpPr>
        <p:spPr>
          <a:xfrm>
            <a:off x="0" y="188640"/>
            <a:ext cx="914399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Spike Variation: Ist ein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Escape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vor neutralisierenden Antikörpern möglich?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D19AF7-4556-1D48-9802-E66E0F206F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01533"/>
            <a:ext cx="4392488" cy="4942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E5754A-F428-9A4C-9EA4-839D20BA263E}"/>
              </a:ext>
            </a:extLst>
          </p:cNvPr>
          <p:cNvSpPr txBox="1"/>
          <p:nvPr/>
        </p:nvSpPr>
        <p:spPr>
          <a:xfrm>
            <a:off x="179512" y="6273225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Escape from neutralizing antibodies by SARS-CoV-2 spike protein variants 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Weisblum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Schmidt, et al.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xmlns="" id="{79F927F2-4547-014F-8F7B-25368707656B}"/>
              </a:ext>
            </a:extLst>
          </p:cNvPr>
          <p:cNvSpPr txBox="1"/>
          <p:nvPr/>
        </p:nvSpPr>
        <p:spPr>
          <a:xfrm>
            <a:off x="4932040" y="1365176"/>
            <a:ext cx="4104456" cy="2720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Selektion von Spike-Mutanten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durch Anzucht von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chimerischen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rVSV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/SARS-CoV-2) Viren in Gegenwart neutralisierender Antikörper bzw. rekonvaleszenten Plasmas</a:t>
            </a:r>
          </a:p>
          <a:p>
            <a:pPr>
              <a:lnSpc>
                <a:spcPct val="12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2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>
            <a:extLst>
              <a:ext uri="{FF2B5EF4-FFF2-40B4-BE49-F238E27FC236}">
                <a16:creationId xmlns:a16="http://schemas.microsoft.com/office/drawing/2014/main" xmlns="" id="{E2C3977A-3A32-3D43-9F3A-5AFE30E008C9}"/>
              </a:ext>
            </a:extLst>
          </p:cNvPr>
          <p:cNvSpPr txBox="1"/>
          <p:nvPr/>
        </p:nvSpPr>
        <p:spPr>
          <a:xfrm>
            <a:off x="0" y="188640"/>
            <a:ext cx="9143998" cy="394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Selektion von Spike-Mutanten in Gegenwart neutralisierender Antikörper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299AC18-61E0-6546-A49B-A79D80442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97" b="30435"/>
          <a:stretch/>
        </p:blipFill>
        <p:spPr bwMode="auto">
          <a:xfrm>
            <a:off x="25649" y="980728"/>
            <a:ext cx="53384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5CB09B-2ABA-EC4D-BBD5-E1F082F13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2636912"/>
            <a:ext cx="2880320" cy="21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039" y="908720"/>
            <a:ext cx="7776864" cy="297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4">
            <a:extLst>
              <a:ext uri="{FF2B5EF4-FFF2-40B4-BE49-F238E27FC236}">
                <a16:creationId xmlns:a16="http://schemas.microsoft.com/office/drawing/2014/main" xmlns="" id="{CB088415-4AD0-2444-A6DF-8891B99CB2A9}"/>
              </a:ext>
            </a:extLst>
          </p:cNvPr>
          <p:cNvSpPr txBox="1"/>
          <p:nvPr/>
        </p:nvSpPr>
        <p:spPr>
          <a:xfrm>
            <a:off x="-34528" y="298549"/>
            <a:ext cx="9143998" cy="394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Resistente Spike-Mutanten kommen in niedriger Frequenz in der Natur vor </a:t>
            </a:r>
          </a:p>
        </p:txBody>
      </p:sp>
    </p:spTree>
    <p:extLst>
      <p:ext uri="{BB962C8B-B14F-4D97-AF65-F5344CB8AC3E}">
        <p14:creationId xmlns:p14="http://schemas.microsoft.com/office/powerpoint/2010/main" val="483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8" t="2611" r="2608" b="36609"/>
          <a:stretch/>
        </p:blipFill>
        <p:spPr bwMode="auto">
          <a:xfrm>
            <a:off x="89361" y="1556792"/>
            <a:ext cx="8896220" cy="335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4">
            <a:extLst>
              <a:ext uri="{FF2B5EF4-FFF2-40B4-BE49-F238E27FC236}">
                <a16:creationId xmlns:a16="http://schemas.microsoft.com/office/drawing/2014/main" xmlns="" id="{308C53F8-48D2-424B-935F-944E7B6C796F}"/>
              </a:ext>
            </a:extLst>
          </p:cNvPr>
          <p:cNvSpPr txBox="1"/>
          <p:nvPr/>
        </p:nvSpPr>
        <p:spPr>
          <a:xfrm>
            <a:off x="-34528" y="298549"/>
            <a:ext cx="9143998" cy="72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Antikörper-Resistenz lässt sich durch Einsatz von AK-Kombinationen vollständig überwinden. 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xmlns="" id="{BEA849BF-4721-B14E-BB40-0E73D4F39C82}"/>
              </a:ext>
            </a:extLst>
          </p:cNvPr>
          <p:cNvSpPr/>
          <p:nvPr/>
        </p:nvSpPr>
        <p:spPr>
          <a:xfrm>
            <a:off x="3491880" y="2348880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xmlns="" id="{2897EB19-1158-9541-A676-BAF4BDB18D20}"/>
              </a:ext>
            </a:extLst>
          </p:cNvPr>
          <p:cNvSpPr/>
          <p:nvPr/>
        </p:nvSpPr>
        <p:spPr>
          <a:xfrm>
            <a:off x="7956376" y="2344316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3486" y="4149080"/>
            <a:ext cx="311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SARS-CoV-2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Clades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AF1DF4B-71F3-3B49-B5AD-71A41B6705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17" y="-14514"/>
            <a:ext cx="7587925" cy="6891867"/>
          </a:xfrm>
          <a:prstGeom prst="rect">
            <a:avLst/>
          </a:prstGeom>
        </p:spPr>
      </p:pic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xmlns="" id="{6E4424B4-B03C-6E46-A738-9F865ACED1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3499" y="3174653"/>
          <a:ext cx="2414108" cy="160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7CDA25-6256-4C12-AA2F-E30513D4867B}"/>
              </a:ext>
            </a:extLst>
          </p:cNvPr>
          <p:cNvSpPr/>
          <p:nvPr/>
        </p:nvSpPr>
        <p:spPr>
          <a:xfrm>
            <a:off x="5348268" y="6519446"/>
            <a:ext cx="1520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SG" sz="800" dirty="0" err="1">
                <a:latin typeface="+mj-lt"/>
              </a:rPr>
              <a:t>Neighbor</a:t>
            </a:r>
            <a:r>
              <a:rPr lang="en-SG" sz="800" dirty="0">
                <a:latin typeface="+mj-lt"/>
              </a:rPr>
              <a:t>-Joining tree with </a:t>
            </a:r>
            <a:r>
              <a:rPr lang="en-SG" sz="800" dirty="0" err="1">
                <a:latin typeface="+mj-lt"/>
              </a:rPr>
              <a:t>rapidNJ</a:t>
            </a:r>
            <a:r>
              <a:rPr lang="en-SG" sz="800" dirty="0">
                <a:latin typeface="+mj-lt"/>
              </a:rPr>
              <a:t> visualized in </a:t>
            </a:r>
            <a:r>
              <a:rPr lang="en-SG" sz="800" dirty="0" err="1">
                <a:latin typeface="+mj-lt"/>
              </a:rPr>
              <a:t>FigTree</a:t>
            </a:r>
            <a:r>
              <a:rPr lang="en-SG" sz="800" dirty="0">
                <a:latin typeface="+mj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84A06C-6E02-4ED5-83ED-D7EBBA635A6D}"/>
              </a:ext>
            </a:extLst>
          </p:cNvPr>
          <p:cNvSpPr txBox="1"/>
          <p:nvPr/>
        </p:nvSpPr>
        <p:spPr>
          <a:xfrm>
            <a:off x="7359429" y="6569062"/>
            <a:ext cx="1541463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SG" sz="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by BII/GIS, A*STAR Singapore</a:t>
            </a:r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xmlns="" id="{705E9EE1-D0A0-49A0-8598-105D12F2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642" y="5841987"/>
            <a:ext cx="1422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7">
            <a:extLst>
              <a:ext uri="{FF2B5EF4-FFF2-40B4-BE49-F238E27FC236}">
                <a16:creationId xmlns:a16="http://schemas.microsoft.com/office/drawing/2014/main" xmlns="" id="{298F0160-2988-4B0E-8FA9-4DE28909C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43" y="1918435"/>
            <a:ext cx="22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1800" dirty="0"/>
              <a:t>S</a:t>
            </a:r>
          </a:p>
        </p:txBody>
      </p:sp>
      <p:sp>
        <p:nvSpPr>
          <p:cNvPr id="4104" name="TextBox 78">
            <a:extLst>
              <a:ext uri="{FF2B5EF4-FFF2-40B4-BE49-F238E27FC236}">
                <a16:creationId xmlns:a16="http://schemas.microsoft.com/office/drawing/2014/main" xmlns="" id="{7DAB989C-A631-4092-B57F-6351F8DCB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142" y="3945040"/>
            <a:ext cx="317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1800" dirty="0"/>
              <a:t>V</a:t>
            </a:r>
          </a:p>
        </p:txBody>
      </p:sp>
      <p:sp>
        <p:nvSpPr>
          <p:cNvPr id="4105" name="TextBox 79">
            <a:extLst>
              <a:ext uri="{FF2B5EF4-FFF2-40B4-BE49-F238E27FC236}">
                <a16:creationId xmlns:a16="http://schemas.microsoft.com/office/drawing/2014/main" xmlns="" id="{26698970-173E-4616-9CC1-8C64A50DC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29" y="1791241"/>
            <a:ext cx="558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1800" dirty="0"/>
              <a:t>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667B10-B89E-40E5-94FF-7820CFB881E7}"/>
              </a:ext>
            </a:extLst>
          </p:cNvPr>
          <p:cNvSpPr txBox="1"/>
          <p:nvPr/>
        </p:nvSpPr>
        <p:spPr>
          <a:xfrm>
            <a:off x="5120943" y="56544"/>
            <a:ext cx="3963988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SG" sz="1700" b="1" dirty="0">
                <a:latin typeface="+mj-lt"/>
              </a:rPr>
              <a:t>Full genome tree derived from all </a:t>
            </a:r>
          </a:p>
          <a:p>
            <a:pPr algn="r">
              <a:defRPr/>
            </a:pPr>
            <a:r>
              <a:rPr lang="en-SG" sz="1700" b="1" dirty="0">
                <a:latin typeface="+mj-lt"/>
              </a:rPr>
              <a:t>outbreak sequences 2020-07-29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960E82-58D1-4983-8356-294B20BA0804}"/>
              </a:ext>
            </a:extLst>
          </p:cNvPr>
          <p:cNvSpPr/>
          <p:nvPr/>
        </p:nvSpPr>
        <p:spPr>
          <a:xfrm>
            <a:off x="6932106" y="5162125"/>
            <a:ext cx="22378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SG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We gratefully acknowledge the Authors from Originating and Submitting laboratories of sequence data on which the analysis is based.</a:t>
            </a:r>
            <a:endParaRPr lang="en-SG" sz="10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SG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C0CC83-E9C1-4C9B-8E7F-B40102E7B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68" y="1102877"/>
            <a:ext cx="1667506" cy="29797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100" dirty="0">
                <a:solidFill>
                  <a:srgbClr val="222222"/>
                </a:solidFill>
                <a:latin typeface="+mn-lt"/>
                <a:cs typeface="Arial" panose="020B0604020202020204" pitchFamily="34" charset="0"/>
              </a:rPr>
              <a:t>Notable changes:</a:t>
            </a:r>
            <a:r>
              <a:rPr lang="en-HK" sz="1100" dirty="0">
                <a:latin typeface="+mn-lt"/>
                <a:cs typeface="Arial" panose="020B0604020202020204" pitchFamily="34" charset="0"/>
              </a:rPr>
              <a:t/>
            </a:r>
            <a:br>
              <a:rPr lang="en-HK" sz="1100" dirty="0">
                <a:latin typeface="+mn-lt"/>
                <a:cs typeface="Arial" panose="020B0604020202020204" pitchFamily="34" charset="0"/>
              </a:rPr>
            </a:br>
            <a:r>
              <a:rPr lang="en-SG" sz="1100" b="1" dirty="0"/>
              <a:t>67,103 full genomes (+2,471) (excluding low coverage, out of 72,942 entries)</a:t>
            </a:r>
          </a:p>
          <a:p>
            <a:pPr>
              <a:buNone/>
            </a:pPr>
            <a:r>
              <a:rPr lang="en-HK" sz="1100" dirty="0">
                <a:latin typeface="+mn-lt"/>
                <a:cs typeface="Arial" panose="020B0604020202020204" pitchFamily="34" charset="0"/>
              </a:rPr>
              <a:t/>
            </a:r>
            <a:br>
              <a:rPr lang="en-HK" sz="1100" dirty="0">
                <a:latin typeface="+mn-lt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222222"/>
                </a:solidFill>
                <a:latin typeface="+mn-lt"/>
                <a:cs typeface="Arial" panose="020B0604020202020204" pitchFamily="34" charset="0"/>
              </a:rPr>
              <a:t>Updated clades: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SG" sz="1100" dirty="0">
                <a:latin typeface="+mn-lt"/>
              </a:rPr>
              <a:t>S clade 4,574 (+279)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HK" sz="1100" dirty="0">
                <a:latin typeface="+mn-lt"/>
                <a:cs typeface="Arial" panose="020B0604020202020204" pitchFamily="34" charset="0"/>
              </a:rPr>
              <a:t>L clade 3,707 (+4)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SG" sz="1100" dirty="0">
                <a:latin typeface="+mn-lt"/>
              </a:rPr>
              <a:t>V clade 4,252 (+11)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SG" sz="1100" dirty="0">
                <a:latin typeface="+mn-lt"/>
              </a:rPr>
              <a:t>G clade 15,611 (+293)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SG" sz="1100" dirty="0">
                <a:latin typeface="+mn-lt"/>
              </a:rPr>
              <a:t>GR clade 21,187 (+1314) GH clade 14,689 (+486) </a:t>
            </a:r>
            <a:r>
              <a:rPr lang="en-HK" sz="1100" dirty="0">
                <a:latin typeface="+mn-lt"/>
                <a:cs typeface="Arial" panose="020B0604020202020204" pitchFamily="34" charset="0"/>
              </a:rPr>
              <a:t>Other clade 3,083 (+84)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HK" sz="1100" dirty="0">
                <a:latin typeface="+mn-lt"/>
                <a:cs typeface="Arial" panose="020B0604020202020204" pitchFamily="34" charset="0"/>
              </a:rPr>
              <a:t/>
            </a:r>
            <a:br>
              <a:rPr lang="en-HK" sz="1100" dirty="0">
                <a:latin typeface="+mn-lt"/>
                <a:cs typeface="Arial" panose="020B0604020202020204" pitchFamily="34" charset="0"/>
              </a:rPr>
            </a:br>
            <a:r>
              <a:rPr lang="en-HK" sz="1100" dirty="0">
                <a:latin typeface="+mn-lt"/>
                <a:cs typeface="Arial" panose="020B0604020202020204" pitchFamily="34" charset="0"/>
              </a:rPr>
              <a:t/>
            </a:r>
            <a:br>
              <a:rPr lang="en-HK" sz="1100" dirty="0">
                <a:latin typeface="+mn-lt"/>
                <a:cs typeface="Arial" panose="020B0604020202020204" pitchFamily="34" charset="0"/>
              </a:rPr>
            </a:br>
            <a:endParaRPr lang="en-GB" sz="1100" dirty="0">
              <a:solidFill>
                <a:srgbClr val="22222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79">
            <a:extLst>
              <a:ext uri="{FF2B5EF4-FFF2-40B4-BE49-F238E27FC236}">
                <a16:creationId xmlns:a16="http://schemas.microsoft.com/office/drawing/2014/main" xmlns="" id="{36359CFA-C116-461D-B78C-F43C0A5E8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637" y="834101"/>
            <a:ext cx="563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1800" dirty="0"/>
              <a:t>GH</a:t>
            </a:r>
          </a:p>
        </p:txBody>
      </p:sp>
      <p:sp>
        <p:nvSpPr>
          <p:cNvPr id="22" name="TextBox 79">
            <a:extLst>
              <a:ext uri="{FF2B5EF4-FFF2-40B4-BE49-F238E27FC236}">
                <a16:creationId xmlns:a16="http://schemas.microsoft.com/office/drawing/2014/main" xmlns="" id="{80DF6084-A6C8-4D38-B96D-6C8C3A61C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22" y="5226423"/>
            <a:ext cx="563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1800" dirty="0"/>
              <a:t>GR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9FB373-EF89-4848-93F7-73C0E0F07A6A}"/>
              </a:ext>
            </a:extLst>
          </p:cNvPr>
          <p:cNvSpPr txBox="1"/>
          <p:nvPr/>
        </p:nvSpPr>
        <p:spPr>
          <a:xfrm>
            <a:off x="5169583" y="389800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C6F29D5-348D-4B6F-9095-B00593D19A16}"/>
              </a:ext>
            </a:extLst>
          </p:cNvPr>
          <p:cNvSpPr txBox="1"/>
          <p:nvPr/>
        </p:nvSpPr>
        <p:spPr>
          <a:xfrm>
            <a:off x="-36745" y="5842337"/>
            <a:ext cx="2119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SG" sz="1000" dirty="0">
                <a:solidFill>
                  <a:srgbClr val="0000FF"/>
                </a:solidFill>
                <a:latin typeface="+mj-lt"/>
              </a:rPr>
              <a:t>Blue: new from Asia </a:t>
            </a:r>
          </a:p>
          <a:p>
            <a:pPr>
              <a:defRPr/>
            </a:pPr>
            <a:r>
              <a:rPr lang="en-SG" sz="1000" dirty="0">
                <a:solidFill>
                  <a:srgbClr val="00B050"/>
                </a:solidFill>
                <a:latin typeface="+mj-lt"/>
              </a:rPr>
              <a:t>Green: new from Oceania</a:t>
            </a:r>
          </a:p>
          <a:p>
            <a:pPr>
              <a:defRPr/>
            </a:pPr>
            <a:r>
              <a:rPr lang="en-SG" sz="1000" dirty="0">
                <a:solidFill>
                  <a:srgbClr val="D929DB"/>
                </a:solidFill>
                <a:latin typeface="+mj-lt"/>
              </a:rPr>
              <a:t>Magenta: new from Americas</a:t>
            </a:r>
          </a:p>
          <a:p>
            <a:pPr>
              <a:defRPr/>
            </a:pPr>
            <a:r>
              <a:rPr lang="en-SG" sz="1000" dirty="0">
                <a:solidFill>
                  <a:srgbClr val="FF0000"/>
                </a:solidFill>
                <a:latin typeface="+mj-lt"/>
              </a:rPr>
              <a:t>Red: new from Europe</a:t>
            </a:r>
          </a:p>
          <a:p>
            <a:pPr>
              <a:defRPr/>
            </a:pPr>
            <a:r>
              <a:rPr lang="en-SG" sz="1000" dirty="0">
                <a:solidFill>
                  <a:srgbClr val="FFFF00"/>
                </a:solidFill>
                <a:latin typeface="+mj-lt"/>
              </a:rPr>
              <a:t>Yellow: new from Africa</a:t>
            </a:r>
          </a:p>
          <a:p>
            <a:pPr>
              <a:defRPr/>
            </a:pPr>
            <a:r>
              <a:rPr lang="en-SG" sz="1000" b="1" dirty="0"/>
              <a:t>Black: from previous updates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B3BEEDA-D471-460C-BE8F-6675B9E1EBCD}"/>
              </a:ext>
            </a:extLst>
          </p:cNvPr>
          <p:cNvSpPr txBox="1"/>
          <p:nvPr/>
        </p:nvSpPr>
        <p:spPr>
          <a:xfrm>
            <a:off x="0" y="10607"/>
            <a:ext cx="5252223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SG" sz="700" b="1" dirty="0">
                <a:latin typeface="+mj-lt"/>
                <a:cs typeface="Calibri Light" panose="020F0302020204030204" pitchFamily="34" charset="0"/>
              </a:rPr>
              <a:t>Larger clades in GISAID were named in context of marker variants relative to WIV04-reference:</a:t>
            </a:r>
          </a:p>
          <a:p>
            <a:pPr>
              <a:defRPr/>
            </a:pPr>
            <a:r>
              <a:rPr lang="en-SG" altLang="en-US" sz="700" dirty="0">
                <a:latin typeface="+mj-lt"/>
              </a:rPr>
              <a:t>S	C8782T,T28144C	NS8-L84S</a:t>
            </a:r>
          </a:p>
          <a:p>
            <a:pPr>
              <a:defRPr/>
            </a:pPr>
            <a:r>
              <a:rPr lang="en-SG" altLang="en-US" sz="700" dirty="0">
                <a:latin typeface="+mj-lt"/>
              </a:rPr>
              <a:t>L	C241,C3037,A23403,C8782,G11083,G25563,G26144,T28144,G28882  (WIV04-reference)</a:t>
            </a:r>
          </a:p>
          <a:p>
            <a:pPr>
              <a:defRPr/>
            </a:pPr>
            <a:r>
              <a:rPr lang="en-SG" altLang="en-US" sz="700" dirty="0">
                <a:latin typeface="+mj-lt"/>
              </a:rPr>
              <a:t>V	G11083T,G26144T	NSP6-L37F + NS3-G251V</a:t>
            </a:r>
          </a:p>
          <a:p>
            <a:pPr>
              <a:defRPr/>
            </a:pPr>
            <a:r>
              <a:rPr lang="en-SG" altLang="en-US" sz="700" dirty="0">
                <a:latin typeface="+mj-lt"/>
              </a:rPr>
              <a:t>G	C241T,C3037T,A23403G	S-D614G</a:t>
            </a:r>
          </a:p>
          <a:p>
            <a:pPr>
              <a:defRPr/>
            </a:pPr>
            <a:r>
              <a:rPr lang="en-SG" altLang="en-US" sz="700" dirty="0">
                <a:latin typeface="+mj-lt"/>
              </a:rPr>
              <a:t>GH	C241T,C3037T,A23403G,G25563T	 S-D614G  + NS3-Q57H</a:t>
            </a:r>
          </a:p>
          <a:p>
            <a:pPr>
              <a:defRPr/>
            </a:pPr>
            <a:r>
              <a:rPr lang="en-SG" altLang="en-US" sz="700" dirty="0">
                <a:latin typeface="+mj-lt"/>
              </a:rPr>
              <a:t>GR	C241T,C3037T,A23403G,G28882A	 S-D614G  + N-G204R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ADD58258-5EE0-48E7-B7CC-3A1AE8674C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697019" y="2333578"/>
            <a:ext cx="1941242" cy="869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353CE9-6E72-4D82-8FC3-D2C7A252799A}"/>
              </a:ext>
            </a:extLst>
          </p:cNvPr>
          <p:cNvSpPr txBox="1"/>
          <p:nvPr/>
        </p:nvSpPr>
        <p:spPr>
          <a:xfrm>
            <a:off x="3143168" y="2131658"/>
            <a:ext cx="1189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PANGOLIN lineages</a:t>
            </a:r>
          </a:p>
        </p:txBody>
      </p:sp>
    </p:spTree>
    <p:extLst>
      <p:ext uri="{BB962C8B-B14F-4D97-AF65-F5344CB8AC3E}">
        <p14:creationId xmlns:p14="http://schemas.microsoft.com/office/powerpoint/2010/main" val="277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866" y="4893568"/>
            <a:ext cx="8064896" cy="105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ssRNA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Virus, ~30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SARS-CoV-2‘s RNA-abhängige Polymerase hat rudimentäre Korrekturlesefähigkeit → langsame Evolutionsrate →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News! </a:t>
            </a:r>
          </a:p>
        </p:txBody>
      </p:sp>
      <p:sp>
        <p:nvSpPr>
          <p:cNvPr id="3" name="Textfeld 4">
            <a:extLst>
              <a:ext uri="{FF2B5EF4-FFF2-40B4-BE49-F238E27FC236}">
                <a16:creationId xmlns:a16="http://schemas.microsoft.com/office/drawing/2014/main" xmlns="" id="{D8FC554C-6A30-814A-8636-D29267C068BC}"/>
              </a:ext>
            </a:extLst>
          </p:cNvPr>
          <p:cNvSpPr txBox="1"/>
          <p:nvPr/>
        </p:nvSpPr>
        <p:spPr>
          <a:xfrm>
            <a:off x="0" y="292394"/>
            <a:ext cx="914399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SARS-CoV-2 Genome</a:t>
            </a:r>
          </a:p>
        </p:txBody>
      </p:sp>
      <p:pic>
        <p:nvPicPr>
          <p:cNvPr id="4" name="Picture 2" descr="https://ars.els-cdn.com/content/image/1-s2.0-S2052297520300482-gr1.jpg">
            <a:extLst>
              <a:ext uri="{FF2B5EF4-FFF2-40B4-BE49-F238E27FC236}">
                <a16:creationId xmlns:a16="http://schemas.microsoft.com/office/drawing/2014/main" xmlns="" id="{0B216F21-164E-D047-AA7C-C1DA5494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38" y="1456331"/>
            <a:ext cx="84963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73E5A0E-BC35-D745-AFAC-57A46EE5E5E4}"/>
              </a:ext>
            </a:extLst>
          </p:cNvPr>
          <p:cNvGrpSpPr/>
          <p:nvPr/>
        </p:nvGrpSpPr>
        <p:grpSpPr>
          <a:xfrm>
            <a:off x="6300192" y="1456331"/>
            <a:ext cx="1008112" cy="3024336"/>
            <a:chOff x="6300192" y="1456331"/>
            <a:chExt cx="1008112" cy="30243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878BD67-FB93-0243-A1D3-904C44AF5539}"/>
                </a:ext>
              </a:extLst>
            </p:cNvPr>
            <p:cNvSpPr/>
            <p:nvPr/>
          </p:nvSpPr>
          <p:spPr>
            <a:xfrm>
              <a:off x="6300192" y="1456331"/>
              <a:ext cx="1008112" cy="3024336"/>
            </a:xfrm>
            <a:prstGeom prst="rect">
              <a:avLst/>
            </a:prstGeom>
            <a:noFill/>
            <a:ln w="38100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86D9AB1-F27A-5140-AC43-762B7F36BB0B}"/>
                </a:ext>
              </a:extLst>
            </p:cNvPr>
            <p:cNvSpPr txBox="1"/>
            <p:nvPr/>
          </p:nvSpPr>
          <p:spPr>
            <a:xfrm>
              <a:off x="6404138" y="405671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Spike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371573-EEEB-054B-9E94-B4CBEF823A9D}"/>
              </a:ext>
            </a:extLst>
          </p:cNvPr>
          <p:cNvSpPr/>
          <p:nvPr/>
        </p:nvSpPr>
        <p:spPr>
          <a:xfrm>
            <a:off x="3002930" y="6453281"/>
            <a:ext cx="5958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Coppee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et al., New Microbes and Infection 2020.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F3D0ADF-DFB9-1C45-A88A-EFAD7D262058}"/>
              </a:ext>
            </a:extLst>
          </p:cNvPr>
          <p:cNvCxnSpPr/>
          <p:nvPr/>
        </p:nvCxnSpPr>
        <p:spPr>
          <a:xfrm>
            <a:off x="899592" y="1268760"/>
            <a:ext cx="518457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3279287-1DFF-9442-B8D5-AD3EF3DBB190}"/>
              </a:ext>
            </a:extLst>
          </p:cNvPr>
          <p:cNvCxnSpPr>
            <a:cxnSpLocks/>
          </p:cNvCxnSpPr>
          <p:nvPr/>
        </p:nvCxnSpPr>
        <p:spPr>
          <a:xfrm>
            <a:off x="6156176" y="1268760"/>
            <a:ext cx="237658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7C35E7-4364-9640-B46A-504F9D2DE4F5}"/>
              </a:ext>
            </a:extLst>
          </p:cNvPr>
          <p:cNvSpPr txBox="1"/>
          <p:nvPr/>
        </p:nvSpPr>
        <p:spPr>
          <a:xfrm>
            <a:off x="2123728" y="949360"/>
            <a:ext cx="221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Nonstructural Proteins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04865D-C825-8B41-BACE-18F5E5041C87}"/>
              </a:ext>
            </a:extLst>
          </p:cNvPr>
          <p:cNvSpPr txBox="1"/>
          <p:nvPr/>
        </p:nvSpPr>
        <p:spPr>
          <a:xfrm>
            <a:off x="6376158" y="949360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Structural Proteins</a:t>
            </a:r>
          </a:p>
        </p:txBody>
      </p:sp>
    </p:spTree>
    <p:extLst>
      <p:ext uri="{BB962C8B-B14F-4D97-AF65-F5344CB8AC3E}">
        <p14:creationId xmlns:p14="http://schemas.microsoft.com/office/powerpoint/2010/main" val="243760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177E89-FC71-4310-A4B2-E432241F5352}"/>
              </a:ext>
            </a:extLst>
          </p:cNvPr>
          <p:cNvSpPr/>
          <p:nvPr/>
        </p:nvSpPr>
        <p:spPr>
          <a:xfrm>
            <a:off x="165659" y="4278401"/>
            <a:ext cx="88668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000" b="1" dirty="0"/>
              <a:t>S clade 4,574 (+279): </a:t>
            </a:r>
            <a:r>
              <a:rPr lang="en-SG" sz="1000" dirty="0"/>
              <a:t>128 Panama, 126 USA/WA, 19 USA/MN, 4 USA/FL, 1 India, 1 USA/MI</a:t>
            </a:r>
            <a:br>
              <a:rPr lang="en-SG" sz="1000" dirty="0"/>
            </a:br>
            <a:r>
              <a:rPr lang="en-SG" sz="1000" b="1" dirty="0"/>
              <a:t>L clade 3,707 (+4): </a:t>
            </a:r>
            <a:r>
              <a:rPr lang="en-SG" sz="1000" dirty="0"/>
              <a:t>2 England, 1 USA/MN, 1 Lishui</a:t>
            </a:r>
            <a:br>
              <a:rPr lang="en-SG" sz="1000" dirty="0"/>
            </a:br>
            <a:r>
              <a:rPr lang="en-SG" sz="1000" b="1" dirty="0"/>
              <a:t>V clade 4,252 (+11): </a:t>
            </a:r>
            <a:r>
              <a:rPr lang="en-SG" sz="1000" dirty="0"/>
              <a:t>4 USA/MN, 3 USA/FL, 2 Panama, 1 England, 1 USA/VA</a:t>
            </a:r>
            <a:br>
              <a:rPr lang="en-SG" sz="1000" dirty="0"/>
            </a:br>
            <a:r>
              <a:rPr lang="en-SG" sz="1000" b="1" dirty="0"/>
              <a:t>G clade 15,611 (+293): </a:t>
            </a:r>
            <a:r>
              <a:rPr lang="en-SG" sz="1000" dirty="0"/>
              <a:t>64 India, 58 USA/WA, 36 DRC, 31 Mexico, 31 Panama, 26 USA/WI, 17 South Africa, 6 Italy, 6 England, 3 USA/MN, 3 Turkey, 3 USA/FL, 3 USA/CA, 2 Colombia, 1 USA/NJ, 1 Canada, 1 USA/IL, 1 USA/MI</a:t>
            </a:r>
            <a:br>
              <a:rPr lang="en-SG" sz="1000" dirty="0"/>
            </a:br>
            <a:r>
              <a:rPr lang="en-SG" sz="1000" b="1" dirty="0"/>
              <a:t>GR clade 21,187 (+1314): </a:t>
            </a:r>
            <a:r>
              <a:rPr lang="en-SG" sz="1000" dirty="0"/>
              <a:t>1037 USA/WA, 166 India, 28 Turkey, 26 England, 22 South Africa, 13 USA/CA, 6 USA/WI, 4 USA/MN, 3 USA/FL, 3 Panama, 2 DRC, 1 Italy, 1 USA/VA, 1 Mexico, 1 Brazil</a:t>
            </a:r>
            <a:br>
              <a:rPr lang="en-SG" sz="1000" dirty="0"/>
            </a:br>
            <a:r>
              <a:rPr lang="en-SG" sz="1000" b="1" dirty="0"/>
              <a:t>GH clade 14,689 (+486): </a:t>
            </a:r>
            <a:r>
              <a:rPr lang="en-SG" sz="1000" dirty="0"/>
              <a:t>228 USA/WA, 55 India, 45 USA/FL, 32 USA/MI, 30 USA/VA, 24 USA/CA, 16 USA/MN, 16 Turkey, 14 USA/WI, 6 Mexico, 6 Panama, 4 England, 2 DRC, 2 Canada, 2 Colombia, 1 USA/SC, 1 USA/MO, 1 USA/IL, 1 USA/NM</a:t>
            </a:r>
            <a:br>
              <a:rPr lang="en-SG" sz="1000" dirty="0"/>
            </a:br>
            <a:r>
              <a:rPr lang="en-SG" sz="1000" b="1" dirty="0"/>
              <a:t>O clade 3,083 (+84): </a:t>
            </a:r>
            <a:r>
              <a:rPr lang="en-SG" sz="1000" dirty="0"/>
              <a:t>56 Panama, 16 India, 11 USA/WA, 1 USA/FL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949CF4-CA0F-47DB-B1CC-D9FA428DEFE0}"/>
              </a:ext>
            </a:extLst>
          </p:cNvPr>
          <p:cNvSpPr txBox="1"/>
          <p:nvPr/>
        </p:nvSpPr>
        <p:spPr>
          <a:xfrm>
            <a:off x="5621337" y="6505764"/>
            <a:ext cx="170656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1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by BII/GIS, A*STAR Singapore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897652C9-279E-4EDC-AFAB-5659C0D7B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900" y="6065838"/>
            <a:ext cx="1422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9C878D-1FEB-43C1-AF31-8F4BB2ECD3D2}"/>
              </a:ext>
            </a:extLst>
          </p:cNvPr>
          <p:cNvSpPr txBox="1"/>
          <p:nvPr/>
        </p:nvSpPr>
        <p:spPr>
          <a:xfrm>
            <a:off x="3151937" y="56516"/>
            <a:ext cx="588055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SG" sz="1700" b="1" dirty="0">
                <a:latin typeface="+mj-lt"/>
              </a:rPr>
              <a:t>Regional clade distribution of </a:t>
            </a:r>
            <a:r>
              <a:rPr lang="en-SG" sz="1700" b="1" u="sng" dirty="0">
                <a:latin typeface="+mj-lt"/>
              </a:rPr>
              <a:t>new</a:t>
            </a:r>
            <a:r>
              <a:rPr lang="en-SG" sz="1700" b="1" dirty="0">
                <a:latin typeface="+mj-lt"/>
              </a:rPr>
              <a:t> sequences 2020-07-29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3720705-8F85-41B4-8422-7D90521BF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74370"/>
              </p:ext>
            </p:extLst>
          </p:nvPr>
        </p:nvGraphicFramePr>
        <p:xfrm>
          <a:off x="322336" y="5976938"/>
          <a:ext cx="5299001" cy="552450"/>
        </p:xfrm>
        <a:graphic>
          <a:graphicData uri="http://schemas.openxmlformats.org/drawingml/2006/table">
            <a:tbl>
              <a:tblPr/>
              <a:tblGrid>
                <a:gridCol w="416751">
                  <a:extLst>
                    <a:ext uri="{9D8B030D-6E8A-4147-A177-3AD203B41FA5}">
                      <a16:colId xmlns:a16="http://schemas.microsoft.com/office/drawing/2014/main" xmlns="" val="2083463879"/>
                    </a:ext>
                  </a:extLst>
                </a:gridCol>
                <a:gridCol w="792383">
                  <a:extLst>
                    <a:ext uri="{9D8B030D-6E8A-4147-A177-3AD203B41FA5}">
                      <a16:colId xmlns:a16="http://schemas.microsoft.com/office/drawing/2014/main" xmlns="" val="1625973278"/>
                    </a:ext>
                  </a:extLst>
                </a:gridCol>
                <a:gridCol w="563136">
                  <a:extLst>
                    <a:ext uri="{9D8B030D-6E8A-4147-A177-3AD203B41FA5}">
                      <a16:colId xmlns:a16="http://schemas.microsoft.com/office/drawing/2014/main" xmlns="" val="2275637824"/>
                    </a:ext>
                  </a:extLst>
                </a:gridCol>
                <a:gridCol w="479503">
                  <a:extLst>
                    <a:ext uri="{9D8B030D-6E8A-4147-A177-3AD203B41FA5}">
                      <a16:colId xmlns:a16="http://schemas.microsoft.com/office/drawing/2014/main" xmlns="" val="1345946194"/>
                    </a:ext>
                  </a:extLst>
                </a:gridCol>
                <a:gridCol w="524107">
                  <a:extLst>
                    <a:ext uri="{9D8B030D-6E8A-4147-A177-3AD203B41FA5}">
                      <a16:colId xmlns:a16="http://schemas.microsoft.com/office/drawing/2014/main" xmlns="" val="3011657213"/>
                    </a:ext>
                  </a:extLst>
                </a:gridCol>
                <a:gridCol w="618893">
                  <a:extLst>
                    <a:ext uri="{9D8B030D-6E8A-4147-A177-3AD203B41FA5}">
                      <a16:colId xmlns:a16="http://schemas.microsoft.com/office/drawing/2014/main" xmlns="" val="742042060"/>
                    </a:ext>
                  </a:extLst>
                </a:gridCol>
                <a:gridCol w="819614">
                  <a:extLst>
                    <a:ext uri="{9D8B030D-6E8A-4147-A177-3AD203B41FA5}">
                      <a16:colId xmlns:a16="http://schemas.microsoft.com/office/drawing/2014/main" xmlns="" val="4084039043"/>
                    </a:ext>
                  </a:extLst>
                </a:gridCol>
                <a:gridCol w="495836">
                  <a:extLst>
                    <a:ext uri="{9D8B030D-6E8A-4147-A177-3AD203B41FA5}">
                      <a16:colId xmlns:a16="http://schemas.microsoft.com/office/drawing/2014/main" xmlns="" val="3309970906"/>
                    </a:ext>
                  </a:extLst>
                </a:gridCol>
                <a:gridCol w="588778">
                  <a:extLst>
                    <a:ext uri="{9D8B030D-6E8A-4147-A177-3AD203B41FA5}">
                      <a16:colId xmlns:a16="http://schemas.microsoft.com/office/drawing/2014/main" xmlns="" val="407785854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New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New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New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64125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Europe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41,193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Africa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North America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16,053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1,991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61951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5,552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Oceania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2,490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South America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919789"/>
                  </a:ext>
                </a:extLst>
              </a:tr>
            </a:tbl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422EDCCB-D4CA-4070-A5D7-D412128E4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655845"/>
              </p:ext>
            </p:extLst>
          </p:nvPr>
        </p:nvGraphicFramePr>
        <p:xfrm>
          <a:off x="0" y="404109"/>
          <a:ext cx="2678381" cy="189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E21D2F8E-2FB5-4AAC-8D4C-410429240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974538"/>
              </p:ext>
            </p:extLst>
          </p:nvPr>
        </p:nvGraphicFramePr>
        <p:xfrm>
          <a:off x="3207885" y="410459"/>
          <a:ext cx="2728229" cy="189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516091EB-015C-45AD-8EB1-598B3EC88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817147"/>
              </p:ext>
            </p:extLst>
          </p:nvPr>
        </p:nvGraphicFramePr>
        <p:xfrm>
          <a:off x="6465619" y="410459"/>
          <a:ext cx="2678381" cy="189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xmlns="" id="{DC326DF3-663B-4C89-B1D3-85EAD5EBF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431866"/>
              </p:ext>
            </p:extLst>
          </p:nvPr>
        </p:nvGraphicFramePr>
        <p:xfrm>
          <a:off x="0" y="2353661"/>
          <a:ext cx="2678381" cy="190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xmlns="" id="{19AFA602-59FF-45C9-8D72-42036C0B34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183976"/>
              </p:ext>
            </p:extLst>
          </p:nvPr>
        </p:nvGraphicFramePr>
        <p:xfrm>
          <a:off x="3207885" y="2353661"/>
          <a:ext cx="2728229" cy="190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E9787442-78D9-45EE-BF8F-F88B811B6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600585"/>
              </p:ext>
            </p:extLst>
          </p:nvPr>
        </p:nvGraphicFramePr>
        <p:xfrm>
          <a:off x="6465619" y="2353661"/>
          <a:ext cx="2678381" cy="190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60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h6.googleusercontent.com/pBoEczex75re7sF0EceGONAD5Jqy-yt2nBkqkNxXWLXxy9oZqEzqmNNtzmiisd2MIzbYhN-Z5WhW6BfT1VIsmb17K2t19gg9NhBDd_k0JVyX3K803yt5m_4YiMQotg">
            <a:extLst>
              <a:ext uri="{FF2B5EF4-FFF2-40B4-BE49-F238E27FC236}">
                <a16:creationId xmlns:a16="http://schemas.microsoft.com/office/drawing/2014/main" xmlns="" id="{0D80DCE3-8C78-B84B-9238-F9D8635912F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245" y="520700"/>
            <a:ext cx="5731510" cy="581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5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350F71-7ACB-7C43-A8D7-8346684077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7195"/>
            <a:ext cx="9144000" cy="5023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6900A-30F7-0545-980E-292A826BFD62}"/>
              </a:ext>
            </a:extLst>
          </p:cNvPr>
          <p:cNvSpPr txBox="1"/>
          <p:nvPr/>
        </p:nvSpPr>
        <p:spPr>
          <a:xfrm>
            <a:off x="539552" y="188640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German Sequences: 19A, 19B, 20A, 20B, 20C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449CD0-A7CE-1B42-9009-33C70AFC0B27}"/>
              </a:ext>
            </a:extLst>
          </p:cNvPr>
          <p:cNvSpPr txBox="1"/>
          <p:nvPr/>
        </p:nvSpPr>
        <p:spPr>
          <a:xfrm>
            <a:off x="1907704" y="4409438"/>
            <a:ext cx="1080120" cy="6757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Webasto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Cluster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6CEC19-85FA-1C41-A822-8DC7449D3151}"/>
              </a:ext>
            </a:extLst>
          </p:cNvPr>
          <p:cNvSpPr txBox="1"/>
          <p:nvPr/>
        </p:nvSpPr>
        <p:spPr>
          <a:xfrm>
            <a:off x="2745281" y="5560749"/>
            <a:ext cx="720080" cy="380056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>
            <a:noFill/>
          </a:ln>
        </p:spPr>
        <p:txBody>
          <a:bodyPr wrap="square" lIns="45720" rIns="45720" rtlCol="0" anchor="b">
            <a:noAutofit/>
          </a:bodyPr>
          <a:lstStyle/>
          <a:p>
            <a:pPr algn="ctr"/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Heins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-berg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FC565C-FD25-7D46-A773-4F8292EFC2F6}"/>
              </a:ext>
            </a:extLst>
          </p:cNvPr>
          <p:cNvSpPr/>
          <p:nvPr/>
        </p:nvSpPr>
        <p:spPr>
          <a:xfrm>
            <a:off x="2627784" y="245426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DBA007-374C-5F44-8178-F5460E13A067}"/>
              </a:ext>
            </a:extLst>
          </p:cNvPr>
          <p:cNvSpPr/>
          <p:nvPr/>
        </p:nvSpPr>
        <p:spPr>
          <a:xfrm>
            <a:off x="2447764" y="374415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9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0A06A8-129B-AA49-A1A3-95767232D23C}"/>
              </a:ext>
            </a:extLst>
          </p:cNvPr>
          <p:cNvSpPr/>
          <p:nvPr/>
        </p:nvSpPr>
        <p:spPr>
          <a:xfrm>
            <a:off x="2771800" y="5264795"/>
            <a:ext cx="720080" cy="676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3F4929-2C1A-654F-A687-BC06B97557C6}"/>
              </a:ext>
            </a:extLst>
          </p:cNvPr>
          <p:cNvSpPr/>
          <p:nvPr/>
        </p:nvSpPr>
        <p:spPr>
          <a:xfrm>
            <a:off x="1479382" y="431899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D207A31-6614-284F-A6A9-3273D3327209}"/>
              </a:ext>
            </a:extLst>
          </p:cNvPr>
          <p:cNvSpPr/>
          <p:nvPr/>
        </p:nvSpPr>
        <p:spPr>
          <a:xfrm>
            <a:off x="1000974" y="544522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FD25F2B-2026-3F4D-A53D-4F736466FE18}"/>
              </a:ext>
            </a:extLst>
          </p:cNvPr>
          <p:cNvSpPr/>
          <p:nvPr/>
        </p:nvSpPr>
        <p:spPr>
          <a:xfrm>
            <a:off x="-124908" y="490051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>
            <a:extLst>
              <a:ext uri="{FF2B5EF4-FFF2-40B4-BE49-F238E27FC236}">
                <a16:creationId xmlns:a16="http://schemas.microsoft.com/office/drawing/2014/main" xmlns="" id="{D125BE1D-4691-9F46-BC04-668C724193F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2" y="565150"/>
            <a:ext cx="5730875" cy="5727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709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>
            <a:extLst>
              <a:ext uri="{FF2B5EF4-FFF2-40B4-BE49-F238E27FC236}">
                <a16:creationId xmlns:a16="http://schemas.microsoft.com/office/drawing/2014/main" xmlns="" id="{D867CE35-3003-E942-9F38-18FBFA3D057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476672"/>
            <a:ext cx="8640960" cy="5040560"/>
          </a:xfrm>
          <a:prstGeom prst="rect">
            <a:avLst/>
          </a:prstGeom>
          <a:ln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2B0DA0D-64C7-5A4D-A39F-CB04FE7F6EC8}"/>
              </a:ext>
            </a:extLst>
          </p:cNvPr>
          <p:cNvCxnSpPr>
            <a:cxnSpLocks/>
          </p:cNvCxnSpPr>
          <p:nvPr/>
        </p:nvCxnSpPr>
        <p:spPr>
          <a:xfrm flipV="1">
            <a:off x="2627784" y="5003800"/>
            <a:ext cx="344016" cy="22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A0D7E5-DF67-BF47-A90C-0DE33405AFF2}"/>
              </a:ext>
            </a:extLst>
          </p:cNvPr>
          <p:cNvSpPr/>
          <p:nvPr/>
        </p:nvSpPr>
        <p:spPr>
          <a:xfrm>
            <a:off x="2896508" y="908720"/>
            <a:ext cx="170582" cy="39604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8600DD-1143-524B-9DA7-ABCD54E753E2}"/>
              </a:ext>
            </a:extLst>
          </p:cNvPr>
          <p:cNvSpPr txBox="1"/>
          <p:nvPr/>
        </p:nvSpPr>
        <p:spPr>
          <a:xfrm>
            <a:off x="2831758" y="9807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rgbClr val="0432FF"/>
                </a:solidFill>
              </a:defRPr>
            </a:lvl1pPr>
          </a:lstStyle>
          <a:p>
            <a:r>
              <a:rPr lang="en-US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87F67B-E2BC-A941-AE51-CFC8E975B178}"/>
              </a:ext>
            </a:extLst>
          </p:cNvPr>
          <p:cNvSpPr txBox="1"/>
          <p:nvPr/>
        </p:nvSpPr>
        <p:spPr>
          <a:xfrm>
            <a:off x="2831758" y="28529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F14211-B44A-D540-8147-7A0459BC5373}"/>
              </a:ext>
            </a:extLst>
          </p:cNvPr>
          <p:cNvSpPr txBox="1"/>
          <p:nvPr/>
        </p:nvSpPr>
        <p:spPr>
          <a:xfrm>
            <a:off x="389826" y="6093296"/>
            <a:ext cx="734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* </a:t>
            </a:r>
            <a:r>
              <a:rPr lang="en-US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RKI Sequences on </a:t>
            </a:r>
            <a:r>
              <a:rPr lang="en-US" i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Nextstrain</a:t>
            </a:r>
            <a:r>
              <a:rPr lang="en-US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belong to Clades G/ 20A and GR/ 20B</a:t>
            </a:r>
          </a:p>
        </p:txBody>
      </p:sp>
    </p:spTree>
    <p:extLst>
      <p:ext uri="{BB962C8B-B14F-4D97-AF65-F5344CB8AC3E}">
        <p14:creationId xmlns:p14="http://schemas.microsoft.com/office/powerpoint/2010/main" val="1135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xmlns="" id="{C09A03A2-41F1-BF41-912E-C64906A1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451" b="1" dirty="0">
                <a:latin typeface="Arial" panose="020B0604020202020204" pitchFamily="34" charset="0"/>
              </a:rPr>
              <a:t>Fig. 1 Structure of 2019-nCoV S in the prefusion conformation.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4D3153A-BFE1-8746-B3FA-6A3F50201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881" y="6120361"/>
            <a:ext cx="1182240" cy="51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A28C93DE-B56F-2645-BB00-6C9C7239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881" y="979561"/>
            <a:ext cx="633312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xmlns="" id="{95BA7980-041B-994D-951F-0F6C74E74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88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Daniel Wrapp et al. Science 2020;367:1260-1263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B8F45C42-9430-7846-BE73-457CC3818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0" y="643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Copyright © 2020 The Authors, some rights reserved; exclusive licensee American Association for the Advancement of Science. No claim to original U.S. Government Works</a:t>
            </a:r>
          </a:p>
        </p:txBody>
      </p:sp>
    </p:spTree>
    <p:extLst>
      <p:ext uri="{BB962C8B-B14F-4D97-AF65-F5344CB8AC3E}">
        <p14:creationId xmlns:p14="http://schemas.microsoft.com/office/powerpoint/2010/main" val="3944327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5013176"/>
            <a:ext cx="8999984" cy="139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Bindung an ACE-2 Rezeptor → Eintritt in die Zielzelle / Virulenz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Einfaches (!) Target für neutralisierende Antikörper („Achillesferse“) →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Impfung &amp;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monoklonale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Antikörper /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Escape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xmlns="" id="{C6B8980B-8F33-E04B-B936-BB2763054433}"/>
              </a:ext>
            </a:extLst>
          </p:cNvPr>
          <p:cNvSpPr txBox="1"/>
          <p:nvPr/>
        </p:nvSpPr>
        <p:spPr>
          <a:xfrm>
            <a:off x="0" y="292394"/>
            <a:ext cx="914399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Rationale für Molekulare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D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Spike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Gens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FA6E61-793E-B640-AAEB-77D19B8142A2}"/>
              </a:ext>
            </a:extLst>
          </p:cNvPr>
          <p:cNvSpPr/>
          <p:nvPr/>
        </p:nvSpPr>
        <p:spPr>
          <a:xfrm>
            <a:off x="1691680" y="6519446"/>
            <a:ext cx="7308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Image: Siemens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Healthineers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The Siemens Healthineers SARS-CoV-2 total antibody test detects the antibodies believed to neutralize the SARS-CoV-2 virus; specifically targeting antibodies that attach to a spike protein on the surface of the virus.">
            <a:extLst>
              <a:ext uri="{FF2B5EF4-FFF2-40B4-BE49-F238E27FC236}">
                <a16:creationId xmlns:a16="http://schemas.microsoft.com/office/drawing/2014/main" xmlns="" id="{2D66F1D3-34DF-A04E-8BFB-B19AD53DC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196752"/>
            <a:ext cx="6480720" cy="36621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6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548680"/>
            <a:ext cx="8280920" cy="62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xmlns="" id="{BE27816C-BC62-EB48-A3CB-949162B37D5B}"/>
              </a:ext>
            </a:extLst>
          </p:cNvPr>
          <p:cNvSpPr txBox="1"/>
          <p:nvPr/>
        </p:nvSpPr>
        <p:spPr>
          <a:xfrm>
            <a:off x="107505" y="27732"/>
            <a:ext cx="903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Spike Molekulare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0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07705" y="6464260"/>
            <a:ext cx="72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Korber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et al., Cell (2020), https://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/10.1016/j.cell.2020.06.043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246DFC-D1B5-8248-B709-6D6D5D5635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5" y="3449"/>
            <a:ext cx="9144000" cy="155334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42B61F1-6E83-9F45-85E8-2ACD03864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80" r="41129" b="29102"/>
          <a:stretch/>
        </p:blipFill>
        <p:spPr bwMode="auto">
          <a:xfrm>
            <a:off x="12825" y="1815765"/>
            <a:ext cx="4716016" cy="467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4BD681CD-1EED-784F-A325-7547D6CE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129" y="1988840"/>
            <a:ext cx="4163639" cy="233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95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7" y="3122386"/>
            <a:ext cx="7420196" cy="351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xmlns="" id="{DDBAE981-1B3A-774A-95FC-CE330616734E}"/>
              </a:ext>
            </a:extLst>
          </p:cNvPr>
          <p:cNvSpPr txBox="1"/>
          <p:nvPr/>
        </p:nvSpPr>
        <p:spPr>
          <a:xfrm>
            <a:off x="1" y="15902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G614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ist zur weltweit vorherrschenden Variante geworden.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D161EF3-00F2-194F-9C9E-2531A0E6D156}"/>
              </a:ext>
            </a:extLst>
          </p:cNvPr>
          <p:cNvGrpSpPr/>
          <p:nvPr/>
        </p:nvGrpSpPr>
        <p:grpSpPr>
          <a:xfrm>
            <a:off x="467544" y="764704"/>
            <a:ext cx="8247209" cy="2088232"/>
            <a:chOff x="539551" y="1124744"/>
            <a:chExt cx="8247209" cy="208823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BB18AA74-1BA4-774A-A8E3-63338EFF2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9551" y="1124744"/>
              <a:ext cx="8247209" cy="2078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CA78BC5C-04A2-5C41-B8D9-E31676378B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9551" y="2700288"/>
              <a:ext cx="1152125" cy="51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846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>
            <a:extLst>
              <a:ext uri="{FF2B5EF4-FFF2-40B4-BE49-F238E27FC236}">
                <a16:creationId xmlns:a16="http://schemas.microsoft.com/office/drawing/2014/main" xmlns="" id="{DDBAE981-1B3A-774A-95FC-CE330616734E}"/>
              </a:ext>
            </a:extLst>
          </p:cNvPr>
          <p:cNvSpPr txBox="1"/>
          <p:nvPr/>
        </p:nvSpPr>
        <p:spPr>
          <a:xfrm>
            <a:off x="107505" y="15902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G614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ist in fast allen infizierten Populationen rasch dominant geworden, auch dort, wo initial D vorherrschte.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DA6BCF-B0A5-6942-82C5-91787E8EF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420" y="1011732"/>
            <a:ext cx="5879255" cy="2942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36BEDC-3015-594A-BB77-A5301D52B7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3982514"/>
            <a:ext cx="3888431" cy="1320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027228-A3E0-2545-9CF5-B6CB04A584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0" y="5303497"/>
            <a:ext cx="3855516" cy="1293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35AED5-AD22-BF47-8A25-8C1A0E0D50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48" y="4063572"/>
            <a:ext cx="3744416" cy="1125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035EA4-D760-EC4D-95E9-7A773504D7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5303497"/>
            <a:ext cx="3782577" cy="12265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19BB22-F2F8-DE4E-BE4F-4E5D5E16521C}"/>
              </a:ext>
            </a:extLst>
          </p:cNvPr>
          <p:cNvSpPr/>
          <p:nvPr/>
        </p:nvSpPr>
        <p:spPr>
          <a:xfrm>
            <a:off x="41753" y="6509953"/>
            <a:ext cx="8994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Lockdown= pink line, followed by a light pink block indicating max. 2-week incubation.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9131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662346"/>
            <a:ext cx="6696744" cy="609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8" y="260648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G614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kommt in 574 von 657 deutschen Genomen vor </a:t>
            </a:r>
          </a:p>
        </p:txBody>
      </p:sp>
    </p:spTree>
    <p:extLst>
      <p:ext uri="{BB962C8B-B14F-4D97-AF65-F5344CB8AC3E}">
        <p14:creationId xmlns:p14="http://schemas.microsoft.com/office/powerpoint/2010/main" val="39661218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Bildschirmpräsentation (4:3)</PresentationFormat>
  <Paragraphs>143</Paragraphs>
  <Slides>24</Slides>
  <Notes>21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Clade</dc:title>
  <dc:creator>Oh, Djin-Ye</dc:creator>
  <cp:lastModifiedBy>Reda, Sarah</cp:lastModifiedBy>
  <cp:revision>47</cp:revision>
  <dcterms:created xsi:type="dcterms:W3CDTF">2020-07-31T12:23:38Z</dcterms:created>
  <dcterms:modified xsi:type="dcterms:W3CDTF">2020-08-03T08:16:11Z</dcterms:modified>
</cp:coreProperties>
</file>