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711" r:id="rId3"/>
    <p:sldId id="642" r:id="rId4"/>
    <p:sldId id="671" r:id="rId5"/>
    <p:sldId id="643" r:id="rId6"/>
    <p:sldId id="684" r:id="rId7"/>
    <p:sldId id="570" r:id="rId8"/>
    <p:sldId id="697" r:id="rId9"/>
    <p:sldId id="703" r:id="rId10"/>
    <p:sldId id="710" r:id="rId11"/>
    <p:sldId id="709" r:id="rId12"/>
    <p:sldId id="698" r:id="rId13"/>
    <p:sldId id="699" r:id="rId14"/>
    <p:sldId id="700" r:id="rId15"/>
    <p:sldId id="695" r:id="rId16"/>
    <p:sldId id="696" r:id="rId17"/>
    <p:sldId id="706" r:id="rId18"/>
    <p:sldId id="708" r:id="rId19"/>
    <p:sldId id="701" r:id="rId20"/>
    <p:sldId id="702" r:id="rId21"/>
    <p:sldId id="658" r:id="rId22"/>
    <p:sldId id="659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1248" autoAdjust="0"/>
  </p:normalViewPr>
  <p:slideViewPr>
    <p:cSldViewPr snapToGrid="0" snapToObjects="1">
      <p:cViewPr>
        <p:scale>
          <a:sx n="100" d="100"/>
          <a:sy n="100" d="100"/>
        </p:scale>
        <p:origin x="-144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03.08.2020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46017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31.07.2020;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210.402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+509*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9.148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+7*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+0,08 %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4,4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193.500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115162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02.08.2020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03.08.2020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1,09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0,84 - 1,32)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02.08.2020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1,11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0,89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1,33)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03.08.2020: </a:t>
            </a:r>
            <a:r>
              <a:rPr lang="de-DE" sz="1400" b="1" dirty="0" smtClean="0">
                <a:solidFill>
                  <a:srgbClr val="FF0000"/>
                </a:solidFill>
              </a:rPr>
              <a:t> 1,00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0,88 - 1,11)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02.08.2020: 	</a:t>
            </a:r>
            <a:r>
              <a:rPr lang="de-DE" sz="1400" b="1" dirty="0" smtClean="0">
                <a:solidFill>
                  <a:srgbClr val="045AA6"/>
                </a:solidFill>
              </a:rPr>
              <a:t>1,09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0,95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1,22)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3771900" y="6158983"/>
            <a:ext cx="222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*Siehe nächste Folie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6" y="697261"/>
            <a:ext cx="89452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LK </a:t>
            </a:r>
            <a:r>
              <a:rPr lang="de-DE" sz="1200" b="1" u="sng" dirty="0"/>
              <a:t>Dithmarschen,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02.08.2020 (Kreisverwaltung, 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50 aktive Fälle, 49 in </a:t>
            </a:r>
            <a:r>
              <a:rPr lang="de-DE" sz="1200" dirty="0" err="1" smtClean="0"/>
              <a:t>häusl</a:t>
            </a:r>
            <a:r>
              <a:rPr lang="de-DE" sz="1200" dirty="0" smtClean="0"/>
              <a:t>. Isolation, 159 in vorsorglicher Quarantäne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</a:t>
            </a:r>
            <a:r>
              <a:rPr lang="de-DE" sz="1200" dirty="0" smtClean="0"/>
              <a:t>eiserückkehrer aus West-Balkan </a:t>
            </a:r>
            <a:r>
              <a:rPr lang="de-DE" sz="1200" dirty="0"/>
              <a:t>und </a:t>
            </a:r>
            <a:r>
              <a:rPr lang="de-DE" sz="1200" dirty="0" smtClean="0"/>
              <a:t>Skandinavien, Ansteckungen </a:t>
            </a:r>
            <a:r>
              <a:rPr lang="de-DE" sz="1200" dirty="0"/>
              <a:t>in  </a:t>
            </a:r>
            <a:r>
              <a:rPr lang="de-DE" sz="1200" dirty="0" smtClean="0"/>
              <a:t>größerem Familienverbund in Heide (33 Fälle), inzwischen aber auch in anderen Teilen des Kreises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Strenge Kontaktbeschränkungen wieder eingeführt</a:t>
            </a:r>
          </a:p>
          <a:p>
            <a:endParaRPr lang="de-DE" sz="1200" dirty="0"/>
          </a:p>
          <a:p>
            <a:r>
              <a:rPr lang="de-DE" sz="1200" b="1" u="sng" dirty="0" smtClean="0"/>
              <a:t>LK Kleve,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03.08.2020 (Landkreis PM)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Von 111 Gästen einer </a:t>
            </a:r>
            <a:r>
              <a:rPr lang="de-DE" sz="1200" dirty="0"/>
              <a:t>H</a:t>
            </a:r>
            <a:r>
              <a:rPr lang="de-DE" sz="1200" dirty="0" smtClean="0"/>
              <a:t>ochzeitsfeier in Geldern: 61 positiv, 60 negativ, zurzeit 311 Personen in </a:t>
            </a:r>
            <a:r>
              <a:rPr lang="de-DE" sz="1200" dirty="0" err="1" smtClean="0"/>
              <a:t>häusl</a:t>
            </a:r>
            <a:r>
              <a:rPr lang="de-DE" sz="1200" dirty="0" smtClean="0"/>
              <a:t>. Quarantäne</a:t>
            </a:r>
          </a:p>
          <a:p>
            <a:endParaRPr lang="de-DE" sz="1200" dirty="0"/>
          </a:p>
          <a:p>
            <a:r>
              <a:rPr lang="de-DE" sz="1200" b="1" u="sng" dirty="0" smtClean="0"/>
              <a:t>SK </a:t>
            </a:r>
            <a:r>
              <a:rPr lang="de-DE" sz="1200" b="1" u="sng" dirty="0"/>
              <a:t>H</a:t>
            </a:r>
            <a:r>
              <a:rPr lang="de-DE" sz="1200" b="1" u="sng" dirty="0" smtClean="0"/>
              <a:t>erne,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03.08.2020 (Stadtverwaltung)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43 aktive Fälle,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NRW hat </a:t>
            </a:r>
            <a:r>
              <a:rPr lang="de-DE" sz="1200" dirty="0" err="1" smtClean="0"/>
              <a:t>Coronaschutzverordnung</a:t>
            </a:r>
            <a:r>
              <a:rPr lang="de-DE" sz="1200" dirty="0" smtClean="0"/>
              <a:t> bis zum 11.08.verlängert, Trauungen und </a:t>
            </a:r>
            <a:r>
              <a:rPr lang="de-DE" sz="1200" dirty="0" err="1" smtClean="0"/>
              <a:t>Beerdingung</a:t>
            </a:r>
            <a:r>
              <a:rPr lang="de-DE" sz="1200" dirty="0" smtClean="0"/>
              <a:t> mit bis zu 150 Personen ohne Abstand- und M/N- Bedeckungen weiterhin gestattet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02.08.2020  (Landratsamt, 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232 MA an 1. Gemüsehof positiv, am 01.08. wurden 43 MA (</a:t>
            </a:r>
            <a:r>
              <a:rPr lang="de-DE" sz="1200" dirty="0" err="1" smtClean="0"/>
              <a:t>ingesamt</a:t>
            </a:r>
            <a:r>
              <a:rPr lang="de-DE" sz="1200" dirty="0" smtClean="0"/>
              <a:t> 600 MA) in einem weiteren Betrieb als positiv identifiziert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Vermutlich via Kontakte zwischen den MA aufgrund von unmittelbarer räumlicher Nähe der beiden Betriebe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24 weitere Betriebe im LK mit insgesamt ca. 4000 MA negativ getestet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SK Offenbach,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03.08.2020 (Gesundheitsamt, Presse</a:t>
            </a:r>
            <a:r>
              <a:rPr lang="de-DE" sz="1200" b="1" u="sng" dirty="0">
                <a:solidFill>
                  <a:srgbClr val="FF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65 aktive Fälle, höchste Zahl seit Beginn der Pandemie, &gt;300 Menschen in Quarantäne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Sanktionierungen für Maßnahmenverstöße in Gastronomie und anderen Betrieben angekündigt aber noch keine Schließungen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Weitere Maßnahmen werden heute (03.08.) diskutiert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Hauptsächlich Reiserückkehrer und Busreise zu einer </a:t>
            </a:r>
            <a:r>
              <a:rPr lang="de-DE" sz="1200" dirty="0" err="1" smtClean="0"/>
              <a:t>Käsefrabrik</a:t>
            </a:r>
            <a:r>
              <a:rPr lang="de-DE" sz="1200" dirty="0" smtClean="0"/>
              <a:t> in Holland</a:t>
            </a:r>
          </a:p>
          <a:p>
            <a:endParaRPr lang="de-DE" sz="1200" dirty="0"/>
          </a:p>
          <a:p>
            <a:r>
              <a:rPr lang="de-DE" sz="1200" b="1" u="sng" dirty="0" smtClean="0"/>
              <a:t>LK Weimar</a:t>
            </a:r>
            <a:r>
              <a:rPr lang="de-DE" sz="1200" b="1" u="sng" dirty="0"/>
              <a:t>,</a:t>
            </a:r>
            <a:r>
              <a:rPr lang="de-DE" sz="1100" b="1" u="sng" dirty="0" smtClean="0"/>
              <a:t>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31.07.2020 (</a:t>
            </a:r>
            <a:r>
              <a:rPr lang="de-DE" sz="1200" b="1" u="sng" dirty="0" err="1" smtClean="0">
                <a:solidFill>
                  <a:srgbClr val="FF0000"/>
                </a:solidFill>
              </a:rPr>
              <a:t>Stadtverwaltung,Presse</a:t>
            </a:r>
            <a:r>
              <a:rPr lang="de-DE" sz="1200" b="1" u="sng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9 Personen aktiv infiziert, 122 in Quarantäne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Ansteckung </a:t>
            </a:r>
            <a:r>
              <a:rPr lang="de-DE" sz="1200" dirty="0"/>
              <a:t>bei einer Familienfeier, 2 Familien betroffen, Indexfall aus Bayern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Berlin, 03.08.</a:t>
            </a:r>
            <a:r>
              <a:rPr lang="de-DE" sz="1200" b="1" u="sng" dirty="0" smtClean="0">
                <a:solidFill>
                  <a:srgbClr val="FF0000"/>
                </a:solidFill>
              </a:rPr>
              <a:t> (Presse) </a:t>
            </a:r>
            <a:r>
              <a:rPr lang="de-DE" sz="1200" dirty="0" smtClean="0"/>
              <a:t>: Maßnahmen/</a:t>
            </a:r>
            <a:r>
              <a:rPr lang="de-DE" sz="1200" dirty="0" err="1" smtClean="0"/>
              <a:t>Auflaugen</a:t>
            </a:r>
            <a:r>
              <a:rPr lang="de-DE" sz="1200" dirty="0" smtClean="0"/>
              <a:t> wurden bei Demo am WE bewusst missachtet, ca. 20.000 Teilnehmer</a:t>
            </a:r>
            <a:endParaRPr lang="de-DE" sz="1200" dirty="0"/>
          </a:p>
          <a:p>
            <a:r>
              <a:rPr lang="de-DE" sz="1200" b="1" u="sng" dirty="0"/>
              <a:t>Hamburg,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03.08.2020 (Presse</a:t>
            </a:r>
            <a:r>
              <a:rPr lang="de-DE" sz="1200" b="1" u="sng" smtClean="0">
                <a:solidFill>
                  <a:srgbClr val="FF0000"/>
                </a:solidFill>
              </a:rPr>
              <a:t>)</a:t>
            </a:r>
            <a:r>
              <a:rPr lang="de-DE" sz="1200" b="1" u="sng">
                <a:solidFill>
                  <a:srgbClr val="FF0000"/>
                </a:solidFill>
              </a:rPr>
              <a:t> </a:t>
            </a:r>
            <a:r>
              <a:rPr lang="de-DE" sz="1200" b="1" u="sng" smtClean="0">
                <a:solidFill>
                  <a:srgbClr val="FF0000"/>
                </a:solidFill>
              </a:rPr>
              <a:t>: </a:t>
            </a:r>
            <a:r>
              <a:rPr lang="de-DE" sz="1200" smtClean="0"/>
              <a:t>Maskenpflicht </a:t>
            </a:r>
            <a:r>
              <a:rPr lang="de-DE" sz="1200" dirty="0" smtClean="0"/>
              <a:t>in Schulen außerhalb des Unterrichts eingeführt</a:t>
            </a:r>
          </a:p>
          <a:p>
            <a:endParaRPr lang="de-DE" sz="1200" dirty="0"/>
          </a:p>
          <a:p>
            <a:endParaRPr lang="de-DE" sz="1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Ausbrüche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z="1400" dirty="0" smtClean="0"/>
              <a:t>03.08.2020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11</a:t>
            </a:fld>
            <a:endParaRPr lang="de-DE" sz="1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99283"/>
              </p:ext>
            </p:extLst>
          </p:nvPr>
        </p:nvGraphicFramePr>
        <p:xfrm>
          <a:off x="1117025" y="1054371"/>
          <a:ext cx="6765441" cy="5302242"/>
        </p:xfrm>
        <a:graphic>
          <a:graphicData uri="http://schemas.openxmlformats.org/drawingml/2006/table">
            <a:tbl>
              <a:tblPr/>
              <a:tblGrid>
                <a:gridCol w="2311400"/>
                <a:gridCol w="1543050"/>
                <a:gridCol w="2910991"/>
              </a:tblGrid>
              <a:tr h="26346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effectLst/>
                          <a:latin typeface="Arial"/>
                        </a:rPr>
                        <a:t>Anzahl 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effectLst/>
                          <a:latin typeface="Arial"/>
                        </a:rPr>
                        <a:t>Anzahl 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13638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707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4336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945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661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29.07.2020.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159"/>
            <a:ext cx="5198928" cy="4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2" y="1275907"/>
            <a:ext cx="5257920" cy="43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29.07.2020.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98" y="3817088"/>
            <a:ext cx="4914502" cy="30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908759"/>
            <a:ext cx="5455133" cy="45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92" y="2539774"/>
            <a:ext cx="5042608" cy="40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29.07.2020,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48"/>
            <a:ext cx="4646354" cy="37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27 bis 30, 2020 </a:t>
            </a:r>
            <a:r>
              <a:rPr lang="de-DE" dirty="0"/>
              <a:t>(</a:t>
            </a:r>
            <a:r>
              <a:rPr lang="de-DE" dirty="0" smtClean="0"/>
              <a:t>Datenstand 28.07)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56485"/>
              </p:ext>
            </p:extLst>
          </p:nvPr>
        </p:nvGraphicFramePr>
        <p:xfrm>
          <a:off x="1635853" y="1114774"/>
          <a:ext cx="5377343" cy="5161619"/>
        </p:xfrm>
        <a:graphic>
          <a:graphicData uri="http://schemas.openxmlformats.org/drawingml/2006/table">
            <a:tbl>
              <a:tblPr/>
              <a:tblGrid>
                <a:gridCol w="3054833"/>
                <a:gridCol w="2322510"/>
              </a:tblGrid>
              <a:tr h="4128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Kosovo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Serbien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Bosnien und Herzegowina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Rumänien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Kroatien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Bulgarien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Mazedonien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Albanien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Kasachstan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­Rest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510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1" y="1135708"/>
            <a:ext cx="8372972" cy="54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7B56B-5998-4266-B8AF-3144FC79B291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25246" y="1899125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der 29. und 30. Meldewoche wurden 6.712 </a:t>
            </a:r>
            <a:r>
              <a:rPr lang="de-DE" sz="1600" dirty="0"/>
              <a:t>COVID-19-Fälle an das RKI übermittelt. Bei </a:t>
            </a:r>
            <a:r>
              <a:rPr lang="de-DE" sz="1600" dirty="0" smtClean="0"/>
              <a:t>710 </a:t>
            </a:r>
            <a:r>
              <a:rPr lang="de-DE" sz="1600" dirty="0"/>
              <a:t>Fällen (</a:t>
            </a:r>
            <a:r>
              <a:rPr lang="de-DE" sz="1600" dirty="0" smtClean="0"/>
              <a:t>10,6%) wurde ein </a:t>
            </a:r>
            <a:r>
              <a:rPr lang="de-DE" sz="1600" dirty="0"/>
              <a:t>anderes Land als Deutschland als Expositionsland </a:t>
            </a:r>
            <a:r>
              <a:rPr lang="de-DE" sz="1600" dirty="0" smtClean="0"/>
              <a:t>berichtet. </a:t>
            </a:r>
          </a:p>
          <a:p>
            <a:r>
              <a:rPr lang="de-DE" sz="1600" dirty="0" smtClean="0"/>
              <a:t> Von </a:t>
            </a:r>
            <a:r>
              <a:rPr lang="de-DE" sz="1600" dirty="0"/>
              <a:t>der 15. bis zur 25. MW schwankte der Anteil mit einer möglichen Ansteckung außerhalb Deutschlands zwischen 0,3% und 1,8</a:t>
            </a:r>
            <a:r>
              <a:rPr lang="de-DE" sz="1600" dirty="0" smtClean="0"/>
              <a:t>%.  </a:t>
            </a:r>
            <a:r>
              <a:rPr lang="de-DE" sz="1600" dirty="0"/>
              <a:t>In den Wochen 26 bis 30 stieg dieser Anteil von 2,4% auf </a:t>
            </a:r>
            <a:r>
              <a:rPr lang="de-DE" sz="1600" dirty="0" smtClean="0"/>
              <a:t>10,8% an.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28.07.2020,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  <a:noFill/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28.07.2020,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D097DA-F560-4778-B8AC-E09046329300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" y="885075"/>
            <a:ext cx="9078992" cy="38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Anmerkungen zu Fallzahlen am 03.08.2020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457199" y="1155700"/>
            <a:ext cx="809259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 eine Fehlmeldung (Fehl-Stornierung) des Kreises Ennepe-Ruhr (NRW) sind gestern 145 Fälle nicht in die Fallzahl eingegangen, die vorher aber vorlagen. </a:t>
            </a:r>
            <a:r>
              <a:rPr lang="de-DE" dirty="0"/>
              <a:t>H</a:t>
            </a:r>
            <a:r>
              <a:rPr lang="de-DE" dirty="0" smtClean="0"/>
              <a:t>eute sind sie wieder dazugerechnet worden. Darunter sind auch 6 Todesfälle.</a:t>
            </a:r>
          </a:p>
          <a:p>
            <a:r>
              <a:rPr lang="de-DE" dirty="0" smtClean="0"/>
              <a:t>Die heutige Anzahl der Neuinfektionen am 03.08.2020 beträgt damit ohne diesen Faktor 364 Erkrankungsfälle und die der neuen Todesfälle 1.</a:t>
            </a:r>
          </a:p>
          <a:p>
            <a:r>
              <a:rPr lang="de-DE" dirty="0" smtClean="0"/>
              <a:t>Diese Vorgänge werden gerade weiter von H. Claus geprüft.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4025021"/>
            <a:ext cx="4200525" cy="25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82487" y="4276725"/>
            <a:ext cx="4253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EpiKurve</a:t>
            </a:r>
            <a:r>
              <a:rPr lang="de-DE" dirty="0" smtClean="0"/>
              <a:t> </a:t>
            </a:r>
            <a:r>
              <a:rPr lang="de-DE" smtClean="0"/>
              <a:t>auf Dashboard zeigt</a:t>
            </a:r>
            <a:endParaRPr lang="de-DE" dirty="0" smtClean="0"/>
          </a:p>
          <a:p>
            <a:r>
              <a:rPr lang="de-DE" dirty="0" smtClean="0"/>
              <a:t> Nachmeldungen aus Ennepe-Ruhr Kreis, </a:t>
            </a:r>
          </a:p>
          <a:p>
            <a:r>
              <a:rPr lang="de-DE" dirty="0"/>
              <a:t>d</a:t>
            </a:r>
            <a:r>
              <a:rPr lang="de-DE" dirty="0" smtClean="0"/>
              <a:t>ie gestern versehentlich storniert wurden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28.07.2020)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30 gaben 22 Labore einen Rückstau von insgesamt 2.256 abzuarbeitenden Proben an. 22 Labore nannten Lieferschwierigkeiten für </a:t>
            </a:r>
            <a:r>
              <a:rPr lang="de-DE" sz="1400" dirty="0" smtClean="0"/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06444"/>
              </p:ext>
            </p:extLst>
          </p:nvPr>
        </p:nvGraphicFramePr>
        <p:xfrm>
          <a:off x="45307" y="692239"/>
          <a:ext cx="4574318" cy="53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387.249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5.307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466.743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3.673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509.398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2.989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537.334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3.480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563.553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8.006.135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243.590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5064"/>
              </p:ext>
            </p:extLst>
          </p:nvPr>
        </p:nvGraphicFramePr>
        <p:xfrm>
          <a:off x="4724400" y="692239"/>
          <a:ext cx="4129889" cy="5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177.687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1.182.599</a:t>
                      </a: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31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31.07.2020)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15.945 Todesfälle (- 328 zur Vorwoche), ca. 4%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2" y="792711"/>
            <a:ext cx="8352430" cy="46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03.08.2020.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67532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210.402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28.07.2020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54553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374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398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521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683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134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58%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-10%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361%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241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600%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1138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1445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75%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-5%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-14%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2.992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3.720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728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8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02.08.2020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1" y="1666875"/>
            <a:ext cx="75467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2" y="888382"/>
            <a:ext cx="8324850" cy="5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03.08.2020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7629" y="3818587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7629" y="2863239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3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6447629" y="2609323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6452439" y="1698478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6452439" y="2303835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5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32737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4.278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\\rki.local\daten\Wissdaten\RKI_nCoV-Lage\3.Kommunikation\3.7.Lageberichte\2020-08-03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604850"/>
            <a:ext cx="7094764" cy="50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29.07.2020)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3571"/>
            <a:ext cx="8164286" cy="57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94693"/>
              </p:ext>
            </p:extLst>
          </p:nvPr>
        </p:nvGraphicFramePr>
        <p:xfrm>
          <a:off x="315776" y="1371665"/>
          <a:ext cx="3951838" cy="3912084"/>
        </p:xfrm>
        <a:graphic>
          <a:graphicData uri="http://schemas.openxmlformats.org/drawingml/2006/table">
            <a:tbl>
              <a:tblPr/>
              <a:tblGrid>
                <a:gridCol w="2546287"/>
                <a:gridCol w="529628"/>
                <a:gridCol w="875923"/>
              </a:tblGrid>
              <a:tr h="266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Essen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Düsseldorf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7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Duisburg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München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Dingolfing-Landau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Dortmund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Köln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Kleve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Wesel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Hannover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Mettmann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Rhein-Kreis Neuss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Berlin Mitte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Recklinghausen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67727"/>
              </p:ext>
            </p:extLst>
          </p:nvPr>
        </p:nvGraphicFramePr>
        <p:xfrm>
          <a:off x="4608216" y="1353559"/>
          <a:ext cx="4146485" cy="3948917"/>
        </p:xfrm>
        <a:graphic>
          <a:graphicData uri="http://schemas.openxmlformats.org/drawingml/2006/table">
            <a:tbl>
              <a:tblPr/>
              <a:tblGrid>
                <a:gridCol w="2671705"/>
                <a:gridCol w="555714"/>
                <a:gridCol w="919066"/>
              </a:tblGrid>
              <a:tr h="305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Dingolfing-Landau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Offenbach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Dithmarschen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Kleve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Herne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Ingolstadt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Rheingau-Taunus-Kreis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Vechta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Duisburg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Bottrop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Essen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Berlin Spandau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Odenwaldkreis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 Düren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Kempten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2070</Words>
  <Application>Microsoft Office PowerPoint</Application>
  <PresentationFormat>Bildschirmpräsentation (4:3)</PresentationFormat>
  <Paragraphs>945</Paragraphs>
  <Slides>22</Slides>
  <Notes>16</Notes>
  <HiddenSlides>13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COVID-19:   Lage National, 03.08.2020  Informationen für den Krisenstab</vt:lpstr>
      <vt:lpstr>Zusätzliche Anmerkungen zu Fallzahlen am 03.08.2020</vt:lpstr>
      <vt:lpstr>PowerPoint-Präsentation</vt:lpstr>
      <vt:lpstr>Vergleich KW29/KW30 pro Bundesland (Stand 28.07.2020)</vt:lpstr>
      <vt:lpstr>PowerPoint-Präsentation</vt:lpstr>
      <vt:lpstr>PowerPoint-Präsentation</vt:lpstr>
      <vt:lpstr>PowerPoint-Präsentation</vt:lpstr>
      <vt:lpstr>Wochenvergleich Aktuelle/Vorwoche (Stand 29.07.2020)</vt:lpstr>
      <vt:lpstr>Landkreise mit den höchsten Fallzahlen in den letzten 7 Tagen</vt:lpstr>
      <vt:lpstr>Aktuelle Ausbrüche</vt:lpstr>
      <vt:lpstr>Ausbrüche</vt:lpstr>
      <vt:lpstr>Altersverteilung nach Meldewoche: Gesamtfälle  (Datenstand: 29.07.2020. 00:00)</vt:lpstr>
      <vt:lpstr>PowerPoint-Präsentation</vt:lpstr>
      <vt:lpstr>Übermittelte COVID-19-Fälle nach Expositionsort  (Datenstand: 29.07.2020, 0:00 Uhr)</vt:lpstr>
      <vt:lpstr>Häufigste Expositionsländer im Ausland aus den Meldewochen 27 bis 30, 2020 (Datenstand 28.07)</vt:lpstr>
      <vt:lpstr>Fälle mit Angaben Epidemiologie</vt:lpstr>
      <vt:lpstr>PowerPoint-Präsentation</vt:lpstr>
      <vt:lpstr>Häufigste Expositionsländer der in den Meldewochen 29 und 30 übermittelten COVID-19-Fälle nach Bundesland, Stand 28.07.2020, 0:00 Uhr</vt:lpstr>
      <vt:lpstr>PowerPoint-Präsentation</vt:lpstr>
      <vt:lpstr>PowerPoint-Präsentation</vt:lpstr>
      <vt:lpstr>Anzahl Labortestungen (Datenstand 28.07.2020)</vt:lpstr>
      <vt:lpstr>Wöchentliche Sterbefallzahlen in Deutschland (destatis 31.07.2020)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2384</cp:revision>
  <cp:lastPrinted>2020-07-08T05:19:00Z</cp:lastPrinted>
  <dcterms:created xsi:type="dcterms:W3CDTF">2015-11-02T12:29:13Z</dcterms:created>
  <dcterms:modified xsi:type="dcterms:W3CDTF">2020-08-03T10:17:33Z</dcterms:modified>
</cp:coreProperties>
</file>