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2" r:id="rId2"/>
  </p:sldMasterIdLst>
  <p:notesMasterIdLst>
    <p:notesMasterId r:id="rId9"/>
  </p:notesMasterIdLst>
  <p:handoutMasterIdLst>
    <p:handoutMasterId r:id="rId10"/>
  </p:handoutMasterIdLst>
  <p:sldIdLst>
    <p:sldId id="794" r:id="rId3"/>
    <p:sldId id="791" r:id="rId4"/>
    <p:sldId id="793" r:id="rId5"/>
    <p:sldId id="796" r:id="rId6"/>
    <p:sldId id="797" r:id="rId7"/>
    <p:sldId id="798" r:id="rId8"/>
  </p:sldIdLst>
  <p:sldSz cx="9144000" cy="6858000" type="screen4x3"/>
  <p:notesSz cx="6797675" cy="9926638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9">
          <p15:clr>
            <a:srgbClr val="A4A3A4"/>
          </p15:clr>
        </p15:guide>
        <p15:guide id="2" pos="1446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ntos-Hövener, Claudia" initials="SC" lastIdx="2" clrIdx="0"/>
  <p:cmAuthor id="1" name="Kajikhina, Katja" initials="KK" lastIdx="3" clrIdx="1"/>
  <p:cmAuthor id="2" name="Sarma, Navina" initials="SN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EC7"/>
    <a:srgbClr val="FF9933"/>
    <a:srgbClr val="FF770A"/>
    <a:srgbClr val="6DAB24"/>
    <a:srgbClr val="045AA6"/>
    <a:srgbClr val="0F8AF9"/>
    <a:srgbClr val="D0D8E8"/>
    <a:srgbClr val="FF7575"/>
    <a:srgbClr val="FFB9B9"/>
    <a:srgbClr val="4D8A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Helle Formatvorlag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852" autoAdjust="0"/>
    <p:restoredTop sz="88327" autoAdjust="0"/>
  </p:normalViewPr>
  <p:slideViewPr>
    <p:cSldViewPr snapToGrid="0" snapToObjects="1">
      <p:cViewPr>
        <p:scale>
          <a:sx n="60" d="100"/>
          <a:sy n="60" d="100"/>
        </p:scale>
        <p:origin x="-1188" y="-42"/>
      </p:cViewPr>
      <p:guideLst>
        <p:guide orient="horz" pos="2169"/>
        <p:guide pos="1446"/>
      </p:guideLst>
    </p:cSldViewPr>
  </p:slideViewPr>
  <p:outlineViewPr>
    <p:cViewPr>
      <p:scale>
        <a:sx n="33" d="100"/>
        <a:sy n="33" d="100"/>
      </p:scale>
      <p:origin x="42" y="177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46" d="100"/>
          <a:sy n="46" d="100"/>
        </p:scale>
        <p:origin x="-2788" y="-64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5659" cy="496332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7" y="0"/>
            <a:ext cx="2945659" cy="496332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05.08.2020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3" y="9428583"/>
            <a:ext cx="2945659" cy="496332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7" y="9428583"/>
            <a:ext cx="2945659" cy="496332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5659" cy="496332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7" y="0"/>
            <a:ext cx="2945659" cy="496332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05.08.2020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9" tIns="45779" rIns="91559" bIns="45779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559" tIns="45779" rIns="91559" bIns="45779" rtlCol="0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3" y="9428583"/>
            <a:ext cx="2945659" cy="496332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7" y="9428583"/>
            <a:ext cx="2945659" cy="496332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>
                <a:solidFill>
                  <a:prstClr val="black"/>
                </a:solidFill>
              </a:rPr>
              <a:pPr/>
              <a:t>1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4664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45721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1293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1293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1293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129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 userDrawn="1"/>
        </p:nvSpPr>
        <p:spPr>
          <a:xfrm>
            <a:off x="6409268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0" y="1384875"/>
            <a:ext cx="8752360" cy="4355538"/>
          </a:xfrm>
          <a:prstGeom prst="rect">
            <a:avLst/>
          </a:prstGeom>
          <a:solidFill>
            <a:srgbClr val="006EC7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3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34891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Mastertitelformat bearbeiten</a:t>
            </a:r>
            <a:endParaRPr lang="de-DE" dirty="0"/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5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6" name="Rechteck 15"/>
          <p:cNvSpPr/>
          <p:nvPr userDrawn="1"/>
        </p:nvSpPr>
        <p:spPr>
          <a:xfrm>
            <a:off x="89648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4" y="3816246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</a:p>
        </p:txBody>
      </p:sp>
      <p:pic>
        <p:nvPicPr>
          <p:cNvPr id="18" name="Bild 14" descr="RKI-Logo_RGB_P300C.tif"/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6624" y="182309"/>
            <a:ext cx="1656184" cy="48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05.08.2020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„Partizipation in der Krise“  - IG Partizipation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sz="quarter" idx="13"/>
          </p:nvPr>
        </p:nvSpPr>
        <p:spPr>
          <a:xfrm>
            <a:off x="4606442" y="1155699"/>
            <a:ext cx="3943350" cy="529590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Inhaltsplatzhalter 7"/>
          <p:cNvSpPr>
            <a:spLocks noGrp="1"/>
          </p:cNvSpPr>
          <p:nvPr>
            <p:ph sz="quarter" idx="14"/>
          </p:nvPr>
        </p:nvSpPr>
        <p:spPr>
          <a:xfrm>
            <a:off x="454844" y="1155699"/>
            <a:ext cx="3943350" cy="5295901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990296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05.08.2020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„Partizipation in der Krise“  - IG Partizipation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264225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05.08.2020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„Partizipation in der Krise“  - IG Partizipation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426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>
          <a:xfrm>
            <a:off x="6409268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Bild 2" descr="PPT_Background_4zu3_RBGNEU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" y="1384875"/>
            <a:ext cx="8746484" cy="4358640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3" y="2264792"/>
            <a:ext cx="5124112" cy="2911279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 userDrawn="1"/>
        </p:nvSpPr>
        <p:spPr>
          <a:xfrm>
            <a:off x="89648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3934891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1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4" y="3816246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</a:p>
        </p:txBody>
      </p:sp>
      <p:sp>
        <p:nvSpPr>
          <p:cNvPr id="14" name="Rechteck 13"/>
          <p:cNvSpPr/>
          <p:nvPr userDrawn="1"/>
        </p:nvSpPr>
        <p:spPr>
          <a:xfrm>
            <a:off x="8748465" y="2267304"/>
            <a:ext cx="395537" cy="2908766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pic>
        <p:nvPicPr>
          <p:cNvPr id="15" name="Bild 14" descr="RKI-Logo_RGB_P300C.tif"/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6624" y="182309"/>
            <a:ext cx="1656184" cy="48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457199" y="1434516"/>
            <a:ext cx="8092593" cy="5023433"/>
          </a:xfrm>
        </p:spPr>
        <p:txBody>
          <a:bodyPr/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1" y="784975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dirty="0" smtClean="0"/>
          </a:p>
          <a:p>
            <a:r>
              <a:rPr lang="de-DE" dirty="0" smtClean="0"/>
              <a:t>Dr. Katja Kajikhina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  </a:t>
            </a:r>
          </a:p>
          <a:p>
            <a:r>
              <a:rPr lang="de-DE" dirty="0" smtClean="0"/>
              <a:t>Rassismus, soziale Ungleichheit und die COVID-19-Pandemie</a:t>
            </a:r>
            <a:br>
              <a:rPr lang="de-DE" dirty="0" smtClean="0"/>
            </a:b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endParaRPr lang="de-DE" dirty="0" smtClean="0"/>
          </a:p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052920" y="6451602"/>
            <a:ext cx="496872" cy="366863"/>
          </a:xfrm>
        </p:spPr>
        <p:txBody>
          <a:bodyPr/>
          <a:lstStyle/>
          <a:p>
            <a:endParaRPr lang="de-DE" dirty="0" smtClean="0"/>
          </a:p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3"/>
          </p:nvPr>
        </p:nvSpPr>
        <p:spPr>
          <a:xfrm>
            <a:off x="4606442" y="1155699"/>
            <a:ext cx="3943350" cy="5295901"/>
          </a:xfr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9" name="Inhaltsplatzhalter 7"/>
          <p:cNvSpPr>
            <a:spLocks noGrp="1"/>
          </p:cNvSpPr>
          <p:nvPr>
            <p:ph sz="quarter" idx="14"/>
          </p:nvPr>
        </p:nvSpPr>
        <p:spPr>
          <a:xfrm>
            <a:off x="454844" y="1155699"/>
            <a:ext cx="3943350" cy="5295901"/>
          </a:xfrm>
        </p:spPr>
        <p:txBody>
          <a:bodyPr/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0" name="Titelplatzhalter 1"/>
          <p:cNvSpPr>
            <a:spLocks noGrp="1"/>
          </p:cNvSpPr>
          <p:nvPr>
            <p:ph type="title"/>
          </p:nvPr>
        </p:nvSpPr>
        <p:spPr>
          <a:xfrm>
            <a:off x="457201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12" name="Datumsplatzhalter 3"/>
          <p:cNvSpPr>
            <a:spLocks noGrp="1"/>
          </p:cNvSpPr>
          <p:nvPr>
            <p:ph type="dt" sz="half" idx="10"/>
          </p:nvPr>
        </p:nvSpPr>
        <p:spPr>
          <a:xfrm>
            <a:off x="564826" y="6451602"/>
            <a:ext cx="1860421" cy="366863"/>
          </a:xfrm>
        </p:spPr>
        <p:txBody>
          <a:bodyPr/>
          <a:lstStyle/>
          <a:p>
            <a:endParaRPr lang="de-DE" dirty="0" smtClean="0"/>
          </a:p>
          <a:p>
            <a:r>
              <a:rPr lang="de-DE" dirty="0" smtClean="0"/>
              <a:t>Dr. Katja Kajikhina</a:t>
            </a:r>
            <a:endParaRPr lang="de-DE" dirty="0"/>
          </a:p>
        </p:txBody>
      </p:sp>
      <p:sp>
        <p:nvSpPr>
          <p:cNvPr id="1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2699792" y="6451602"/>
            <a:ext cx="5182675" cy="366863"/>
          </a:xfrm>
        </p:spPr>
        <p:txBody>
          <a:bodyPr/>
          <a:lstStyle/>
          <a:p>
            <a:r>
              <a:rPr lang="de-DE" dirty="0" smtClean="0"/>
              <a:t>  </a:t>
            </a:r>
          </a:p>
          <a:p>
            <a:r>
              <a:rPr lang="de-DE" dirty="0" smtClean="0"/>
              <a:t>Rassismus, soziale Ungleichheit und die COVID-19-Pandemie</a:t>
            </a:r>
            <a:br>
              <a:rPr lang="de-DE" dirty="0" smtClean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052920" y="6452560"/>
            <a:ext cx="496872" cy="365905"/>
          </a:xfrm>
        </p:spPr>
        <p:txBody>
          <a:bodyPr/>
          <a:lstStyle/>
          <a:p>
            <a:endParaRPr lang="de-DE" dirty="0" smtClean="0"/>
          </a:p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2699792" y="6452560"/>
            <a:ext cx="5182675" cy="365905"/>
          </a:xfrm>
        </p:spPr>
        <p:txBody>
          <a:bodyPr/>
          <a:lstStyle/>
          <a:p>
            <a:r>
              <a:rPr lang="de-DE" dirty="0" smtClean="0"/>
              <a:t>  </a:t>
            </a:r>
          </a:p>
          <a:p>
            <a:r>
              <a:rPr lang="de-DE" dirty="0" smtClean="0"/>
              <a:t>Rassismus, soziale Ungleichheit und die COVID-19-Pandemie</a:t>
            </a:r>
            <a:br>
              <a:rPr lang="de-DE" dirty="0" smtClean="0"/>
            </a:br>
            <a:endParaRPr lang="de-DE" dirty="0"/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10"/>
          </p:nvPr>
        </p:nvSpPr>
        <p:spPr>
          <a:xfrm>
            <a:off x="564826" y="6452560"/>
            <a:ext cx="1860421" cy="365905"/>
          </a:xfrm>
        </p:spPr>
        <p:txBody>
          <a:bodyPr/>
          <a:lstStyle/>
          <a:p>
            <a:endParaRPr lang="de-DE" dirty="0" smtClean="0"/>
          </a:p>
          <a:p>
            <a:r>
              <a:rPr lang="de-DE" dirty="0" smtClean="0"/>
              <a:t>Dr. Katja Kajikhina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0451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8052920" y="6426679"/>
            <a:ext cx="496872" cy="391784"/>
          </a:xfrm>
        </p:spPr>
        <p:txBody>
          <a:bodyPr/>
          <a:lstStyle/>
          <a:p>
            <a:endParaRPr lang="de-DE" dirty="0" smtClean="0"/>
          </a:p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>
          <a:xfrm>
            <a:off x="564826" y="6426679"/>
            <a:ext cx="1860421" cy="391784"/>
          </a:xfrm>
        </p:spPr>
        <p:txBody>
          <a:bodyPr/>
          <a:lstStyle/>
          <a:p>
            <a:endParaRPr lang="de-DE" dirty="0" smtClean="0"/>
          </a:p>
          <a:p>
            <a:r>
              <a:rPr lang="de-DE" dirty="0" smtClean="0"/>
              <a:t>Dr. Katja Kajikhina</a:t>
            </a:r>
            <a:endParaRPr lang="de-DE" dirty="0"/>
          </a:p>
        </p:txBody>
      </p:sp>
      <p:sp>
        <p:nvSpPr>
          <p:cNvPr id="8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2699792" y="6426679"/>
            <a:ext cx="5182675" cy="391784"/>
          </a:xfrm>
        </p:spPr>
        <p:txBody>
          <a:bodyPr/>
          <a:lstStyle>
            <a:lvl1pPr>
              <a:defRPr sz="1200"/>
            </a:lvl1pPr>
          </a:lstStyle>
          <a:p>
            <a:endParaRPr lang="de-DE" dirty="0" smtClean="0"/>
          </a:p>
          <a:p>
            <a:r>
              <a:rPr lang="de-DE" dirty="0" smtClean="0"/>
              <a:t>Rassismus, soziale Ungleichheit und die COVID-19-Pandemie</a:t>
            </a:r>
            <a:br>
              <a:rPr lang="de-DE" dirty="0" smtClean="0"/>
            </a:br>
            <a:endParaRPr lang="de-DE" dirty="0" smtClean="0"/>
          </a:p>
        </p:txBody>
      </p:sp>
      <p:pic>
        <p:nvPicPr>
          <p:cNvPr id="5" name="Inhaltsplatzhalter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7019"/>
            <a:ext cx="1218898" cy="396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7" name="Rechteck 6"/>
          <p:cNvSpPr/>
          <p:nvPr userDrawn="1"/>
        </p:nvSpPr>
        <p:spPr>
          <a:xfrm>
            <a:off x="0" y="1384875"/>
            <a:ext cx="8752360" cy="4355538"/>
          </a:xfrm>
          <a:prstGeom prst="rect">
            <a:avLst/>
          </a:prstGeom>
          <a:solidFill>
            <a:srgbClr val="006EC7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>
              <a:solidFill>
                <a:prstClr val="white"/>
              </a:solidFill>
            </a:endParaRPr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>
              <a:solidFill>
                <a:prstClr val="white"/>
              </a:solidFill>
            </a:endParaRPr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384300"/>
            <a:ext cx="3319463" cy="4356100"/>
          </a:xfrm>
        </p:spPr>
        <p:txBody>
          <a:bodyPr/>
          <a:lstStyle/>
          <a:p>
            <a:endParaRPr lang="de-DE"/>
          </a:p>
        </p:txBody>
      </p:sp>
      <p:sp>
        <p:nvSpPr>
          <p:cNvPr id="16" name="Rechteck 15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3" name="Bild 12" descr="RKI-Logo_RGB_P300C.tif"/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379" y="332655"/>
            <a:ext cx="2050093" cy="594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86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pic>
        <p:nvPicPr>
          <p:cNvPr id="3" name="Bild 2" descr="PPT_Background_4zu3_RBGNEU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" y="1384875"/>
            <a:ext cx="8746484" cy="4358640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2" name="Bild 11" descr="RKI-Logo_RGB_P300C.tif"/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379" y="332655"/>
            <a:ext cx="2050093" cy="594649"/>
          </a:xfrm>
          <a:prstGeom prst="rect">
            <a:avLst/>
          </a:prstGeom>
        </p:spPr>
      </p:pic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317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05.08.2020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„Partizipation in der Krise“  - IG Partizipation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457199" y="1155700"/>
            <a:ext cx="8092593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807710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ti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tif"/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1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199" y="1155700"/>
            <a:ext cx="8092593" cy="530225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6" y="6457952"/>
            <a:ext cx="1860421" cy="360513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endParaRPr lang="de-DE" dirty="0" smtClean="0"/>
          </a:p>
          <a:p>
            <a:r>
              <a:rPr lang="de-DE" dirty="0" smtClean="0"/>
              <a:t>Dr. Katja Kajikhina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2" y="6457952"/>
            <a:ext cx="5182675" cy="360513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endParaRPr lang="de-DE" dirty="0" smtClean="0"/>
          </a:p>
          <a:p>
            <a:r>
              <a:rPr lang="de-DE" dirty="0" smtClean="0"/>
              <a:t>Rassismus, soziale Ungleichheit und die COVID-19-Pandemie</a:t>
            </a:r>
            <a:br>
              <a:rPr lang="de-DE" dirty="0" smtClean="0"/>
            </a:br>
            <a:endParaRPr lang="en-US" dirty="0" smtClean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052920" y="6457952"/>
            <a:ext cx="496872" cy="360513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ctr">
              <a:defRPr sz="1200">
                <a:solidFill>
                  <a:srgbClr val="006EC7"/>
                </a:solidFill>
              </a:defRPr>
            </a:lvl1pPr>
          </a:lstStyle>
          <a:p>
            <a:endParaRPr lang="de-DE" dirty="0" smtClean="0"/>
          </a:p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12" name="Gerade Verbindung 11"/>
          <p:cNvCxnSpPr/>
          <p:nvPr userDrawn="1"/>
        </p:nvCxnSpPr>
        <p:spPr>
          <a:xfrm>
            <a:off x="8042054" y="6636375"/>
            <a:ext cx="10866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 userDrawn="1"/>
        </p:nvCxnSpPr>
        <p:spPr>
          <a:xfrm>
            <a:off x="2594239" y="6628379"/>
            <a:ext cx="0" cy="229623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 userDrawn="1"/>
        </p:nvCxnSpPr>
        <p:spPr>
          <a:xfrm>
            <a:off x="457200" y="6622715"/>
            <a:ext cx="0" cy="23528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 userDrawn="1"/>
        </p:nvCxnSpPr>
        <p:spPr>
          <a:xfrm>
            <a:off x="8564139" y="6636375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 14" descr="RKI-Logo_RGB_P300C.tif"/>
          <p:cNvPicPr>
            <a:picLocks noChangeAspect="1"/>
          </p:cNvPicPr>
          <p:nvPr userDrawn="1"/>
        </p:nvPicPr>
        <p:blipFill>
          <a:blip r:embed="rId8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6624" y="182309"/>
            <a:ext cx="1656184" cy="48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4" r:id="rId4"/>
    <p:sldLayoutId id="2147483661" r:id="rId5"/>
    <p:sldLayoutId id="2147483655" r:id="rId6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rgbClr val="006EC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199" y="1155700"/>
            <a:ext cx="8092593" cy="530225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5" y="6622713"/>
            <a:ext cx="1860421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/>
              <a:t>05.08.2020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1" y="6622713"/>
            <a:ext cx="5182675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/>
              <a:t>„Partizipation in der Krise“  - IG Partizipation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052920" y="6622713"/>
            <a:ext cx="496872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ctr">
              <a:defRPr sz="1200">
                <a:solidFill>
                  <a:srgbClr val="006EC7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13" name="Gerade Verbindung 12"/>
          <p:cNvCxnSpPr/>
          <p:nvPr userDrawn="1"/>
        </p:nvCxnSpPr>
        <p:spPr>
          <a:xfrm>
            <a:off x="2594239" y="6628377"/>
            <a:ext cx="0" cy="229623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 userDrawn="1"/>
        </p:nvCxnSpPr>
        <p:spPr>
          <a:xfrm>
            <a:off x="457200" y="6622713"/>
            <a:ext cx="0" cy="23528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 userDrawn="1"/>
        </p:nvCxnSpPr>
        <p:spPr>
          <a:xfrm>
            <a:off x="8564139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 14" descr="RKI-Logo_RGB_P300C.tif"/>
          <p:cNvPicPr>
            <a:picLocks noChangeAspect="1"/>
          </p:cNvPicPr>
          <p:nvPr userDrawn="1"/>
        </p:nvPicPr>
        <p:blipFill>
          <a:blip r:embed="rId8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6623" y="182309"/>
            <a:ext cx="1656184" cy="480392"/>
          </a:xfrm>
          <a:prstGeom prst="rect">
            <a:avLst/>
          </a:prstGeom>
        </p:spPr>
      </p:pic>
      <p:cxnSp>
        <p:nvCxnSpPr>
          <p:cNvPr id="17" name="Gerade Verbindung 16">
            <a:extLst>
              <a:ext uri="{FF2B5EF4-FFF2-40B4-BE49-F238E27FC236}">
                <a16:creationId xmlns:a16="http://schemas.microsoft.com/office/drawing/2014/main" xmlns="" id="{3D4E5546-5335-5647-A96F-CE3BCF4D161A}"/>
              </a:ext>
            </a:extLst>
          </p:cNvPr>
          <p:cNvCxnSpPr/>
          <p:nvPr userDrawn="1"/>
        </p:nvCxnSpPr>
        <p:spPr>
          <a:xfrm>
            <a:off x="8045635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64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</p:sldLayoutIdLst>
  <p:hf hd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rgbClr val="006EC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de-DE" dirty="0" smtClean="0"/>
              <a:t>ID1372</a:t>
            </a:r>
            <a:br>
              <a:rPr lang="de-DE" dirty="0" smtClean="0"/>
            </a:br>
            <a:r>
              <a:rPr lang="de-DE" dirty="0" smtClean="0"/>
              <a:t>Konzept zur Kommunikation mit Sinti*</a:t>
            </a:r>
            <a:r>
              <a:rPr lang="de-DE" dirty="0" err="1" smtClean="0"/>
              <a:t>zze</a:t>
            </a:r>
            <a:r>
              <a:rPr lang="de-DE" dirty="0" smtClean="0"/>
              <a:t> und Rom*</a:t>
            </a:r>
            <a:r>
              <a:rPr lang="de-DE" dirty="0" err="1" smtClean="0"/>
              <a:t>nja</a:t>
            </a:r>
            <a:r>
              <a:rPr lang="de-DE" dirty="0" smtClean="0"/>
              <a:t>  </a:t>
            </a:r>
            <a:br>
              <a:rPr lang="de-DE" dirty="0" smtClean="0"/>
            </a:br>
            <a:r>
              <a:rPr lang="de-DE" dirty="0" smtClean="0"/>
              <a:t>- Fokus erweitern?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 smtClean="0"/>
              <a:t>Krisenstab</a:t>
            </a:r>
            <a:endParaRPr lang="de-DE" dirty="0"/>
          </a:p>
          <a:p>
            <a:r>
              <a:rPr lang="de-DE" dirty="0"/>
              <a:t>Berlin, 5. August 2020</a:t>
            </a:r>
          </a:p>
        </p:txBody>
      </p:sp>
    </p:spTree>
    <p:extLst>
      <p:ext uri="{BB962C8B-B14F-4D97-AF65-F5344CB8AC3E}">
        <p14:creationId xmlns:p14="http://schemas.microsoft.com/office/powerpoint/2010/main" val="46754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sz="quarter" idx="13"/>
          </p:nvPr>
        </p:nvSpPr>
        <p:spPr>
          <a:xfrm>
            <a:off x="457199" y="1155700"/>
            <a:ext cx="8092593" cy="487934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>
              <a:buFontTx/>
              <a:buChar char="-"/>
            </a:pPr>
            <a:endParaRPr lang="de-DE" dirty="0" smtClean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57201" y="784975"/>
            <a:ext cx="8092592" cy="338554"/>
          </a:xfr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 smtClean="0"/>
              <a:t>Fokus erweitern?</a:t>
            </a:r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endParaRPr lang="de-DE" smtClean="0"/>
          </a:p>
          <a:p>
            <a:fld id="{162A217B-ED1C-D84B-8478-63C77FA79618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4"/>
          </p:nvPr>
        </p:nvSpPr>
        <p:spPr>
          <a:xfrm>
            <a:off x="564826" y="6457952"/>
            <a:ext cx="1860421" cy="360513"/>
          </a:xfrm>
        </p:spPr>
        <p:txBody>
          <a:bodyPr/>
          <a:lstStyle/>
          <a:p>
            <a:r>
              <a:rPr lang="de-DE" dirty="0"/>
              <a:t>Aufgabe </a:t>
            </a:r>
            <a:r>
              <a:rPr lang="is-IS" dirty="0"/>
              <a:t>ID1372</a:t>
            </a:r>
            <a:endParaRPr lang="de-DE" dirty="0"/>
          </a:p>
        </p:txBody>
      </p:sp>
      <p:sp>
        <p:nvSpPr>
          <p:cNvPr id="9" name="Fußzeilenplatzhalter 9"/>
          <p:cNvSpPr>
            <a:spLocks noGrp="1"/>
          </p:cNvSpPr>
          <p:nvPr>
            <p:ph type="ftr" sz="quarter" idx="15"/>
          </p:nvPr>
        </p:nvSpPr>
        <p:spPr>
          <a:xfrm>
            <a:off x="2699792" y="6457952"/>
            <a:ext cx="5182675" cy="360513"/>
          </a:xfrm>
        </p:spPr>
        <p:txBody>
          <a:bodyPr/>
          <a:lstStyle/>
          <a:p>
            <a:r>
              <a:rPr lang="de-DE" dirty="0"/>
              <a:t>Konzept zur Kontaktaufnahme und Zusammenarbeit mit Sinti und Roma</a:t>
            </a:r>
          </a:p>
        </p:txBody>
      </p:sp>
      <p:sp>
        <p:nvSpPr>
          <p:cNvPr id="10" name="Freihandform 9"/>
          <p:cNvSpPr/>
          <p:nvPr/>
        </p:nvSpPr>
        <p:spPr>
          <a:xfrm>
            <a:off x="4138367" y="2640014"/>
            <a:ext cx="842984" cy="970292"/>
          </a:xfrm>
          <a:custGeom>
            <a:avLst/>
            <a:gdLst>
              <a:gd name="connsiteX0" fmla="*/ 0 w 1188720"/>
              <a:gd name="connsiteY0" fmla="*/ 653796 h 1188720"/>
              <a:gd name="connsiteX1" fmla="*/ 267462 w 1188720"/>
              <a:gd name="connsiteY1" fmla="*/ 653796 h 1188720"/>
              <a:gd name="connsiteX2" fmla="*/ 267462 w 1188720"/>
              <a:gd name="connsiteY2" fmla="*/ 0 h 1188720"/>
              <a:gd name="connsiteX3" fmla="*/ 921258 w 1188720"/>
              <a:gd name="connsiteY3" fmla="*/ 0 h 1188720"/>
              <a:gd name="connsiteX4" fmla="*/ 921258 w 1188720"/>
              <a:gd name="connsiteY4" fmla="*/ 653796 h 1188720"/>
              <a:gd name="connsiteX5" fmla="*/ 1188720 w 1188720"/>
              <a:gd name="connsiteY5" fmla="*/ 653796 h 1188720"/>
              <a:gd name="connsiteX6" fmla="*/ 594360 w 1188720"/>
              <a:gd name="connsiteY6" fmla="*/ 1188720 h 1188720"/>
              <a:gd name="connsiteX7" fmla="*/ 0 w 1188720"/>
              <a:gd name="connsiteY7" fmla="*/ 653796 h 1188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88720" h="1188720">
                <a:moveTo>
                  <a:pt x="0" y="653796"/>
                </a:moveTo>
                <a:lnTo>
                  <a:pt x="267462" y="653796"/>
                </a:lnTo>
                <a:lnTo>
                  <a:pt x="267462" y="0"/>
                </a:lnTo>
                <a:lnTo>
                  <a:pt x="921258" y="0"/>
                </a:lnTo>
                <a:lnTo>
                  <a:pt x="921258" y="653796"/>
                </a:lnTo>
                <a:lnTo>
                  <a:pt x="1188720" y="653796"/>
                </a:lnTo>
                <a:lnTo>
                  <a:pt x="594360" y="1188720"/>
                </a:lnTo>
                <a:lnTo>
                  <a:pt x="0" y="653796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13182" tIns="45720" rIns="313182" bIns="339928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e-DE" sz="3600" kern="1200"/>
          </a:p>
        </p:txBody>
      </p:sp>
      <p:sp>
        <p:nvSpPr>
          <p:cNvPr id="11" name="Abgerundetes Rechteck 10"/>
          <p:cNvSpPr/>
          <p:nvPr/>
        </p:nvSpPr>
        <p:spPr>
          <a:xfrm>
            <a:off x="1066799" y="1560786"/>
            <a:ext cx="6986121" cy="1406107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DE" sz="2400" dirty="0"/>
              <a:t>Konzept zur Kontaktaufnahme und Zusammenarbeit mit der Minderheitenpopulation der </a:t>
            </a:r>
            <a:r>
              <a:rPr lang="de-DE" sz="2400" b="1" dirty="0"/>
              <a:t>Sinti*</a:t>
            </a:r>
            <a:r>
              <a:rPr lang="de-DE" sz="2400" b="1" dirty="0" err="1"/>
              <a:t>zze</a:t>
            </a:r>
            <a:r>
              <a:rPr lang="de-DE" sz="2400" b="1" dirty="0"/>
              <a:t> und Rom*</a:t>
            </a:r>
            <a:r>
              <a:rPr lang="de-DE" sz="2400" b="1" dirty="0" err="1"/>
              <a:t>nja</a:t>
            </a:r>
            <a:r>
              <a:rPr lang="de-DE" sz="2400" dirty="0"/>
              <a:t> </a:t>
            </a:r>
          </a:p>
        </p:txBody>
      </p:sp>
      <p:sp>
        <p:nvSpPr>
          <p:cNvPr id="14" name="Abgerundetes Rechteck 13"/>
          <p:cNvSpPr/>
          <p:nvPr/>
        </p:nvSpPr>
        <p:spPr>
          <a:xfrm>
            <a:off x="1066799" y="3754982"/>
            <a:ext cx="6986121" cy="1406107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DE" sz="2400" dirty="0"/>
              <a:t>Allgemeine Hinweise für Gesundheitsbehörden zur Kontaktaufnahme und Zusammenarbeit mit </a:t>
            </a:r>
            <a:r>
              <a:rPr lang="de-DE" sz="2400" b="1" dirty="0"/>
              <a:t>marginalisierten Gruppen </a:t>
            </a:r>
          </a:p>
        </p:txBody>
      </p:sp>
      <p:sp>
        <p:nvSpPr>
          <p:cNvPr id="12" name="Abgerundetes Rechteck 11"/>
          <p:cNvSpPr/>
          <p:nvPr/>
        </p:nvSpPr>
        <p:spPr>
          <a:xfrm>
            <a:off x="564826" y="5340287"/>
            <a:ext cx="7984967" cy="80807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400" b="1" dirty="0">
                <a:solidFill>
                  <a:sysClr val="windowText" lastClr="000000"/>
                </a:solidFill>
              </a:rPr>
              <a:t>Ziel</a:t>
            </a:r>
            <a:r>
              <a:rPr lang="de-DE" sz="2400" dirty="0">
                <a:solidFill>
                  <a:sysClr val="windowText" lastClr="000000"/>
                </a:solidFill>
              </a:rPr>
              <a:t>: </a:t>
            </a:r>
            <a:r>
              <a:rPr lang="de-DE" sz="2400" dirty="0" smtClean="0">
                <a:solidFill>
                  <a:sysClr val="windowText" lastClr="000000"/>
                </a:solidFill>
              </a:rPr>
              <a:t>Unterstützung der Kontaktaufnahme</a:t>
            </a:r>
            <a:r>
              <a:rPr lang="de-DE" sz="2400" dirty="0">
                <a:solidFill>
                  <a:sysClr val="windowText" lastClr="000000"/>
                </a:solidFill>
              </a:rPr>
              <a:t>, Kommunikation und Zusammenarbeit mit </a:t>
            </a:r>
            <a:r>
              <a:rPr lang="de-DE" sz="2400" dirty="0" smtClean="0">
                <a:solidFill>
                  <a:sysClr val="windowText" lastClr="000000"/>
                </a:solidFill>
              </a:rPr>
              <a:t>Minderheitenpopulationen</a:t>
            </a:r>
            <a:endParaRPr lang="de-DE" sz="24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421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7811"/>
    </mc:Choice>
    <mc:Fallback xmlns="">
      <p:transition spd="slow" advTm="107811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sz="quarter" idx="13"/>
          </p:nvPr>
        </p:nvSpPr>
        <p:spPr>
          <a:xfrm>
            <a:off x="457199" y="1282700"/>
            <a:ext cx="8092593" cy="48793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dirty="0" smtClean="0"/>
              <a:t> </a:t>
            </a:r>
          </a:p>
          <a:p>
            <a:r>
              <a:rPr lang="de-DE" sz="2400" dirty="0" smtClean="0"/>
              <a:t>Effektivität </a:t>
            </a:r>
            <a:r>
              <a:rPr lang="de-DE" sz="2400" dirty="0"/>
              <a:t>von Verhaltensregeln (z.B. AHA) und Infektionsschutzmaßnahmen in einer Epidemie ist maßgeblich von der </a:t>
            </a:r>
            <a:r>
              <a:rPr lang="de-DE" sz="2400" b="1" dirty="0"/>
              <a:t>Mitwirkung</a:t>
            </a:r>
            <a:r>
              <a:rPr lang="de-DE" sz="2400" dirty="0"/>
              <a:t> der </a:t>
            </a:r>
            <a:r>
              <a:rPr lang="de-DE" sz="2400" dirty="0" smtClean="0"/>
              <a:t>Bevölkerung abhängig (</a:t>
            </a:r>
            <a:r>
              <a:rPr lang="de-DE" sz="2400" dirty="0" smtClean="0">
                <a:sym typeface="Wingdings" panose="05000000000000000000" pitchFamily="2" charset="2"/>
              </a:rPr>
              <a:t> </a:t>
            </a:r>
            <a:r>
              <a:rPr lang="de-DE" sz="2400" dirty="0" smtClean="0"/>
              <a:t>Erkenntnis aus HIV-und Ebola Epidemien)</a:t>
            </a:r>
          </a:p>
          <a:p>
            <a:endParaRPr lang="de-DE" dirty="0" smtClean="0"/>
          </a:p>
          <a:p>
            <a:r>
              <a:rPr lang="de-DE" sz="2400" dirty="0" smtClean="0"/>
              <a:t>Faktoren, die den Infektionsschutz beeinträchtigen können </a:t>
            </a:r>
          </a:p>
          <a:p>
            <a:pPr lvl="1"/>
            <a:r>
              <a:rPr lang="de-DE" sz="2200" dirty="0"/>
              <a:t>fehlender Zugang </a:t>
            </a:r>
            <a:r>
              <a:rPr lang="de-DE" sz="2200" dirty="0" smtClean="0"/>
              <a:t>zu Informationen </a:t>
            </a:r>
            <a:r>
              <a:rPr lang="de-DE" sz="2200" dirty="0"/>
              <a:t>und Versorgung</a:t>
            </a:r>
          </a:p>
          <a:p>
            <a:pPr lvl="1"/>
            <a:r>
              <a:rPr lang="de-DE" sz="2200" dirty="0"/>
              <a:t>s</a:t>
            </a:r>
            <a:r>
              <a:rPr lang="de-DE" sz="2200" dirty="0" smtClean="0"/>
              <a:t>trukturelle, institutionelle und direkte (rassistische) Diskriminierung </a:t>
            </a:r>
            <a:r>
              <a:rPr lang="de-DE" sz="2200" dirty="0" smtClean="0">
                <a:sym typeface="Wingdings" panose="05000000000000000000" pitchFamily="2" charset="2"/>
              </a:rPr>
              <a:t></a:t>
            </a:r>
            <a:r>
              <a:rPr lang="de-DE" sz="2200" b="1" dirty="0"/>
              <a:t>Teilhabechancen</a:t>
            </a:r>
            <a:r>
              <a:rPr lang="de-DE" sz="2200" dirty="0"/>
              <a:t> </a:t>
            </a:r>
            <a:r>
              <a:rPr lang="de-DE" sz="2200" dirty="0" smtClean="0"/>
              <a:t>(</a:t>
            </a:r>
            <a:r>
              <a:rPr lang="de-DE" sz="2200" dirty="0"/>
              <a:t>Bildung, </a:t>
            </a:r>
            <a:r>
              <a:rPr lang="de-DE" sz="2200" dirty="0" smtClean="0"/>
              <a:t>Wohnraum, Arbeitsmarkt, …)</a:t>
            </a:r>
          </a:p>
          <a:p>
            <a:pPr lvl="1"/>
            <a:r>
              <a:rPr lang="de-DE" sz="2200" dirty="0" smtClean="0"/>
              <a:t>soziale </a:t>
            </a:r>
            <a:r>
              <a:rPr lang="de-DE" sz="2200" dirty="0"/>
              <a:t>und ökonomische Deprivation </a:t>
            </a:r>
            <a:endParaRPr lang="de-DE" sz="2200" dirty="0" smtClean="0"/>
          </a:p>
          <a:p>
            <a:pPr marL="0" indent="0">
              <a:buNone/>
            </a:pPr>
            <a:endParaRPr lang="de-DE" dirty="0" smtClean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 vert="horz" lIns="0" tIns="0" rIns="0" bIns="0" rtlCol="0" anchor="t" anchorCtr="0">
            <a:spAutoFit/>
          </a:bodyPr>
          <a:lstStyle/>
          <a:p>
            <a:r>
              <a:rPr lang="de-DE" dirty="0" smtClean="0"/>
              <a:t>1. HINTERGRUND</a:t>
            </a:r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endParaRPr lang="de-DE" smtClean="0"/>
          </a:p>
          <a:p>
            <a:fld id="{162A217B-ED1C-D84B-8478-63C77FA79618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4"/>
          </p:nvPr>
        </p:nvSpPr>
        <p:spPr>
          <a:xfrm>
            <a:off x="564826" y="6457952"/>
            <a:ext cx="1860421" cy="360513"/>
          </a:xfrm>
        </p:spPr>
        <p:txBody>
          <a:bodyPr/>
          <a:lstStyle/>
          <a:p>
            <a:r>
              <a:rPr lang="de-DE" dirty="0"/>
              <a:t>Aufgabe </a:t>
            </a:r>
            <a:r>
              <a:rPr lang="is-IS" dirty="0"/>
              <a:t>ID1372</a:t>
            </a:r>
            <a:endParaRPr lang="de-DE" dirty="0"/>
          </a:p>
        </p:txBody>
      </p:sp>
      <p:sp>
        <p:nvSpPr>
          <p:cNvPr id="9" name="Fußzeilenplatzhalter 9"/>
          <p:cNvSpPr>
            <a:spLocks noGrp="1"/>
          </p:cNvSpPr>
          <p:nvPr>
            <p:ph type="ftr" sz="quarter" idx="15"/>
          </p:nvPr>
        </p:nvSpPr>
        <p:spPr>
          <a:xfrm>
            <a:off x="2699792" y="6457952"/>
            <a:ext cx="5182675" cy="360513"/>
          </a:xfrm>
        </p:spPr>
        <p:txBody>
          <a:bodyPr/>
          <a:lstStyle/>
          <a:p>
            <a:r>
              <a:rPr lang="de-DE" dirty="0"/>
              <a:t>Konzept zur Kontaktaufnahme und Zusammenarbeit mit Sinti und Roma</a:t>
            </a:r>
          </a:p>
        </p:txBody>
      </p:sp>
    </p:spTree>
    <p:extLst>
      <p:ext uri="{BB962C8B-B14F-4D97-AF65-F5344CB8AC3E}">
        <p14:creationId xmlns:p14="http://schemas.microsoft.com/office/powerpoint/2010/main" val="2128448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7811"/>
    </mc:Choice>
    <mc:Fallback xmlns="">
      <p:transition spd="slow" advTm="107811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sz="quarter" idx="13"/>
          </p:nvPr>
        </p:nvSpPr>
        <p:spPr>
          <a:xfrm>
            <a:off x="457199" y="1282700"/>
            <a:ext cx="8292663" cy="4879340"/>
          </a:xfrm>
        </p:spPr>
        <p:txBody>
          <a:bodyPr>
            <a:normAutofit/>
          </a:bodyPr>
          <a:lstStyle/>
          <a:p>
            <a:pPr marL="400050"/>
            <a:endParaRPr lang="de-DE" sz="2400" dirty="0" smtClean="0">
              <a:sym typeface="Wingdings" panose="05000000000000000000" pitchFamily="2" charset="2"/>
            </a:endParaRPr>
          </a:p>
          <a:p>
            <a:r>
              <a:rPr lang="de-DE" sz="2400" dirty="0"/>
              <a:t>Beschreibung möglicher </a:t>
            </a:r>
            <a:r>
              <a:rPr lang="de-DE" sz="2400" b="1" dirty="0"/>
              <a:t>Herausforderungen</a:t>
            </a:r>
            <a:r>
              <a:rPr lang="de-DE" sz="2400" dirty="0"/>
              <a:t> (Erfahrungen aus Göttingen, Neukölln, Gütersloh, …)</a:t>
            </a:r>
          </a:p>
          <a:p>
            <a:pPr lvl="1"/>
            <a:r>
              <a:rPr lang="de-DE" sz="2400" dirty="0"/>
              <a:t>Sprachbarrieren</a:t>
            </a:r>
          </a:p>
          <a:p>
            <a:pPr lvl="1"/>
            <a:r>
              <a:rPr lang="de-DE" sz="2400" dirty="0"/>
              <a:t>Informationsdefizite</a:t>
            </a:r>
          </a:p>
          <a:p>
            <a:pPr lvl="1"/>
            <a:r>
              <a:rPr lang="de-DE" sz="2400" dirty="0"/>
              <a:t>Vorbehalte und Misstrauen </a:t>
            </a:r>
            <a:r>
              <a:rPr lang="de-DE" sz="2400" dirty="0" smtClean="0"/>
              <a:t>beiderseits </a:t>
            </a:r>
            <a:r>
              <a:rPr lang="de-DE" sz="2400" dirty="0"/>
              <a:t> </a:t>
            </a:r>
            <a:r>
              <a:rPr lang="de-DE" sz="2400" dirty="0" smtClean="0"/>
              <a:t>                                 </a:t>
            </a:r>
            <a:r>
              <a:rPr lang="de-DE" sz="2400" dirty="0" smtClean="0"/>
              <a:t>(</a:t>
            </a:r>
            <a:r>
              <a:rPr lang="de-DE" sz="2400" dirty="0"/>
              <a:t>Behörden ↔ Communities)</a:t>
            </a:r>
          </a:p>
          <a:p>
            <a:pPr lvl="1"/>
            <a:r>
              <a:rPr lang="de-DE" sz="2400" dirty="0"/>
              <a:t>Sozio-ökonomische Lage (beengte Wohnverhältnisse, Beschäftigung im informellen Sektor, fehlende finanzielle Rücklagen, …)</a:t>
            </a:r>
          </a:p>
          <a:p>
            <a:pPr marL="400050"/>
            <a:endParaRPr lang="de-DE" sz="2400" dirty="0" smtClean="0">
              <a:sym typeface="Wingdings" panose="05000000000000000000" pitchFamily="2" charset="2"/>
            </a:endParaRPr>
          </a:p>
          <a:p>
            <a:endParaRPr lang="de-DE" dirty="0" smtClean="0"/>
          </a:p>
          <a:p>
            <a:pPr lvl="1"/>
            <a:endParaRPr lang="de-DE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 vert="horz" lIns="0" tIns="0" rIns="0" bIns="0" rtlCol="0" anchor="t" anchorCtr="0">
            <a:spAutoFit/>
          </a:bodyPr>
          <a:lstStyle/>
          <a:p>
            <a:r>
              <a:rPr lang="de-DE" dirty="0" smtClean="0"/>
              <a:t>1. HINTERGRUND</a:t>
            </a:r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endParaRPr lang="de-DE" smtClean="0"/>
          </a:p>
          <a:p>
            <a:fld id="{162A217B-ED1C-D84B-8478-63C77FA79618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4"/>
          </p:nvPr>
        </p:nvSpPr>
        <p:spPr>
          <a:xfrm>
            <a:off x="564826" y="6457952"/>
            <a:ext cx="1860421" cy="360513"/>
          </a:xfrm>
        </p:spPr>
        <p:txBody>
          <a:bodyPr/>
          <a:lstStyle/>
          <a:p>
            <a:r>
              <a:rPr lang="de-DE" dirty="0"/>
              <a:t>Aufgabe </a:t>
            </a:r>
            <a:r>
              <a:rPr lang="is-IS" dirty="0"/>
              <a:t>ID1372</a:t>
            </a:r>
            <a:endParaRPr lang="de-DE" dirty="0"/>
          </a:p>
        </p:txBody>
      </p:sp>
      <p:sp>
        <p:nvSpPr>
          <p:cNvPr id="9" name="Fußzeilenplatzhalter 9"/>
          <p:cNvSpPr>
            <a:spLocks noGrp="1"/>
          </p:cNvSpPr>
          <p:nvPr>
            <p:ph type="ftr" sz="quarter" idx="15"/>
          </p:nvPr>
        </p:nvSpPr>
        <p:spPr>
          <a:xfrm>
            <a:off x="2699792" y="6457952"/>
            <a:ext cx="5182675" cy="360513"/>
          </a:xfrm>
        </p:spPr>
        <p:txBody>
          <a:bodyPr/>
          <a:lstStyle/>
          <a:p>
            <a:r>
              <a:rPr lang="de-DE" dirty="0"/>
              <a:t>Konzept zur Kontaktaufnahme und Zusammenarbeit mit Sinti und Roma</a:t>
            </a:r>
          </a:p>
        </p:txBody>
      </p:sp>
    </p:spTree>
    <p:extLst>
      <p:ext uri="{BB962C8B-B14F-4D97-AF65-F5344CB8AC3E}">
        <p14:creationId xmlns:p14="http://schemas.microsoft.com/office/powerpoint/2010/main" val="2970078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7811"/>
    </mc:Choice>
    <mc:Fallback xmlns="">
      <p:transition spd="slow" advTm="107811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sz="quarter" idx="13"/>
          </p:nvPr>
        </p:nvSpPr>
        <p:spPr>
          <a:xfrm>
            <a:off x="457199" y="1282700"/>
            <a:ext cx="8092593" cy="4879340"/>
          </a:xfrm>
        </p:spPr>
        <p:txBody>
          <a:bodyPr>
            <a:normAutofit fontScale="92500" lnSpcReduction="20000"/>
          </a:bodyPr>
          <a:lstStyle/>
          <a:p>
            <a:pPr marL="0" lvl="1" indent="0">
              <a:buNone/>
            </a:pPr>
            <a:endParaRPr lang="de-DE" sz="2400" dirty="0" smtClean="0"/>
          </a:p>
          <a:p>
            <a:pPr marL="400050"/>
            <a:r>
              <a:rPr lang="de-DE" sz="2400" dirty="0" smtClean="0"/>
              <a:t>Maßgeblich bei </a:t>
            </a:r>
            <a:r>
              <a:rPr lang="de-DE" sz="2400" dirty="0" smtClean="0"/>
              <a:t>Planung und Umsetzung </a:t>
            </a:r>
            <a:r>
              <a:rPr lang="de-DE" sz="2400" dirty="0"/>
              <a:t>von </a:t>
            </a:r>
            <a:r>
              <a:rPr lang="de-DE" sz="2400" dirty="0" smtClean="0"/>
              <a:t>Infektionsschutzmaßnahmen sind</a:t>
            </a:r>
            <a:endParaRPr lang="de-DE" sz="2400" dirty="0"/>
          </a:p>
          <a:p>
            <a:pPr marL="800100" lvl="1"/>
            <a:r>
              <a:rPr lang="de-DE" sz="2400" b="1" dirty="0"/>
              <a:t>effektive Kommunikation </a:t>
            </a:r>
            <a:endParaRPr lang="de-DE" sz="2400" b="1" dirty="0" smtClean="0"/>
          </a:p>
          <a:p>
            <a:pPr marL="800100" lvl="1"/>
            <a:r>
              <a:rPr lang="de-DE" sz="2400" b="1" dirty="0" smtClean="0"/>
              <a:t>Berücksichtigung </a:t>
            </a:r>
            <a:r>
              <a:rPr lang="de-DE" sz="2400" b="1" dirty="0"/>
              <a:t>der Lebenslagen der Betroffenen </a:t>
            </a:r>
            <a:r>
              <a:rPr lang="de-DE" sz="2400" dirty="0" smtClean="0"/>
              <a:t>(</a:t>
            </a:r>
            <a:r>
              <a:rPr lang="de-DE" sz="2400" dirty="0"/>
              <a:t>z.B. spezifische Bedarfe)</a:t>
            </a:r>
            <a:endParaRPr lang="de-DE" sz="2400" dirty="0">
              <a:sym typeface="Wingdings" panose="05000000000000000000" pitchFamily="2" charset="2"/>
            </a:endParaRPr>
          </a:p>
          <a:p>
            <a:pPr marL="342900" lvl="1" indent="-342900"/>
            <a:endParaRPr lang="de-DE" sz="2400" dirty="0" smtClean="0"/>
          </a:p>
          <a:p>
            <a:pPr marL="342900" lvl="1" indent="-342900"/>
            <a:r>
              <a:rPr lang="de-DE" sz="2400" dirty="0" smtClean="0"/>
              <a:t>Sprachbarrieren überwinden</a:t>
            </a:r>
          </a:p>
          <a:p>
            <a:pPr marL="342900" lvl="1" indent="-342900"/>
            <a:r>
              <a:rPr lang="de-DE" sz="2400" dirty="0" smtClean="0"/>
              <a:t>Informationsdefizite ausgleichen (bedarfsgerecht,  Einsatz von Multiplikator*innen…)</a:t>
            </a:r>
            <a:endParaRPr lang="de-DE" sz="2400" dirty="0"/>
          </a:p>
          <a:p>
            <a:r>
              <a:rPr lang="de-DE" sz="2400" dirty="0" smtClean="0"/>
              <a:t>Community-Beteiligung (bei Planung und Umsetzung von Maßnahmen) </a:t>
            </a:r>
          </a:p>
          <a:p>
            <a:r>
              <a:rPr lang="de-DE" sz="2400" dirty="0" smtClean="0"/>
              <a:t>Einbezug </a:t>
            </a:r>
            <a:r>
              <a:rPr lang="de-DE" sz="2400" dirty="0"/>
              <a:t>von </a:t>
            </a:r>
            <a:r>
              <a:rPr lang="de-DE" sz="2400" dirty="0" smtClean="0"/>
              <a:t>Vertretungsorganisationen, Selbstorganisationen, Beratungsstellen, Schlüsselpersonen</a:t>
            </a:r>
            <a:endParaRPr lang="de-DE" sz="2400" dirty="0"/>
          </a:p>
          <a:p>
            <a:r>
              <a:rPr lang="de-DE" sz="2400" dirty="0" smtClean="0"/>
              <a:t>Antidiskriminierende Berichterstattung und Kommunikation </a:t>
            </a:r>
            <a:endParaRPr lang="de-DE" sz="2400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57201" y="784975"/>
            <a:ext cx="8092592" cy="677108"/>
          </a:xfrm>
        </p:spPr>
        <p:txBody>
          <a:bodyPr vert="horz" lIns="0" tIns="0" rIns="0" bIns="0" rtlCol="0" anchor="t" anchorCtr="0">
            <a:spAutoFit/>
          </a:bodyPr>
          <a:lstStyle/>
          <a:p>
            <a:pPr lvl="1" algn="l" defTabSz="457200" rtl="0">
              <a:spcBef>
                <a:spcPct val="0"/>
              </a:spcBef>
            </a:pPr>
            <a:r>
              <a:rPr lang="de-DE" sz="2200" b="1" kern="1200" smtClean="0">
                <a:solidFill>
                  <a:srgbClr val="006EC7"/>
                </a:solidFill>
                <a:latin typeface="+mj-lt"/>
                <a:ea typeface="+mj-ea"/>
                <a:cs typeface="+mj-cs"/>
              </a:rPr>
              <a:t>2</a:t>
            </a:r>
            <a:r>
              <a:rPr lang="de-DE" sz="2200" b="1" kern="1200" dirty="0">
                <a:solidFill>
                  <a:srgbClr val="006EC7"/>
                </a:solidFill>
                <a:latin typeface="+mj-lt"/>
                <a:ea typeface="+mj-ea"/>
                <a:cs typeface="+mj-cs"/>
              </a:rPr>
              <a:t>. HANDLUNGSMÖGLICHKEITEN </a:t>
            </a:r>
            <a:r>
              <a:rPr lang="de-DE" sz="2200" b="1" kern="1200" dirty="0" smtClean="0">
                <a:solidFill>
                  <a:srgbClr val="006EC7"/>
                </a:solidFill>
                <a:latin typeface="+mj-lt"/>
                <a:ea typeface="+mj-ea"/>
                <a:cs typeface="+mj-cs"/>
              </a:rPr>
              <a:t> </a:t>
            </a:r>
            <a:r>
              <a:rPr lang="de-DE" sz="2200" b="1" kern="1200" dirty="0">
                <a:solidFill>
                  <a:srgbClr val="006EC7"/>
                </a:solidFill>
                <a:latin typeface="+mj-lt"/>
                <a:ea typeface="+mj-ea"/>
                <a:cs typeface="+mj-cs"/>
              </a:rPr>
              <a:t/>
            </a:r>
            <a:br>
              <a:rPr lang="de-DE" sz="2200" b="1" kern="1200" dirty="0">
                <a:solidFill>
                  <a:srgbClr val="006EC7"/>
                </a:solidFill>
                <a:latin typeface="+mj-lt"/>
                <a:ea typeface="+mj-ea"/>
                <a:cs typeface="+mj-cs"/>
              </a:rPr>
            </a:br>
            <a:endParaRPr lang="de-DE" sz="2200" b="1" kern="1200" dirty="0">
              <a:solidFill>
                <a:srgbClr val="006EC7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endParaRPr lang="de-DE" smtClean="0"/>
          </a:p>
          <a:p>
            <a:fld id="{162A217B-ED1C-D84B-8478-63C77FA79618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4"/>
          </p:nvPr>
        </p:nvSpPr>
        <p:spPr>
          <a:xfrm>
            <a:off x="564826" y="6457952"/>
            <a:ext cx="1860421" cy="360513"/>
          </a:xfrm>
        </p:spPr>
        <p:txBody>
          <a:bodyPr/>
          <a:lstStyle/>
          <a:p>
            <a:r>
              <a:rPr lang="de-DE" dirty="0"/>
              <a:t>Aufgabe </a:t>
            </a:r>
            <a:r>
              <a:rPr lang="is-IS" dirty="0"/>
              <a:t>ID1372</a:t>
            </a:r>
            <a:endParaRPr lang="de-DE" dirty="0"/>
          </a:p>
        </p:txBody>
      </p:sp>
      <p:sp>
        <p:nvSpPr>
          <p:cNvPr id="9" name="Fußzeilenplatzhalter 9"/>
          <p:cNvSpPr>
            <a:spLocks noGrp="1"/>
          </p:cNvSpPr>
          <p:nvPr>
            <p:ph type="ftr" sz="quarter" idx="15"/>
          </p:nvPr>
        </p:nvSpPr>
        <p:spPr>
          <a:xfrm>
            <a:off x="2699792" y="6457952"/>
            <a:ext cx="5182675" cy="360513"/>
          </a:xfrm>
        </p:spPr>
        <p:txBody>
          <a:bodyPr/>
          <a:lstStyle/>
          <a:p>
            <a:r>
              <a:rPr lang="de-DE" dirty="0"/>
              <a:t>Konzept zur Kontaktaufnahme und Zusammenarbeit mit Sinti und Roma</a:t>
            </a:r>
          </a:p>
        </p:txBody>
      </p:sp>
    </p:spTree>
    <p:extLst>
      <p:ext uri="{BB962C8B-B14F-4D97-AF65-F5344CB8AC3E}">
        <p14:creationId xmlns:p14="http://schemas.microsoft.com/office/powerpoint/2010/main" val="1242615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7811"/>
    </mc:Choice>
    <mc:Fallback xmlns="">
      <p:transition spd="slow" advTm="107811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sz="quarter" idx="13"/>
          </p:nvPr>
        </p:nvSpPr>
        <p:spPr>
          <a:xfrm>
            <a:off x="457199" y="1282700"/>
            <a:ext cx="8092593" cy="4879340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endParaRPr lang="de-DE" sz="2400" dirty="0" smtClean="0"/>
          </a:p>
          <a:p>
            <a:pPr marL="342900" lvl="1" indent="-342900"/>
            <a:r>
              <a:rPr lang="de-DE" sz="2400" dirty="0" smtClean="0"/>
              <a:t>Ist die Erweiterung des Fokus sinnvoll?</a:t>
            </a:r>
          </a:p>
          <a:p>
            <a:pPr marL="342900" lvl="1" indent="-342900"/>
            <a:endParaRPr lang="de-DE" sz="2400" dirty="0" smtClean="0"/>
          </a:p>
          <a:p>
            <a:pPr marL="342900" lvl="1" indent="-342900"/>
            <a:r>
              <a:rPr lang="de-DE" sz="2400" dirty="0" smtClean="0"/>
              <a:t>Welche Form sollte das Papier haben?</a:t>
            </a:r>
          </a:p>
          <a:p>
            <a:pPr marL="342900" lvl="1" indent="-342900"/>
            <a:endParaRPr lang="de-DE" sz="2400" dirty="0" smtClean="0"/>
          </a:p>
          <a:p>
            <a:pPr marL="342900" lvl="1" indent="-342900"/>
            <a:r>
              <a:rPr lang="de-DE" sz="2400" dirty="0" smtClean="0"/>
              <a:t>Wie wird es verteilt?</a:t>
            </a:r>
            <a:endParaRPr lang="de-DE" sz="2400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 vert="horz" lIns="0" tIns="0" rIns="0" bIns="0" rtlCol="0" anchor="t" anchorCtr="0">
            <a:spAutoFit/>
          </a:bodyPr>
          <a:lstStyle/>
          <a:p>
            <a:r>
              <a:rPr lang="de-DE" dirty="0" smtClean="0"/>
              <a:t>FRAGEN AN DEN KRISENSTAB</a:t>
            </a:r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endParaRPr lang="de-DE" smtClean="0"/>
          </a:p>
          <a:p>
            <a:fld id="{162A217B-ED1C-D84B-8478-63C77FA79618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4"/>
          </p:nvPr>
        </p:nvSpPr>
        <p:spPr>
          <a:xfrm>
            <a:off x="564826" y="6457952"/>
            <a:ext cx="1860421" cy="360513"/>
          </a:xfrm>
        </p:spPr>
        <p:txBody>
          <a:bodyPr/>
          <a:lstStyle/>
          <a:p>
            <a:r>
              <a:rPr lang="de-DE" dirty="0"/>
              <a:t>Aufgabe </a:t>
            </a:r>
            <a:r>
              <a:rPr lang="is-IS" dirty="0"/>
              <a:t>ID1372</a:t>
            </a:r>
            <a:endParaRPr lang="de-DE" dirty="0"/>
          </a:p>
        </p:txBody>
      </p:sp>
      <p:sp>
        <p:nvSpPr>
          <p:cNvPr id="9" name="Fußzeilenplatzhalter 9"/>
          <p:cNvSpPr>
            <a:spLocks noGrp="1"/>
          </p:cNvSpPr>
          <p:nvPr>
            <p:ph type="ftr" sz="quarter" idx="15"/>
          </p:nvPr>
        </p:nvSpPr>
        <p:spPr>
          <a:xfrm>
            <a:off x="2699792" y="6457952"/>
            <a:ext cx="5182675" cy="360513"/>
          </a:xfrm>
        </p:spPr>
        <p:txBody>
          <a:bodyPr/>
          <a:lstStyle/>
          <a:p>
            <a:r>
              <a:rPr lang="de-DE" dirty="0"/>
              <a:t>Konzept zur Kontaktaufnahme und Zusammenarbeit mit Sinti und Roma</a:t>
            </a:r>
          </a:p>
        </p:txBody>
      </p:sp>
    </p:spTree>
    <p:extLst>
      <p:ext uri="{BB962C8B-B14F-4D97-AF65-F5344CB8AC3E}">
        <p14:creationId xmlns:p14="http://schemas.microsoft.com/office/powerpoint/2010/main" val="2228966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7811"/>
    </mc:Choice>
    <mc:Fallback xmlns="">
      <p:transition spd="slow" advTm="107811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303</Words>
  <Application>Microsoft Office PowerPoint</Application>
  <PresentationFormat>Bildschirmpräsentation (4:3)</PresentationFormat>
  <Paragraphs>71</Paragraphs>
  <Slides>6</Slides>
  <Notes>6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6</vt:i4>
      </vt:variant>
    </vt:vector>
  </HeadingPairs>
  <TitlesOfParts>
    <vt:vector size="8" baseType="lpstr">
      <vt:lpstr>Office-Design</vt:lpstr>
      <vt:lpstr>1_Office-Design</vt:lpstr>
      <vt:lpstr>ID1372 Konzept zur Kommunikation mit Sinti*zze und Rom*nja   - Fokus erweitern?</vt:lpstr>
      <vt:lpstr>Fokus erweitern?</vt:lpstr>
      <vt:lpstr>1. HINTERGRUND</vt:lpstr>
      <vt:lpstr>1. HINTERGRUND</vt:lpstr>
      <vt:lpstr>2. HANDLUNGSMÖGLICHKEITEN   </vt:lpstr>
      <vt:lpstr>FRAGEN AN DEN KRISENSTAB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Sarma, Navina</cp:lastModifiedBy>
  <cp:revision>943</cp:revision>
  <cp:lastPrinted>2018-09-24T12:31:45Z</cp:lastPrinted>
  <dcterms:created xsi:type="dcterms:W3CDTF">2015-11-02T12:29:13Z</dcterms:created>
  <dcterms:modified xsi:type="dcterms:W3CDTF">2020-08-05T08:35:52Z</dcterms:modified>
</cp:coreProperties>
</file>