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305" r:id="rId3"/>
    <p:sldId id="329" r:id="rId4"/>
    <p:sldId id="330" r:id="rId5"/>
    <p:sldId id="323" r:id="rId6"/>
    <p:sldId id="327" r:id="rId7"/>
    <p:sldId id="314" r:id="rId8"/>
    <p:sldId id="328" r:id="rId9"/>
    <p:sldId id="331" r:id="rId10"/>
    <p:sldId id="31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0122" autoAdjust="0"/>
  </p:normalViewPr>
  <p:slideViewPr>
    <p:cSldViewPr>
      <p:cViewPr varScale="1">
        <p:scale>
          <a:sx n="78" d="100"/>
          <a:sy n="78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Länder in der WHO-Euro-Region:</a:t>
            </a:r>
            <a:r>
              <a:rPr lang="de-DE" baseline="0" dirty="0" smtClean="0"/>
              <a:t> </a:t>
            </a:r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19,356,544; https://data.worldbank.org/indicator/SP.POP.TOTL?locations=RO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https://ourworldindata.org/coronavirus-testing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https://translate.google.com/translate?hl=en&amp;sl=auto&amp;tl=en&amp;u=https%3A%2F%2Fstirioficiale.ro%2Finformatii%2Fbuletin-de-presa-4-august-2020-ora-13-00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https://who.maps.arcgis.com/apps/opsdashboard/index.html#/ead3c6475654481ca51c248d52ab9c61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https://instnsp.maps.arcgis.com/apps/opsdashboard/index.html#/5eced796595b4ee585bcdba03e30c127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7T-Veränderung wird so berechnet: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 der letzten 7 Tage - Fallzahl der 7 Tagen davor / Fallzahl der 7 Tagen davor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https://www.rri.ro/en_gb/july_27_2020_update-2621301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https://www.romania-insider.com/faget-quarantine-jul-2020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https://medicalxpress.com/news/2020-07-romania-imposes-restrictions-virus-surge.html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https://www.politico.eu/article/as-infections-grow-in-romania-so-does-corona-scepticism/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https://pandemic.internationalsos.com/2019-ncov/ncov-travel-restrictions-flight-operations-and-screening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https://www.cnscbt.ro/index.php/liste-zone-afectate-covid-19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https://translate.google.com/translate?hl=en&amp;sl=auto&amp;tl=en&amp;u=https%3A%2F%2Fstirioficiale.ro%2Finformatii%2Fbuletin-de-presa-4-august-2020-ora-13-00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https://medicalxpress.com/news/2020-07-romania-imposes-restrictions-virus-surge.html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https://www.libertatea.ro/stiri/cate-doua-comune-din-arad-si-din-arges-intra-in-carantina-3082171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613.894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https://researchluxembourg.lu/covid-19-taskforce/testing-strategy/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613.894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https://researchluxembourg.lu/covid-19-taskforce/testing-strategy/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16365"/>
              </p:ext>
            </p:extLst>
          </p:nvPr>
        </p:nvGraphicFramePr>
        <p:xfrm>
          <a:off x="242647" y="2099399"/>
          <a:ext cx="8658707" cy="3684604"/>
        </p:xfrm>
        <a:graphic>
          <a:graphicData uri="http://schemas.openxmlformats.org/drawingml/2006/table">
            <a:tbl>
              <a:tblPr/>
              <a:tblGrid>
                <a:gridCol w="1809073"/>
                <a:gridCol w="1080120"/>
                <a:gridCol w="1440160"/>
                <a:gridCol w="1440160"/>
                <a:gridCol w="1467616"/>
                <a:gridCol w="646171"/>
                <a:gridCol w="775407"/>
              </a:tblGrid>
              <a:tr h="8029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Veränderung % (7T)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7d-Inzidenz/ 100.000 </a:t>
                      </a:r>
                      <a:r>
                        <a:rPr lang="de-DE" sz="18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Ew</a:t>
                      </a:r>
                      <a:endParaRPr lang="de-DE" sz="1800" b="1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R (7T)</a:t>
                      </a:r>
                    </a:p>
                    <a:p>
                      <a:pPr algn="ctr" fontAlgn="b"/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4.713.562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423.299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1.855.745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372.589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2.750.318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307.943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145,91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327.850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70.749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516.862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64.333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-18,46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109,86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443.813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48.324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433.100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43.383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133,44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201.906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39.393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856.264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38.144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106.330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24.290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35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18.263.542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      693.726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(3,8 %)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3" y="1661072"/>
            <a:ext cx="8571774" cy="35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25413"/>
            <a:ext cx="83058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44811"/>
              </p:ext>
            </p:extLst>
          </p:nvPr>
        </p:nvGraphicFramePr>
        <p:xfrm>
          <a:off x="7105883" y="4497015"/>
          <a:ext cx="2016224" cy="1297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88,45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47864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29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83920"/>
              </p:ext>
            </p:extLst>
          </p:nvPr>
        </p:nvGraphicFramePr>
        <p:xfrm>
          <a:off x="4980991" y="4488687"/>
          <a:ext cx="1992560" cy="152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93,18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91780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44258"/>
              </p:ext>
            </p:extLst>
          </p:nvPr>
        </p:nvGraphicFramePr>
        <p:xfrm>
          <a:off x="30803" y="4493683"/>
          <a:ext cx="1368152" cy="725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Äquatorialguinea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129,06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109,86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92662"/>
              </p:ext>
            </p:extLst>
          </p:nvPr>
        </p:nvGraphicFramePr>
        <p:xfrm>
          <a:off x="1547664" y="4511411"/>
          <a:ext cx="3240361" cy="22574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04287"/>
                <a:gridCol w="678215"/>
                <a:gridCol w="1009786"/>
                <a:gridCol w="6480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 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84,93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145,91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Dominikanische   </a:t>
                      </a:r>
                    </a:p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Republik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83,44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140,54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Bahamas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133,44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States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Virgin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71,72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128,64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Chile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71,6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Costa Rica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Surinam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7" y="692696"/>
            <a:ext cx="8514832" cy="59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EU/EEA/UK Subregionen: 7-Tages-Inzidenz &gt;50 pro 100.000 </a:t>
            </a:r>
            <a:r>
              <a:rPr lang="de-DE" sz="2400" dirty="0" err="1" smtClean="0"/>
              <a:t>Ew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93960"/>
              </p:ext>
            </p:extLst>
          </p:nvPr>
        </p:nvGraphicFramePr>
        <p:xfrm>
          <a:off x="304394" y="1196752"/>
          <a:ext cx="8535212" cy="387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803"/>
                <a:gridCol w="2133803"/>
                <a:gridCol w="2133803"/>
                <a:gridCol w="2133803"/>
              </a:tblGrid>
              <a:tr h="215851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Land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Region 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Fälle pro 100.00</a:t>
                      </a:r>
                      <a:r>
                        <a:rPr lang="de-DE" sz="1800" b="1" baseline="0" dirty="0" smtClean="0"/>
                        <a:t>0 Einwohner (7-Tage)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b="1" dirty="0" err="1" smtClean="0"/>
                        <a:t>Kum</a:t>
                      </a:r>
                      <a:r>
                        <a:rPr lang="de-DE" sz="1800" b="1" dirty="0" smtClean="0"/>
                        <a:t>. Fälle (7-Tage)</a:t>
                      </a:r>
                      <a:endParaRPr lang="de-DE" sz="1800" b="1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Bulgarien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Blagoevgrad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174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Varna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52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247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Luxemburg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88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543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Rumänien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Arges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120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696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Ialomita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88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225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Bacau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308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Mehedinti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54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131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800" b="0" dirty="0" smtClean="0"/>
                        <a:t>Spanien</a:t>
                      </a:r>
                      <a:endParaRPr lang="de-DE" sz="1800" b="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Aragon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254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3354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Cataluna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89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6747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Navarra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63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410</a:t>
                      </a:r>
                      <a:endParaRPr lang="de-DE" sz="1800" dirty="0"/>
                    </a:p>
                  </a:txBody>
                  <a:tcPr marL="53224" marR="53224" marT="26612" marB="266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Rumänien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13550" y="1105580"/>
            <a:ext cx="5970618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54.009 Fälle, 2.432 Todesfälle, 4,5% Fallsterblichkeit</a:t>
            </a:r>
            <a:endParaRPr lang="de-DE" sz="1600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8.107 Fälle, 226 Todesfälle in den letzten 7 Tagen</a:t>
            </a:r>
            <a:endParaRPr lang="de-DE" sz="9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ScalaSansPro-Bold" pitchFamily="50" charset="0"/>
              </a:rPr>
              <a:t>7T- Inzidenz: 41,76 neue Fälle/100.000 </a:t>
            </a:r>
            <a:r>
              <a:rPr lang="de-DE" sz="1600" b="1" dirty="0" err="1">
                <a:latin typeface="ScalaSansPro-Bold" pitchFamily="50" charset="0"/>
              </a:rPr>
              <a:t>Ew</a:t>
            </a:r>
            <a:r>
              <a:rPr lang="de-DE" sz="1600" dirty="0">
                <a:latin typeface="ScalaSansPro-Bold" pitchFamily="50" charset="0"/>
              </a:rPr>
              <a:t>. </a:t>
            </a:r>
            <a:r>
              <a:rPr lang="de-DE" sz="1600" dirty="0" smtClean="0">
                <a:latin typeface="ScalaSansPro-Bold" pitchFamily="50" charset="0"/>
              </a:rPr>
              <a:t>(ECDC, 04.08)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Tests 1,08 / 1.000 </a:t>
            </a:r>
            <a:r>
              <a:rPr lang="de-DE" sz="1600" dirty="0" err="1" smtClean="0">
                <a:latin typeface="ScalaSansPro-Bold" pitchFamily="50" charset="0"/>
              </a:rPr>
              <a:t>Ew</a:t>
            </a:r>
            <a:r>
              <a:rPr lang="de-DE" sz="1600" dirty="0" smtClean="0">
                <a:latin typeface="ScalaSansPro-Bold" pitchFamily="50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Positivanteil der Tests: 5,8</a:t>
            </a:r>
            <a:r>
              <a:rPr lang="de-DE" sz="1600" dirty="0">
                <a:latin typeface="ScalaSansPro-Bold" pitchFamily="50" charset="0"/>
              </a:rPr>
              <a:t>% (</a:t>
            </a:r>
            <a:r>
              <a:rPr lang="de-DE" sz="1600" dirty="0" err="1" smtClean="0">
                <a:latin typeface="ScalaSansPro-Bold" pitchFamily="50" charset="0"/>
              </a:rPr>
              <a:t>OurWorldinData</a:t>
            </a:r>
            <a:r>
              <a:rPr lang="de-DE" sz="1600" dirty="0" smtClean="0">
                <a:latin typeface="ScalaSansPro-Bold" pitchFamily="50" charset="0"/>
              </a:rPr>
              <a:t>, 02.08.) </a:t>
            </a:r>
            <a:endParaRPr lang="de-DE" sz="1600" dirty="0">
              <a:latin typeface="ScalaSansPro-Bold" pitchFamily="50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75113"/>
              </p:ext>
            </p:extLst>
          </p:nvPr>
        </p:nvGraphicFramePr>
        <p:xfrm>
          <a:off x="146531" y="3140968"/>
          <a:ext cx="5544616" cy="15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077"/>
                <a:gridCol w="1656184"/>
                <a:gridCol w="1605201"/>
                <a:gridCol w="1386154"/>
              </a:tblGrid>
              <a:tr h="21585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Fälle pro 100,.00</a:t>
                      </a:r>
                      <a:r>
                        <a:rPr lang="de-DE" sz="1400" baseline="0" dirty="0" smtClean="0"/>
                        <a:t>0 Einwohner (7-Tage)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Kum</a:t>
                      </a:r>
                      <a:r>
                        <a:rPr lang="de-DE" sz="1400" dirty="0" smtClean="0"/>
                        <a:t>. Fälle (7-Tage)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Bevölkerung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Arges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120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696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579.862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Ialomita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88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225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256.120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Bacau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53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308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marL="0" lvl="2" algn="r" defTabSz="9144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585.146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24" marR="53224" marT="26612" marB="26612"/>
                </a:tc>
              </a:tr>
              <a:tr h="215851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Mehedinti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54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131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241.262</a:t>
                      </a:r>
                      <a:endParaRPr lang="de-DE" sz="1400" dirty="0"/>
                    </a:p>
                  </a:txBody>
                  <a:tcPr marL="53224" marR="53224" marT="26612" marB="26612"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66428" y="4899064"/>
            <a:ext cx="57017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Community </a:t>
            </a:r>
            <a:r>
              <a:rPr lang="de-DE" sz="1600" dirty="0" err="1" smtClean="0"/>
              <a:t>transmission</a:t>
            </a:r>
            <a:r>
              <a:rPr lang="de-DE" sz="1600" dirty="0" smtClean="0"/>
              <a:t> (WHO </a:t>
            </a:r>
            <a:r>
              <a:rPr lang="de-DE" sz="1600" dirty="0" err="1" smtClean="0"/>
              <a:t>SitRep</a:t>
            </a:r>
            <a:r>
              <a:rPr lang="de-DE" sz="1600" dirty="0" smtClean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7-Tage Veränderung: + 4,43% (ECDC, 04.08)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2.632 rumänische Bürger in DEU positiv getestet (</a:t>
            </a:r>
            <a:r>
              <a:rPr lang="de-DE" sz="1600" dirty="0" err="1" smtClean="0"/>
              <a:t>MoH</a:t>
            </a:r>
            <a:r>
              <a:rPr lang="de-DE" sz="1600" dirty="0" smtClean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Anti-Impf-Botschaften sowie COVID-19-Skepsis im Staatfernsehen übertragen, Desinformationen-Kampagnen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280241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Regionen</a:t>
            </a:r>
            <a:r>
              <a:rPr lang="de-DE" sz="1600" dirty="0" smtClean="0">
                <a:latin typeface="Scala Sans OT" panose="020B0504030101020104" pitchFamily="34" charset="0"/>
              </a:rPr>
              <a:t> mit &gt; 50 Fälle / 100.000 </a:t>
            </a:r>
            <a:r>
              <a:rPr lang="de-DE" sz="1600" dirty="0" err="1" smtClean="0">
                <a:latin typeface="Scala Sans OT" panose="020B0504030101020104" pitchFamily="34" charset="0"/>
              </a:rPr>
              <a:t>Ew</a:t>
            </a:r>
            <a:r>
              <a:rPr lang="de-DE" sz="1600" dirty="0" smtClean="0">
                <a:latin typeface="Scala Sans OT" panose="020B0504030101020104" pitchFamily="34" charset="0"/>
              </a:rPr>
              <a:t> der letzten 7 Tagen</a:t>
            </a:r>
            <a:endParaRPr lang="de-DE" sz="1600" dirty="0">
              <a:latin typeface="Scala Sans OT" panose="020B05040301010201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0"/>
          <a:stretch/>
        </p:blipFill>
        <p:spPr bwMode="auto">
          <a:xfrm>
            <a:off x="5823279" y="4509120"/>
            <a:ext cx="3249878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68144" y="6466546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neue bestätigte Fälle, pro Tag (ECDC, 04.08)</a:t>
            </a:r>
            <a:endParaRPr lang="de-DE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6209933" y="3286145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Regionen mit &gt; 50 Fälle / 100.000 </a:t>
            </a:r>
            <a:r>
              <a:rPr lang="de-DE" sz="1100" dirty="0" err="1" smtClean="0"/>
              <a:t>Ew</a:t>
            </a:r>
            <a:r>
              <a:rPr lang="de-DE" sz="1100" dirty="0" smtClean="0"/>
              <a:t> der letzten 7-Tagen (WHO, 05.08.)</a:t>
            </a:r>
            <a:endParaRPr lang="de-DE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25" y="1105580"/>
            <a:ext cx="2696663" cy="217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Rumänien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35109" y="1124744"/>
            <a:ext cx="875737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de-DE" sz="1400" b="1" dirty="0" smtClean="0"/>
              <a:t>Maßnahmen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Flüge wieder fortgesetzt, Landesgrenze zu Ungarn wieder geöffnet Landesgrenzen zu Bulgarien, Moldawien und Ukraine sind noch zu (Ausnahme  für rumänische  Bürger)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14-Tage Quarantäne für Einreisende aus bestimmten Ländern (Liste wird von der </a:t>
            </a:r>
            <a:r>
              <a:rPr lang="de-DE" sz="1400" dirty="0" err="1" smtClean="0"/>
              <a:t>MoH</a:t>
            </a:r>
            <a:r>
              <a:rPr lang="de-DE" sz="1400" dirty="0" smtClean="0"/>
              <a:t>  aktualisiert)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18.863 in häuslicher Quarantäne, 177 in „</a:t>
            </a:r>
            <a:r>
              <a:rPr lang="de-DE" sz="1400" dirty="0" err="1" smtClean="0"/>
              <a:t>institutionalised</a:t>
            </a:r>
            <a:r>
              <a:rPr lang="de-DE" sz="1400" dirty="0" smtClean="0"/>
              <a:t>“ Quarantäne (04.08.)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Maskenpflicht in öffentlichen Bereichen (seit 28.07.)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Restaurants dürfen nur Kunde dienen, die draußen sitzen, maximal 4 Personen am Tisch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Bars, Clubs in </a:t>
            </a:r>
            <a:r>
              <a:rPr lang="de-DE" sz="1400" dirty="0" err="1" smtClean="0"/>
              <a:t>Argeș</a:t>
            </a:r>
            <a:r>
              <a:rPr lang="de-DE" sz="1400" dirty="0"/>
              <a:t>, </a:t>
            </a:r>
            <a:r>
              <a:rPr lang="de-DE" sz="1400" dirty="0" err="1"/>
              <a:t>Brașov</a:t>
            </a:r>
            <a:r>
              <a:rPr lang="de-DE" sz="1400" dirty="0"/>
              <a:t>, </a:t>
            </a:r>
            <a:r>
              <a:rPr lang="de-DE" sz="1400" dirty="0" err="1"/>
              <a:t>Constanța</a:t>
            </a:r>
            <a:r>
              <a:rPr lang="de-DE" sz="1400" dirty="0"/>
              <a:t>, </a:t>
            </a:r>
            <a:r>
              <a:rPr lang="de-DE" sz="1400" dirty="0" err="1"/>
              <a:t>Dâmbovița</a:t>
            </a:r>
            <a:r>
              <a:rPr lang="de-DE" sz="1400" dirty="0"/>
              <a:t>, </a:t>
            </a:r>
            <a:r>
              <a:rPr lang="de-DE" sz="1400" dirty="0" err="1"/>
              <a:t>Ilfov</a:t>
            </a:r>
            <a:r>
              <a:rPr lang="de-DE" sz="1400" dirty="0"/>
              <a:t>, </a:t>
            </a:r>
            <a:r>
              <a:rPr lang="de-DE" sz="1400" dirty="0" err="1"/>
              <a:t>Prahova</a:t>
            </a:r>
            <a:r>
              <a:rPr lang="de-DE" sz="1400" dirty="0"/>
              <a:t>, </a:t>
            </a:r>
            <a:r>
              <a:rPr lang="de-DE" sz="1400" dirty="0" err="1"/>
              <a:t>Galați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 smtClean="0"/>
              <a:t>Bucharest</a:t>
            </a:r>
            <a:r>
              <a:rPr lang="de-DE" sz="1400" dirty="0" smtClean="0"/>
              <a:t> dürfen nur vom 0600 bis 2300 auf haben </a:t>
            </a:r>
            <a:r>
              <a:rPr lang="de-DE" sz="1400" dirty="0"/>
              <a:t>(28.07.)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Versammlungsverbot (z.B. </a:t>
            </a:r>
            <a:r>
              <a:rPr lang="de-DE" sz="1400" dirty="0" err="1" smtClean="0"/>
              <a:t>rallies</a:t>
            </a:r>
            <a:r>
              <a:rPr lang="de-DE" sz="1400" dirty="0" smtClean="0"/>
              <a:t>, </a:t>
            </a:r>
            <a:r>
              <a:rPr lang="de-DE" sz="1400" dirty="0" err="1" smtClean="0"/>
              <a:t>concerts</a:t>
            </a:r>
            <a:r>
              <a:rPr lang="de-DE" sz="1400" dirty="0" smtClean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Lockdowns</a:t>
            </a:r>
            <a:r>
              <a:rPr lang="de-DE" sz="1400" dirty="0" smtClean="0"/>
              <a:t> (14 Tage)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Seit 02.08 in </a:t>
            </a:r>
            <a:r>
              <a:rPr lang="de-DE" sz="1400" dirty="0" err="1" smtClean="0"/>
              <a:t>Faget</a:t>
            </a:r>
            <a:r>
              <a:rPr lang="de-DE" sz="1400" dirty="0" smtClean="0"/>
              <a:t> (</a:t>
            </a:r>
            <a:r>
              <a:rPr lang="de-DE" sz="1400" dirty="0" err="1" smtClean="0"/>
              <a:t>Timis</a:t>
            </a:r>
            <a:r>
              <a:rPr lang="de-DE" sz="1400" dirty="0" smtClean="0"/>
              <a:t> County</a:t>
            </a:r>
            <a:r>
              <a:rPr lang="de-DE" sz="1400" dirty="0"/>
              <a:t>, im Westen, Pop. 6.500</a:t>
            </a:r>
            <a:r>
              <a:rPr lang="de-DE" sz="1400" dirty="0" smtClean="0"/>
              <a:t>,)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Seit 31.07. </a:t>
            </a:r>
            <a:r>
              <a:rPr lang="de-DE" sz="1400" dirty="0"/>
              <a:t>in  </a:t>
            </a:r>
            <a:r>
              <a:rPr lang="de-DE" sz="1400" dirty="0" err="1" smtClean="0"/>
              <a:t>Bontesti</a:t>
            </a:r>
            <a:r>
              <a:rPr lang="de-DE" sz="1400" dirty="0" smtClean="0"/>
              <a:t>, </a:t>
            </a:r>
            <a:r>
              <a:rPr lang="de-DE" sz="1400" dirty="0" err="1" smtClean="0"/>
              <a:t>Gurahont</a:t>
            </a:r>
            <a:r>
              <a:rPr lang="de-DE" sz="1400" dirty="0" smtClean="0"/>
              <a:t>, </a:t>
            </a:r>
            <a:r>
              <a:rPr lang="de-DE" sz="1400" dirty="0" err="1" smtClean="0"/>
              <a:t>Moroda</a:t>
            </a:r>
            <a:r>
              <a:rPr lang="de-DE" sz="1400" dirty="0" smtClean="0"/>
              <a:t> und </a:t>
            </a:r>
            <a:r>
              <a:rPr lang="de-DE" sz="1400" dirty="0" err="1" smtClean="0"/>
              <a:t>Seleus</a:t>
            </a:r>
            <a:r>
              <a:rPr lang="de-DE" sz="1400" dirty="0" smtClean="0"/>
              <a:t> (Arad County, im Westen, 6.000 Personen betroffen)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Seit 21.07. in </a:t>
            </a:r>
            <a:r>
              <a:rPr lang="de-DE" sz="1400" dirty="0" err="1" smtClean="0"/>
              <a:t>Cartojani</a:t>
            </a:r>
            <a:r>
              <a:rPr lang="de-DE" sz="1400" dirty="0" smtClean="0"/>
              <a:t>  (</a:t>
            </a:r>
            <a:r>
              <a:rPr lang="de-DE" sz="1400" dirty="0" err="1" smtClean="0"/>
              <a:t>Giurgiu</a:t>
            </a:r>
            <a:r>
              <a:rPr lang="de-DE" sz="1400" dirty="0" smtClean="0"/>
              <a:t> County, im Süden, Pop. 3.724)</a:t>
            </a:r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3115799" cy="18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5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Luxemburg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13550" y="1105580"/>
            <a:ext cx="712274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6.864 Fälle, 118 Todesfälle, 1,72% Fallsterblichkeit</a:t>
            </a:r>
            <a:endParaRPr lang="de-DE" sz="1600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543 Fälle, 6 Todesfälle in den letzten 7 Tagen</a:t>
            </a:r>
            <a:endParaRPr lang="de-DE" sz="9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ScalaSansPro-Bold" pitchFamily="50" charset="0"/>
              </a:rPr>
              <a:t>7T- Inzidenz: 88,45 neue Fälle/100.000 </a:t>
            </a:r>
            <a:r>
              <a:rPr lang="de-DE" sz="1600" b="1" dirty="0" err="1">
                <a:latin typeface="ScalaSansPro-Bold" pitchFamily="50" charset="0"/>
              </a:rPr>
              <a:t>Ew</a:t>
            </a:r>
            <a:r>
              <a:rPr lang="de-DE" sz="1600" dirty="0">
                <a:latin typeface="ScalaSansPro-Bold" pitchFamily="50" charset="0"/>
              </a:rPr>
              <a:t>. </a:t>
            </a:r>
            <a:r>
              <a:rPr lang="de-DE" sz="1600" dirty="0" smtClean="0">
                <a:latin typeface="ScalaSansPro-Bold" pitchFamily="50" charset="0"/>
              </a:rPr>
              <a:t>(ECDC, 04.08)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Tests 7,27 / 1.000 </a:t>
            </a:r>
            <a:r>
              <a:rPr lang="de-DE" sz="1600" dirty="0" err="1" smtClean="0">
                <a:latin typeface="ScalaSansPro-Bold" pitchFamily="50" charset="0"/>
              </a:rPr>
              <a:t>Ew</a:t>
            </a:r>
            <a:r>
              <a:rPr lang="de-DE" sz="1600" dirty="0" smtClean="0">
                <a:latin typeface="ScalaSansPro-Bold" pitchFamily="50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Positivanteil der Tests: 2,0% </a:t>
            </a:r>
            <a:r>
              <a:rPr lang="de-DE" sz="1600" dirty="0">
                <a:latin typeface="ScalaSansPro-Bold" pitchFamily="50" charset="0"/>
              </a:rPr>
              <a:t>(</a:t>
            </a:r>
            <a:r>
              <a:rPr lang="de-DE" sz="1600" dirty="0" err="1" smtClean="0">
                <a:latin typeface="ScalaSansPro-Bold" pitchFamily="50" charset="0"/>
              </a:rPr>
              <a:t>OurWorldinData</a:t>
            </a:r>
            <a:r>
              <a:rPr lang="de-DE" sz="1600" dirty="0" smtClean="0">
                <a:latin typeface="ScalaSansPro-Bold" pitchFamily="50" charset="0"/>
              </a:rPr>
              <a:t>, 02.08.) </a:t>
            </a:r>
            <a:endParaRPr lang="de-DE" sz="1600" dirty="0">
              <a:latin typeface="ScalaSansPro-Bold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5109" y="2888357"/>
            <a:ext cx="88293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Vom 27.05. bis 28.07. wurden 17 „</a:t>
            </a:r>
            <a:r>
              <a:rPr lang="de-DE" sz="1600" dirty="0" err="1" smtClean="0"/>
              <a:t>drive-through</a:t>
            </a:r>
            <a:r>
              <a:rPr lang="de-DE" sz="1600" dirty="0" smtClean="0"/>
              <a:t>“ und 2  „walk-</a:t>
            </a:r>
            <a:r>
              <a:rPr lang="de-DE" sz="1600" dirty="0" err="1" smtClean="0"/>
              <a:t>through</a:t>
            </a:r>
            <a:r>
              <a:rPr lang="de-DE" sz="1600" dirty="0" smtClean="0"/>
              <a:t>“  Zentren in Betrieb genommen 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Ziel = die ganze Bevölkerung zu testen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Testkapazität 20.000 pro Tag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3 Kategorien für die Testung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de-DE" sz="1600" dirty="0" smtClean="0"/>
              <a:t>Berufliche Exposition (hoch): z.B. </a:t>
            </a:r>
            <a:r>
              <a:rPr lang="de-DE" sz="1600" dirty="0" err="1" smtClean="0"/>
              <a:t>Health</a:t>
            </a:r>
            <a:r>
              <a:rPr lang="de-DE" sz="1600" dirty="0" smtClean="0"/>
              <a:t> care </a:t>
            </a:r>
            <a:r>
              <a:rPr lang="de-DE" sz="1600" dirty="0" err="1" smtClean="0"/>
              <a:t>workers</a:t>
            </a:r>
            <a:r>
              <a:rPr lang="de-DE" sz="1600" dirty="0" smtClean="0"/>
              <a:t>,  Polizisten,  Erzieher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de-DE" sz="1600" dirty="0" smtClean="0"/>
              <a:t>Andere Berufsgruppen, Bürger </a:t>
            </a:r>
            <a:endParaRPr lang="de-DE" sz="1600" dirty="0"/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de-DE" sz="1600" dirty="0" smtClean="0"/>
              <a:t>Pendler (</a:t>
            </a:r>
            <a:r>
              <a:rPr lang="de-DE" sz="1600" dirty="0" err="1" smtClean="0"/>
              <a:t>cross-border</a:t>
            </a:r>
            <a:r>
              <a:rPr lang="de-DE" sz="1600" dirty="0" smtClean="0"/>
              <a:t> </a:t>
            </a:r>
            <a:r>
              <a:rPr lang="de-DE" sz="1600" dirty="0" err="1" smtClean="0"/>
              <a:t>workers</a:t>
            </a:r>
            <a:r>
              <a:rPr lang="de-DE" sz="1600" dirty="0" smtClean="0"/>
              <a:t>) und repräsentative Proben  der gesamten Bevölkerung</a:t>
            </a:r>
          </a:p>
        </p:txBody>
      </p:sp>
    </p:spTree>
    <p:extLst>
      <p:ext uri="{BB962C8B-B14F-4D97-AF65-F5344CB8AC3E}">
        <p14:creationId xmlns:p14="http://schemas.microsoft.com/office/powerpoint/2010/main" val="33009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Luxemburg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" y="1105655"/>
            <a:ext cx="6422590" cy="32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94662"/>
            <a:ext cx="6169174" cy="277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Bildschirmpräsentation (4:3)</PresentationFormat>
  <Paragraphs>298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COVID-19/ Rumänien</vt:lpstr>
      <vt:lpstr>COVID-19/ Rumänien</vt:lpstr>
      <vt:lpstr>Hintergrund</vt:lpstr>
      <vt:lpstr>COVID-19/ Luxemburg</vt:lpstr>
      <vt:lpstr>COVID-19/ Luxemburg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703</cp:revision>
  <dcterms:created xsi:type="dcterms:W3CDTF">2020-04-16T05:25:18Z</dcterms:created>
  <dcterms:modified xsi:type="dcterms:W3CDTF">2020-08-05T08:07:48Z</dcterms:modified>
</cp:coreProperties>
</file>