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2" r:id="rId2"/>
    <p:sldId id="272" r:id="rId3"/>
    <p:sldId id="263" r:id="rId4"/>
    <p:sldId id="265" r:id="rId5"/>
    <p:sldId id="264" r:id="rId6"/>
    <p:sldId id="269" r:id="rId7"/>
    <p:sldId id="270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" initials="U" lastIdx="6" clrIdx="0">
    <p:extLst/>
  </p:cmAuthor>
  <p:cmAuthor id="2" name="Haderer, Flora" initials="HF" lastIdx="4" clrIdx="1"/>
  <p:cmAuthor id="3" name="Bremer, Viviane" initials="BV" lastIdx="5" clrIdx="2"/>
  <p:cmAuthor id="4" name="Sarma, Navina" initials="SN" lastIdx="9" clrIdx="3"/>
  <p:cmAuthor id="5" name="Straub, Janina" initials="SJ" lastIdx="7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045AA6"/>
    <a:srgbClr val="006EC7"/>
    <a:srgbClr val="4D8AD2"/>
    <a:srgbClr val="80A5DC"/>
    <a:srgbClr val="66A8DD"/>
    <a:srgbClr val="689CCA"/>
    <a:srgbClr val="338BD2"/>
    <a:srgbClr val="367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9"/>
    <p:restoredTop sz="77635" autoAdjust="0"/>
  </p:normalViewPr>
  <p:slideViewPr>
    <p:cSldViewPr snapToGrid="0" snapToObjects="1">
      <p:cViewPr varScale="1">
        <p:scale>
          <a:sx n="53" d="100"/>
          <a:sy n="53" d="100"/>
        </p:scale>
        <p:origin x="-1860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04.08.2020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466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434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43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50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164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01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10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1384875"/>
            <a:ext cx="8752360" cy="4355538"/>
          </a:xfrm>
          <a:prstGeom prst="rect">
            <a:avLst/>
          </a:prstGeom>
          <a:solidFill>
            <a:srgbClr val="006EC7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384300"/>
            <a:ext cx="3319463" cy="4356100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3" name="Bild 12" descr="RKI-Logo_RGB_P300C.tif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PPT_Background_4zu3_RBGN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" y="1384875"/>
            <a:ext cx="8746484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Bild 11" descr="RKI-Logo_RGB_P300C.tif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05.08.2020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„Partizipation in der Krise“  - IG Partizipation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2"/>
          <p:cNvSpPr>
            <a:spLocks noGrp="1"/>
          </p:cNvSpPr>
          <p:nvPr>
            <p:ph sz="quarter" idx="13"/>
          </p:nvPr>
        </p:nvSpPr>
        <p:spPr>
          <a:xfrm>
            <a:off x="457199" y="1155700"/>
            <a:ext cx="8092593" cy="5302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05.08.2020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„Partizipation in der Krise“  - IG Partizipation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606442" y="1155699"/>
            <a:ext cx="3943350" cy="5295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4"/>
          </p:nvPr>
        </p:nvSpPr>
        <p:spPr>
          <a:xfrm>
            <a:off x="454844" y="1155699"/>
            <a:ext cx="3943350" cy="529590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05.08.2020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„Partizipation in der Krise“  - IG Partizipation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45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05.08.2020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„Partizipation in der Krise“  - IG Partizipation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199" y="1155700"/>
            <a:ext cx="8092593" cy="530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5" y="6622713"/>
            <a:ext cx="1860421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r>
              <a:rPr lang="de-DE"/>
              <a:t>05.08.2020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1" y="6622713"/>
            <a:ext cx="5182675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r>
              <a:rPr lang="de-DE"/>
              <a:t>„Partizipation in der Krise“  - IG Partizipation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2920" y="6622713"/>
            <a:ext cx="496872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ctr">
              <a:defRPr sz="1200">
                <a:solidFill>
                  <a:srgbClr val="006EC7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94239" y="6628377"/>
            <a:ext cx="0" cy="229623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457200" y="6622713"/>
            <a:ext cx="0" cy="23528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564139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RKI-Logo_RGB_P300C.tif"/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23" y="182309"/>
            <a:ext cx="1656184" cy="480392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xmlns="" id="{3D4E5546-5335-5647-A96F-CE3BCF4D161A}"/>
              </a:ext>
            </a:extLst>
          </p:cNvPr>
          <p:cNvCxnSpPr/>
          <p:nvPr userDrawn="1"/>
        </p:nvCxnSpPr>
        <p:spPr>
          <a:xfrm>
            <a:off x="8045635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61" r:id="rId5"/>
    <p:sldLayoutId id="2147483655" r:id="rId6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06E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Verteiler-IG-Partizipation@rki.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dirty="0"/>
              <a:t>Partizipation in der Bekämpfung der SARS-CoV-2-Pandemie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IG Partizipation </a:t>
            </a:r>
          </a:p>
          <a:p>
            <a:r>
              <a:rPr lang="de-DE" dirty="0"/>
              <a:t>Berlin, 5. August 2020</a:t>
            </a:r>
          </a:p>
        </p:txBody>
      </p:sp>
    </p:spTree>
    <p:extLst>
      <p:ext uri="{BB962C8B-B14F-4D97-AF65-F5344CB8AC3E}">
        <p14:creationId xmlns:p14="http://schemas.microsoft.com/office/powerpoint/2010/main" val="391611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hadererf\Downloads\WhatsApp Image 2020-08-03 at 14.04.1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0101" r="15425" b="56430"/>
          <a:stretch/>
        </p:blipFill>
        <p:spPr bwMode="auto">
          <a:xfrm>
            <a:off x="3680982" y="3697599"/>
            <a:ext cx="4181388" cy="27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178744" y="6612926"/>
            <a:ext cx="1691292" cy="215325"/>
          </a:xfrm>
        </p:spPr>
        <p:txBody>
          <a:bodyPr/>
          <a:lstStyle/>
          <a:p>
            <a:r>
              <a:rPr lang="de-DE" smtClean="0"/>
              <a:t>05.08.2020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464722" y="6612926"/>
            <a:ext cx="4711523" cy="215325"/>
          </a:xfrm>
        </p:spPr>
        <p:txBody>
          <a:bodyPr/>
          <a:lstStyle/>
          <a:p>
            <a:r>
              <a:rPr lang="de-DE" smtClean="0"/>
              <a:t>„Partizipation in der Krise“  - IG Partizipation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604860" y="6612926"/>
            <a:ext cx="451702" cy="215325"/>
          </a:xfrm>
        </p:spPr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b="10206"/>
          <a:stretch/>
        </p:blipFill>
        <p:spPr bwMode="auto">
          <a:xfrm>
            <a:off x="1077380" y="4424927"/>
            <a:ext cx="1817971" cy="21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08" y="209912"/>
            <a:ext cx="2635750" cy="265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14314"/>
          <a:stretch/>
        </p:blipFill>
        <p:spPr bwMode="auto">
          <a:xfrm>
            <a:off x="7203953" y="4039587"/>
            <a:ext cx="1750387" cy="228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56" y="703026"/>
            <a:ext cx="1233805" cy="176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3" t="3493" r="20478" b="22380"/>
          <a:stretch/>
        </p:blipFill>
        <p:spPr bwMode="auto">
          <a:xfrm>
            <a:off x="1542349" y="190500"/>
            <a:ext cx="1962852" cy="240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72" y="566694"/>
            <a:ext cx="1440026" cy="19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0" descr="Iris Hunger (@IrisHunger) | Twitter"/>
          <p:cNvSpPr>
            <a:spLocks noChangeAspect="1" noChangeArrowheads="1"/>
          </p:cNvSpPr>
          <p:nvPr/>
        </p:nvSpPr>
        <p:spPr bwMode="auto">
          <a:xfrm>
            <a:off x="55666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9" y="2338848"/>
            <a:ext cx="1590940" cy="208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5" r="28349"/>
          <a:stretch/>
        </p:blipFill>
        <p:spPr bwMode="auto">
          <a:xfrm>
            <a:off x="6310695" y="633511"/>
            <a:ext cx="1413458" cy="195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79" y="2435157"/>
            <a:ext cx="1604430" cy="160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5" r="14276" b="10371"/>
          <a:stretch/>
        </p:blipFill>
        <p:spPr bwMode="auto">
          <a:xfrm>
            <a:off x="2339300" y="2591525"/>
            <a:ext cx="1775956" cy="213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256" y="2464535"/>
            <a:ext cx="1370023" cy="176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1" r="33481" b="16626"/>
          <a:stretch/>
        </p:blipFill>
        <p:spPr bwMode="auto">
          <a:xfrm>
            <a:off x="2699790" y="4228960"/>
            <a:ext cx="1600716" cy="224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5"/>
          <a:stretch/>
        </p:blipFill>
        <p:spPr bwMode="auto">
          <a:xfrm>
            <a:off x="325637" y="487599"/>
            <a:ext cx="1503486" cy="184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09" y="2464535"/>
            <a:ext cx="1604429" cy="160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7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05.08.2020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„Partizipation in der Krise“  - IG Partizipation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457199" y="1155700"/>
            <a:ext cx="8092593" cy="4972145"/>
          </a:xfrm>
        </p:spPr>
        <p:txBody>
          <a:bodyPr>
            <a:normAutofit lnSpcReduction="10000"/>
          </a:bodyPr>
          <a:lstStyle/>
          <a:p>
            <a:endParaRPr lang="de-DE" dirty="0" smtClean="0"/>
          </a:p>
          <a:p>
            <a:r>
              <a:rPr lang="de-DE" dirty="0"/>
              <a:t>Ca. 17 Wissenschaftler*innen </a:t>
            </a:r>
            <a:br>
              <a:rPr lang="de-DE" dirty="0"/>
            </a:br>
            <a:r>
              <a:rPr lang="de-DE" dirty="0"/>
              <a:t>aus den </a:t>
            </a:r>
            <a:r>
              <a:rPr lang="de-DE" b="1" dirty="0"/>
              <a:t>Abteilungen 1, 2, 3, ZBS und </a:t>
            </a:r>
            <a:r>
              <a:rPr lang="de-DE" b="1" dirty="0" smtClean="0"/>
              <a:t>ZIG</a:t>
            </a:r>
          </a:p>
          <a:p>
            <a:endParaRPr lang="de-DE" b="1" dirty="0" smtClean="0"/>
          </a:p>
          <a:p>
            <a:r>
              <a:rPr lang="de-DE" b="1" dirty="0" smtClean="0"/>
              <a:t>Selbstorganisierte Initiative</a:t>
            </a:r>
            <a:r>
              <a:rPr lang="de-DE" dirty="0" smtClean="0"/>
              <a:t> seit Oktober 2019</a:t>
            </a:r>
          </a:p>
          <a:p>
            <a:pPr marL="0" indent="0">
              <a:buNone/>
            </a:pPr>
            <a:endParaRPr lang="de-DE" dirty="0" smtClean="0"/>
          </a:p>
          <a:p>
            <a:pPr marL="57150" indent="0">
              <a:buNone/>
            </a:pPr>
            <a:r>
              <a:rPr lang="de-DE" b="1" dirty="0" smtClean="0">
                <a:solidFill>
                  <a:srgbClr val="006EC7"/>
                </a:solidFill>
              </a:rPr>
              <a:t>Fokus:</a:t>
            </a:r>
            <a:r>
              <a:rPr lang="de-DE" dirty="0" smtClean="0">
                <a:solidFill>
                  <a:srgbClr val="006EC7"/>
                </a:solidFill>
              </a:rPr>
              <a:t> </a:t>
            </a:r>
          </a:p>
          <a:p>
            <a:pPr marL="400050">
              <a:buFont typeface="Wingdings" panose="05000000000000000000" pitchFamily="2" charset="2"/>
              <a:buChar char="Ø"/>
            </a:pPr>
            <a:r>
              <a:rPr lang="de-DE" b="1" dirty="0" smtClean="0"/>
              <a:t>partizipative Herangehensweisen </a:t>
            </a:r>
            <a:r>
              <a:rPr lang="de-DE" dirty="0" smtClean="0"/>
              <a:t>in Forschung, Trainings-  und Projektentwicklung, Zusammenarbeit und Kommunikation</a:t>
            </a:r>
          </a:p>
          <a:p>
            <a:pPr marL="57150" indent="0">
              <a:buNone/>
            </a:pPr>
            <a:endParaRPr lang="de-DE" sz="2200" b="1" dirty="0" smtClean="0">
              <a:solidFill>
                <a:srgbClr val="006EC7"/>
              </a:solidFill>
            </a:endParaRPr>
          </a:p>
          <a:p>
            <a:pPr marL="57150" indent="0">
              <a:buNone/>
            </a:pPr>
            <a:r>
              <a:rPr lang="de-DE" sz="2200" b="1" dirty="0" smtClean="0">
                <a:solidFill>
                  <a:srgbClr val="006EC7"/>
                </a:solidFill>
              </a:rPr>
              <a:t>Ziele:</a:t>
            </a:r>
          </a:p>
          <a:p>
            <a:pPr marL="400050">
              <a:buFont typeface="Wingdings" panose="05000000000000000000" pitchFamily="2" charset="2"/>
              <a:buChar char="Ø"/>
            </a:pPr>
            <a:r>
              <a:rPr lang="de-DE" sz="2200" b="1" dirty="0" smtClean="0"/>
              <a:t>Reflexion </a:t>
            </a:r>
            <a:r>
              <a:rPr lang="de-DE" sz="2200" dirty="0" smtClean="0"/>
              <a:t>des eigenen </a:t>
            </a:r>
            <a:r>
              <a:rPr lang="de-DE" sz="2200" b="1" dirty="0" smtClean="0"/>
              <a:t>professionellen Vorgehens </a:t>
            </a:r>
            <a:r>
              <a:rPr lang="de-DE" dirty="0" smtClean="0"/>
              <a:t>und</a:t>
            </a:r>
            <a:endParaRPr lang="de-DE" sz="2200" dirty="0" smtClean="0"/>
          </a:p>
          <a:p>
            <a:pPr marL="400050">
              <a:buFont typeface="Wingdings" panose="05000000000000000000" pitchFamily="2" charset="2"/>
              <a:buChar char="Ø"/>
            </a:pPr>
            <a:r>
              <a:rPr lang="de-DE" sz="2200" b="1" dirty="0" smtClean="0"/>
              <a:t>Erweiterung</a:t>
            </a:r>
            <a:r>
              <a:rPr lang="de-DE" sz="2200" dirty="0" smtClean="0"/>
              <a:t> des </a:t>
            </a:r>
            <a:r>
              <a:rPr lang="de-DE" sz="2200" b="1" dirty="0" smtClean="0"/>
              <a:t>Methodenspektrums</a:t>
            </a:r>
            <a:r>
              <a:rPr lang="de-DE" sz="2200" dirty="0" smtClean="0"/>
              <a:t> des RKIs </a:t>
            </a:r>
            <a:r>
              <a:rPr lang="de-DE" sz="2200" b="1" dirty="0" smtClean="0"/>
              <a:t>um partizipative Ansätze</a:t>
            </a:r>
          </a:p>
          <a:p>
            <a:pPr marL="0" indent="0">
              <a:buNone/>
            </a:pPr>
            <a:endParaRPr lang="de-DE" sz="2000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</p:spPr>
        <p:txBody>
          <a:bodyPr/>
          <a:lstStyle/>
          <a:p>
            <a:r>
              <a:rPr lang="de-DE" smtClean="0"/>
              <a:t>Die „Interessengruppe Partizipation“ am RKI</a:t>
            </a:r>
            <a:endParaRPr lang="de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05.08.2020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„Partizipation in der Krise“  - IG Partizipation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534519" y="1275146"/>
            <a:ext cx="7518401" cy="4833554"/>
          </a:xfrm>
        </p:spPr>
        <p:txBody>
          <a:bodyPr>
            <a:normAutofit/>
          </a:bodyPr>
          <a:lstStyle/>
          <a:p>
            <a:endParaRPr lang="de-DE" sz="2000" dirty="0"/>
          </a:p>
          <a:p>
            <a:pPr marL="0" indent="0">
              <a:buNone/>
            </a:pPr>
            <a:r>
              <a:rPr lang="de-DE" sz="2000" b="1" dirty="0" smtClean="0">
                <a:solidFill>
                  <a:srgbClr val="006EC7"/>
                </a:solidFill>
              </a:rPr>
              <a:t>Partizipation ist…. </a:t>
            </a:r>
            <a:endParaRPr lang="de-DE" sz="2000" b="1" dirty="0"/>
          </a:p>
          <a:p>
            <a:r>
              <a:rPr lang="de-DE" sz="2000" b="1" dirty="0"/>
              <a:t>aktive Einbeziehung </a:t>
            </a:r>
            <a:r>
              <a:rPr lang="de-DE" sz="2000" dirty="0"/>
              <a:t>von und </a:t>
            </a:r>
            <a:r>
              <a:rPr lang="de-DE" sz="2000" b="1" dirty="0"/>
              <a:t>partnerschaftliche Zusammenarbeit </a:t>
            </a:r>
            <a:r>
              <a:rPr lang="de-DE" sz="2000" dirty="0"/>
              <a:t>mit </a:t>
            </a:r>
            <a:r>
              <a:rPr lang="de-DE" sz="2000" b="1" dirty="0"/>
              <a:t>relevanten Akteur*innen oder </a:t>
            </a:r>
            <a:r>
              <a:rPr lang="de-DE" sz="2000" b="1" dirty="0" smtClean="0"/>
              <a:t>Gruppen</a:t>
            </a:r>
          </a:p>
          <a:p>
            <a:r>
              <a:rPr lang="de-DE" sz="2000" dirty="0"/>
              <a:t>Berücksichtigung </a:t>
            </a:r>
            <a:r>
              <a:rPr lang="de-DE" sz="2000" b="1" dirty="0"/>
              <a:t>spezifischer Lebenswelten </a:t>
            </a:r>
            <a:r>
              <a:rPr lang="de-DE" sz="2000" dirty="0"/>
              <a:t>und </a:t>
            </a:r>
            <a:r>
              <a:rPr lang="de-DE" sz="2000" b="1" dirty="0"/>
              <a:t>-</a:t>
            </a:r>
            <a:r>
              <a:rPr lang="de-DE" sz="2000" b="1" dirty="0" smtClean="0"/>
              <a:t>bedingungen</a:t>
            </a:r>
            <a:endParaRPr lang="de-DE" sz="2000" b="1" dirty="0"/>
          </a:p>
          <a:p>
            <a:pPr marL="0" indent="0">
              <a:buNone/>
            </a:pPr>
            <a:endParaRPr lang="de-DE" sz="2000" b="1" dirty="0"/>
          </a:p>
          <a:p>
            <a:pPr marL="0" indent="0">
              <a:buNone/>
            </a:pPr>
            <a:r>
              <a:rPr lang="de-DE" sz="2000" b="1" dirty="0" smtClean="0">
                <a:solidFill>
                  <a:srgbClr val="006EC7"/>
                </a:solidFill>
              </a:rPr>
              <a:t>Partizipation bedeutet… </a:t>
            </a:r>
            <a:endParaRPr lang="de-DE" sz="2000" b="1" dirty="0"/>
          </a:p>
          <a:p>
            <a:r>
              <a:rPr lang="de-DE" sz="2000" b="1" dirty="0">
                <a:solidFill>
                  <a:srgbClr val="00B050"/>
                </a:solidFill>
              </a:rPr>
              <a:t>Veränderung des </a:t>
            </a:r>
            <a:r>
              <a:rPr lang="de-DE" sz="2000" b="1" dirty="0" smtClean="0">
                <a:solidFill>
                  <a:srgbClr val="00B050"/>
                </a:solidFill>
              </a:rPr>
              <a:t>Rollenverständnisses: </a:t>
            </a:r>
          </a:p>
          <a:p>
            <a:pPr marL="0" indent="0">
              <a:buNone/>
            </a:pPr>
            <a:r>
              <a:rPr lang="de-DE" sz="2000" b="1" dirty="0">
                <a:solidFill>
                  <a:srgbClr val="00B050"/>
                </a:solidFill>
              </a:rPr>
              <a:t>	</a:t>
            </a:r>
            <a:r>
              <a:rPr lang="de-DE" sz="2000" b="1" dirty="0" smtClean="0">
                <a:solidFill>
                  <a:srgbClr val="00B050"/>
                </a:solidFill>
              </a:rPr>
              <a:t>	</a:t>
            </a:r>
            <a:r>
              <a:rPr lang="de-DE" sz="2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smtClean="0">
                <a:solidFill>
                  <a:srgbClr val="00B050"/>
                </a:solidFill>
              </a:rPr>
              <a:t>Austausch </a:t>
            </a:r>
            <a:r>
              <a:rPr lang="de-DE" sz="2000" b="1" dirty="0">
                <a:solidFill>
                  <a:srgbClr val="00B050"/>
                </a:solidFill>
              </a:rPr>
              <a:t>zwischen </a:t>
            </a:r>
            <a:r>
              <a:rPr lang="de-DE" sz="2000" b="1" dirty="0" smtClean="0">
                <a:solidFill>
                  <a:srgbClr val="00B050"/>
                </a:solidFill>
              </a:rPr>
              <a:t>Expert*innen</a:t>
            </a:r>
            <a:endParaRPr lang="de-DE" sz="2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2000" b="1" dirty="0" smtClean="0">
              <a:solidFill>
                <a:srgbClr val="006EC7"/>
              </a:solidFill>
            </a:endParaRPr>
          </a:p>
          <a:p>
            <a:pPr marL="0" indent="0">
              <a:buNone/>
            </a:pPr>
            <a:r>
              <a:rPr lang="de-DE" sz="2000" b="1" dirty="0" smtClean="0">
                <a:solidFill>
                  <a:srgbClr val="006EC7"/>
                </a:solidFill>
              </a:rPr>
              <a:t>Partizipation </a:t>
            </a:r>
            <a:r>
              <a:rPr lang="de-DE" sz="2000" b="1" dirty="0">
                <a:solidFill>
                  <a:srgbClr val="006EC7"/>
                </a:solidFill>
              </a:rPr>
              <a:t>bringt… </a:t>
            </a:r>
            <a:endParaRPr lang="de-DE" sz="2000" b="1" dirty="0"/>
          </a:p>
          <a:p>
            <a:r>
              <a:rPr lang="de-DE" sz="2000" b="1" dirty="0" err="1"/>
              <a:t>Empowerment</a:t>
            </a:r>
            <a:endParaRPr lang="de-DE" sz="2000" dirty="0"/>
          </a:p>
          <a:p>
            <a:r>
              <a:rPr lang="de-DE" sz="2000" b="1" dirty="0"/>
              <a:t>Nachhaltige </a:t>
            </a:r>
            <a:r>
              <a:rPr lang="de-DE" sz="2000" b="1" dirty="0" smtClean="0"/>
              <a:t>und </a:t>
            </a:r>
            <a:r>
              <a:rPr lang="de-DE" sz="2000" b="1" dirty="0"/>
              <a:t>A</a:t>
            </a:r>
            <a:r>
              <a:rPr lang="de-DE" sz="2000" b="1" dirty="0" smtClean="0"/>
              <a:t>dressat*innen-gerechte Lösungen</a:t>
            </a:r>
            <a:endParaRPr lang="de-DE" sz="200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73225" y="791385"/>
            <a:ext cx="8092592" cy="338554"/>
          </a:xfrm>
        </p:spPr>
        <p:txBody>
          <a:bodyPr/>
          <a:lstStyle/>
          <a:p>
            <a:r>
              <a:rPr lang="de-DE" dirty="0" smtClean="0"/>
              <a:t>Partizipation:  WAS, WARUM und WIE? 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082B98C8-3868-41BC-9FE1-4918E0916F66}"/>
              </a:ext>
            </a:extLst>
          </p:cNvPr>
          <p:cNvSpPr/>
          <p:nvPr/>
        </p:nvSpPr>
        <p:spPr>
          <a:xfrm rot="1076070">
            <a:off x="5639112" y="3622560"/>
            <a:ext cx="3170839" cy="11893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rgbClr val="045AA6"/>
                </a:solidFill>
              </a:rPr>
              <a:t>Zielgruppen werden </a:t>
            </a:r>
            <a:r>
              <a:rPr lang="de-DE" dirty="0">
                <a:solidFill>
                  <a:srgbClr val="045AA6"/>
                </a:solidFill>
              </a:rPr>
              <a:t>zu </a:t>
            </a:r>
            <a:r>
              <a:rPr lang="de-DE" dirty="0" smtClean="0">
                <a:solidFill>
                  <a:srgbClr val="045AA6"/>
                </a:solidFill>
              </a:rPr>
              <a:t>Akteur*innen;</a:t>
            </a:r>
            <a:endParaRPr lang="de-DE" dirty="0" smtClean="0">
              <a:solidFill>
                <a:srgbClr val="045AA6"/>
              </a:solidFill>
            </a:endParaRPr>
          </a:p>
          <a:p>
            <a:pPr algn="ctr"/>
            <a:r>
              <a:rPr lang="de-DE" dirty="0" smtClean="0">
                <a:solidFill>
                  <a:srgbClr val="045AA6"/>
                </a:solidFill>
              </a:rPr>
              <a:t>Betroffene zu </a:t>
            </a:r>
            <a:r>
              <a:rPr lang="de-DE" dirty="0" smtClean="0">
                <a:solidFill>
                  <a:srgbClr val="045AA6"/>
                </a:solidFill>
              </a:rPr>
              <a:t>Expert*innen   </a:t>
            </a:r>
            <a:endParaRPr lang="de-DE" dirty="0">
              <a:solidFill>
                <a:srgbClr val="045A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05.08.2020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„Partizipation in der Krise“  - IG Partizipation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b="1" dirty="0"/>
          </a:p>
          <a:p>
            <a:r>
              <a:rPr lang="de-DE" b="1" dirty="0" smtClean="0"/>
              <a:t>akzeptierte </a:t>
            </a:r>
            <a:r>
              <a:rPr lang="de-DE" b="1" dirty="0"/>
              <a:t>und effektive Maßnahmen </a:t>
            </a:r>
            <a:r>
              <a:rPr lang="de-DE" dirty="0"/>
              <a:t>zur Bekämpfung des COVID-19-Geschehens entwickeln</a:t>
            </a:r>
          </a:p>
          <a:p>
            <a:endParaRPr lang="de-DE" b="1" dirty="0"/>
          </a:p>
          <a:p>
            <a:r>
              <a:rPr lang="de-DE" dirty="0" smtClean="0"/>
              <a:t>notwendige </a:t>
            </a:r>
            <a:r>
              <a:rPr lang="de-DE" b="1" dirty="0"/>
              <a:t>Verantwortungsübernahme </a:t>
            </a:r>
            <a:r>
              <a:rPr lang="de-DE" dirty="0"/>
              <a:t>bei möglichst vielen Akteur*innen </a:t>
            </a:r>
            <a:r>
              <a:rPr lang="de-DE" b="1" dirty="0"/>
              <a:t>stärken</a:t>
            </a:r>
          </a:p>
          <a:p>
            <a:endParaRPr lang="de-DE" b="1" dirty="0"/>
          </a:p>
          <a:p>
            <a:r>
              <a:rPr lang="de-DE" b="1" dirty="0" smtClean="0"/>
              <a:t>Populationen</a:t>
            </a:r>
            <a:r>
              <a:rPr lang="de-DE" dirty="0"/>
              <a:t>,</a:t>
            </a:r>
            <a:r>
              <a:rPr lang="de-DE" b="1" dirty="0"/>
              <a:t> </a:t>
            </a:r>
            <a:r>
              <a:rPr lang="de-DE" dirty="0"/>
              <a:t>die aus verschiedenen Gründen als "schwer erreichbar" gelten,</a:t>
            </a:r>
            <a:r>
              <a:rPr lang="de-DE" b="1" dirty="0"/>
              <a:t> erreichen</a:t>
            </a:r>
          </a:p>
          <a:p>
            <a:endParaRPr lang="de-DE" b="1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71500" y="787946"/>
            <a:ext cx="8092592" cy="338554"/>
          </a:xfrm>
        </p:spPr>
        <p:txBody>
          <a:bodyPr/>
          <a:lstStyle/>
          <a:p>
            <a:r>
              <a:rPr lang="de-DE" dirty="0" smtClean="0"/>
              <a:t>Partizipation </a:t>
            </a:r>
            <a:r>
              <a:rPr lang="de-DE" dirty="0"/>
              <a:t>in der Bekämpfung der </a:t>
            </a:r>
            <a:r>
              <a:rPr lang="de-DE" dirty="0" smtClean="0"/>
              <a:t>SARS-CoV-2-Pandemie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07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274E0CD-A808-46A0-8F57-1E35F45A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05.08.2020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DCEDCBA-E9F1-480C-8A1D-2722BACC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„Partizipation in der Krise“  - IG Partizipation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87BBFFA1-2065-4AAD-A894-C1A8EB90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BEC1DC13-6786-418B-8510-2B66AA945E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091" y="1346200"/>
            <a:ext cx="8140701" cy="5302250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lvl="0"/>
            <a:r>
              <a:rPr lang="de-DE" b="1" dirty="0" smtClean="0"/>
              <a:t>Partizipative </a:t>
            </a:r>
            <a:r>
              <a:rPr lang="de-DE" b="1" dirty="0"/>
              <a:t>Forschungsansätze </a:t>
            </a:r>
            <a:r>
              <a:rPr lang="de-DE" dirty="0"/>
              <a:t>(</a:t>
            </a:r>
            <a:r>
              <a:rPr lang="de-DE" dirty="0" err="1"/>
              <a:t>zB</a:t>
            </a:r>
            <a:r>
              <a:rPr lang="de-DE" dirty="0"/>
              <a:t> </a:t>
            </a:r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voice</a:t>
            </a:r>
            <a:r>
              <a:rPr lang="de-DE" dirty="0"/>
              <a:t>, </a:t>
            </a:r>
            <a:r>
              <a:rPr lang="de-DE" dirty="0" err="1"/>
              <a:t>inquiries</a:t>
            </a:r>
            <a:r>
              <a:rPr lang="de-DE" dirty="0" smtClean="0"/>
              <a:t>,…) zur</a:t>
            </a:r>
            <a:r>
              <a:rPr lang="de-DE" b="1" dirty="0" smtClean="0"/>
              <a:t> </a:t>
            </a:r>
            <a:r>
              <a:rPr lang="de-DE" dirty="0" smtClean="0"/>
              <a:t>Erfassung </a:t>
            </a:r>
            <a:r>
              <a:rPr lang="de-DE" dirty="0"/>
              <a:t>von </a:t>
            </a:r>
            <a:r>
              <a:rPr lang="de-DE" b="1" dirty="0"/>
              <a:t>zielgruppenspezifischen </a:t>
            </a:r>
            <a:r>
              <a:rPr lang="de-DE" dirty="0"/>
              <a:t>und lokalen </a:t>
            </a:r>
            <a:r>
              <a:rPr lang="de-DE" b="1" dirty="0"/>
              <a:t>Wissensbeständen </a:t>
            </a:r>
            <a:r>
              <a:rPr lang="de-DE" dirty="0"/>
              <a:t>und Erfahrungen </a:t>
            </a:r>
            <a:endParaRPr lang="de-DE" dirty="0" smtClean="0"/>
          </a:p>
          <a:p>
            <a:pPr lvl="0"/>
            <a:endParaRPr lang="de-DE" dirty="0" smtClean="0"/>
          </a:p>
          <a:p>
            <a:r>
              <a:rPr lang="de-DE" dirty="0"/>
              <a:t>Organisation von runden Tischen u.a. zur </a:t>
            </a:r>
            <a:r>
              <a:rPr lang="de-DE" b="1" dirty="0"/>
              <a:t>Einbindung  </a:t>
            </a:r>
            <a:br>
              <a:rPr lang="de-DE" b="1" dirty="0"/>
            </a:br>
            <a:r>
              <a:rPr lang="de-DE" b="1" dirty="0"/>
              <a:t>von Vertretungen</a:t>
            </a:r>
            <a:r>
              <a:rPr lang="de-DE" dirty="0"/>
              <a:t> </a:t>
            </a:r>
            <a:r>
              <a:rPr lang="de-DE" b="1" dirty="0"/>
              <a:t>relevanter </a:t>
            </a:r>
            <a:r>
              <a:rPr lang="de-DE" b="1" dirty="0" err="1"/>
              <a:t>Akteursgruppen</a:t>
            </a:r>
            <a:endParaRPr lang="de-DE" dirty="0"/>
          </a:p>
          <a:p>
            <a:pPr marL="0" lvl="0" indent="0">
              <a:buNone/>
            </a:pPr>
            <a:endParaRPr lang="de-DE" dirty="0"/>
          </a:p>
          <a:p>
            <a:pPr lvl="0"/>
            <a:r>
              <a:rPr lang="de-DE" dirty="0" smtClean="0"/>
              <a:t>Gestaltung </a:t>
            </a:r>
            <a:r>
              <a:rPr lang="de-DE" dirty="0" smtClean="0"/>
              <a:t>von </a:t>
            </a:r>
            <a:r>
              <a:rPr lang="de-DE" b="1" dirty="0" smtClean="0"/>
              <a:t>Risikokommunikation </a:t>
            </a:r>
            <a:br>
              <a:rPr lang="de-DE" b="1" dirty="0" smtClean="0"/>
            </a:br>
            <a:r>
              <a:rPr lang="de-DE" b="1" dirty="0" smtClean="0"/>
              <a:t>als aktiver und partizipativer Dialog</a:t>
            </a:r>
            <a:endParaRPr lang="de-DE" b="1" dirty="0"/>
          </a:p>
          <a:p>
            <a:pPr marL="0" lvl="0" indent="0">
              <a:buNone/>
            </a:pPr>
            <a:endParaRPr lang="de-DE" b="1" dirty="0"/>
          </a:p>
          <a:p>
            <a:pPr lvl="0"/>
            <a:r>
              <a:rPr lang="de-DE" dirty="0" smtClean="0"/>
              <a:t>Einbeziehung von Betroffenen </a:t>
            </a:r>
            <a:r>
              <a:rPr lang="de-DE" dirty="0" smtClean="0"/>
              <a:t> bei der </a:t>
            </a:r>
            <a:br>
              <a:rPr lang="de-DE" dirty="0" smtClean="0"/>
            </a:br>
            <a:r>
              <a:rPr lang="de-DE" dirty="0" smtClean="0"/>
              <a:t>Überarbeitung </a:t>
            </a:r>
            <a:r>
              <a:rPr lang="de-DE" dirty="0"/>
              <a:t>des Pandemieplans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xmlns="" id="{C8FADD63-D17E-4B53-AABD-7852997C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41" y="1151523"/>
            <a:ext cx="8092592" cy="338554"/>
          </a:xfrm>
        </p:spPr>
        <p:txBody>
          <a:bodyPr/>
          <a:lstStyle/>
          <a:p>
            <a:r>
              <a:rPr lang="de-DE" i="1" dirty="0" smtClean="0"/>
              <a:t>Beispiele/Ideen: </a:t>
            </a:r>
            <a:endParaRPr lang="de-DE" i="1" dirty="0"/>
          </a:p>
        </p:txBody>
      </p:sp>
      <p:pic>
        <p:nvPicPr>
          <p:cNvPr id="9" name="Grafik 8" descr="Tönnies: Zahl infizierter Mitarbeiter steigt auf über 1.500 | ZEIT ...">
            <a:extLst>
              <a:ext uri="{FF2B5EF4-FFF2-40B4-BE49-F238E27FC236}">
                <a16:creationId xmlns:a16="http://schemas.microsoft.com/office/drawing/2014/main" xmlns="" id="{DF99E519-A883-4EF3-BE84-8E720B56AD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197" y="4200525"/>
            <a:ext cx="3035436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1">
            <a:extLst>
              <a:ext uri="{FF2B5EF4-FFF2-40B4-BE49-F238E27FC236}">
                <a16:creationId xmlns:a16="http://schemas.microsoft.com/office/drawing/2014/main" xmlns="" id="{0516287C-67A1-4932-91EB-6EA9C3CC4D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16" y="2496820"/>
            <a:ext cx="2095500" cy="10185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el 5"/>
          <p:cNvSpPr txBox="1">
            <a:spLocks/>
          </p:cNvSpPr>
          <p:nvPr/>
        </p:nvSpPr>
        <p:spPr>
          <a:xfrm>
            <a:off x="509041" y="647869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Partizipation in der Bekämpfung der SARS-CoV-2-Pandemie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05.08.2020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„Partizipation in der Krise“  - IG Partizipation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564824" y="3261498"/>
            <a:ext cx="8092593" cy="2324100"/>
          </a:xfrm>
        </p:spPr>
        <p:txBody>
          <a:bodyPr>
            <a:normAutofit/>
          </a:bodyPr>
          <a:lstStyle/>
          <a:p>
            <a:r>
              <a:rPr lang="de-DE" dirty="0" smtClean="0"/>
              <a:t>In welchen Situationen ist Ihnen bereits aufgefallen, dass es mehr Partizipation in der Pandemiebekämpfung bräuchte? </a:t>
            </a:r>
          </a:p>
          <a:p>
            <a:endParaRPr lang="de-DE" dirty="0" smtClean="0"/>
          </a:p>
          <a:p>
            <a:r>
              <a:rPr lang="de-DE" dirty="0" smtClean="0"/>
              <a:t>Was wünschen Sie </a:t>
            </a:r>
            <a:r>
              <a:rPr lang="de-DE" dirty="0"/>
              <a:t>sich von der IG </a:t>
            </a:r>
            <a:r>
              <a:rPr lang="de-DE" dirty="0" smtClean="0"/>
              <a:t>Partizipation</a:t>
            </a:r>
            <a:r>
              <a:rPr lang="de-DE" dirty="0" smtClean="0"/>
              <a:t>? </a:t>
            </a:r>
            <a:endParaRPr lang="de-DE" dirty="0"/>
          </a:p>
          <a:p>
            <a:r>
              <a:rPr lang="de-DE" dirty="0"/>
              <a:t>Wie </a:t>
            </a:r>
            <a:r>
              <a:rPr lang="de-DE" dirty="0" smtClean="0"/>
              <a:t>können wir die </a:t>
            </a:r>
            <a:r>
              <a:rPr lang="de-DE" dirty="0"/>
              <a:t>Zusammenarbeit gestalten?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72140" y="2704709"/>
            <a:ext cx="8092592" cy="338554"/>
          </a:xfrm>
        </p:spPr>
        <p:txBody>
          <a:bodyPr/>
          <a:lstStyle/>
          <a:p>
            <a:r>
              <a:rPr lang="de-DE" dirty="0"/>
              <a:t>Fragen an die Kolleg*innen des Krisenstabs 	</a:t>
            </a: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Unser Angebot</a:t>
            </a:r>
            <a:endParaRPr lang="de-DE" dirty="0"/>
          </a:p>
        </p:txBody>
      </p:sp>
      <p:sp>
        <p:nvSpPr>
          <p:cNvPr id="8" name="Inhaltsplatzhalter 4"/>
          <p:cNvSpPr txBox="1">
            <a:spLocks/>
          </p:cNvSpPr>
          <p:nvPr/>
        </p:nvSpPr>
        <p:spPr>
          <a:xfrm>
            <a:off x="564825" y="861973"/>
            <a:ext cx="8092593" cy="17323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 smtClean="0"/>
          </a:p>
          <a:p>
            <a:r>
              <a:rPr lang="de-DE" dirty="0" smtClean="0"/>
              <a:t>„Beratungsfunktion“ zu Fragen von Partizipation</a:t>
            </a:r>
          </a:p>
          <a:p>
            <a:pPr lvl="1"/>
            <a:r>
              <a:rPr lang="de-DE" dirty="0" smtClean="0"/>
              <a:t>Möglichkeiten partizipativer Herangehensweisen aufzeigen</a:t>
            </a:r>
          </a:p>
          <a:p>
            <a:pPr lvl="1"/>
            <a:r>
              <a:rPr lang="de-DE" dirty="0" smtClean="0"/>
              <a:t>Gestaltung von p</a:t>
            </a:r>
            <a:r>
              <a:rPr lang="de-DE" dirty="0" smtClean="0"/>
              <a:t>artizipativen Prozesse unterstützen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9" name="Titel 5"/>
          <p:cNvSpPr txBox="1">
            <a:spLocks/>
          </p:cNvSpPr>
          <p:nvPr/>
        </p:nvSpPr>
        <p:spPr>
          <a:xfrm>
            <a:off x="227331" y="5514717"/>
            <a:ext cx="8552329" cy="87716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Vielen Dank für Ihre Aufmerksamkeit</a:t>
            </a:r>
            <a:r>
              <a:rPr lang="de-DE" dirty="0" smtClean="0"/>
              <a:t>!</a:t>
            </a:r>
          </a:p>
          <a:p>
            <a:endParaRPr lang="de-DE" sz="1100" dirty="0" smtClean="0"/>
          </a:p>
          <a:p>
            <a:pPr algn="r"/>
            <a:r>
              <a:rPr lang="de-DE" b="0" dirty="0" smtClean="0">
                <a:solidFill>
                  <a:schemeClr val="tx1"/>
                </a:solidFill>
              </a:rPr>
              <a:t>K</a:t>
            </a:r>
            <a:r>
              <a:rPr lang="de-DE" b="0" dirty="0" smtClean="0">
                <a:solidFill>
                  <a:schemeClr val="tx1"/>
                </a:solidFill>
              </a:rPr>
              <a:t>ontakt: </a:t>
            </a:r>
            <a:r>
              <a:rPr lang="de-DE" dirty="0" smtClean="0">
                <a:solidFill>
                  <a:srgbClr val="009A46"/>
                </a:solidFill>
                <a:hlinkClick r:id="rId3"/>
              </a:rPr>
              <a:t>Verteiler-IG-Partizipation@rki.de</a:t>
            </a:r>
            <a:endParaRPr lang="de-DE" dirty="0">
              <a:solidFill>
                <a:srgbClr val="009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Microsoft Office PowerPoint</Application>
  <PresentationFormat>Bildschirmpräsentation (4:3)</PresentationFormat>
  <Paragraphs>88</Paragraphs>
  <Slides>7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Office-Design</vt:lpstr>
      <vt:lpstr>Partizipation in der Bekämpfung der SARS-CoV-2-Pandemie</vt:lpstr>
      <vt:lpstr>PowerPoint-Präsentation</vt:lpstr>
      <vt:lpstr>Die „Interessengruppe Partizipation“ am RKI</vt:lpstr>
      <vt:lpstr>Partizipation:  WAS, WARUM und WIE? </vt:lpstr>
      <vt:lpstr>Partizipation in der Bekämpfung der SARS-CoV-2-Pandemie</vt:lpstr>
      <vt:lpstr>Beispiele/Ideen: </vt:lpstr>
      <vt:lpstr>Fragen an die Kolleg*innen des Krisenstabs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Haderer, Flora</cp:lastModifiedBy>
  <cp:revision>195</cp:revision>
  <dcterms:created xsi:type="dcterms:W3CDTF">2015-11-02T12:29:13Z</dcterms:created>
  <dcterms:modified xsi:type="dcterms:W3CDTF">2020-08-04T13:48:35Z</dcterms:modified>
</cp:coreProperties>
</file>