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27" r:id="rId2"/>
    <p:sldId id="711" r:id="rId3"/>
    <p:sldId id="642" r:id="rId4"/>
    <p:sldId id="671" r:id="rId5"/>
    <p:sldId id="643" r:id="rId6"/>
    <p:sldId id="713" r:id="rId7"/>
    <p:sldId id="570" r:id="rId8"/>
    <p:sldId id="697" r:id="rId9"/>
    <p:sldId id="703" r:id="rId10"/>
    <p:sldId id="710" r:id="rId11"/>
    <p:sldId id="712" r:id="rId12"/>
    <p:sldId id="709" r:id="rId13"/>
    <p:sldId id="698" r:id="rId14"/>
    <p:sldId id="699" r:id="rId15"/>
    <p:sldId id="700" r:id="rId16"/>
    <p:sldId id="695" r:id="rId17"/>
    <p:sldId id="696" r:id="rId18"/>
    <p:sldId id="706" r:id="rId19"/>
    <p:sldId id="708" r:id="rId20"/>
    <p:sldId id="701" r:id="rId21"/>
    <p:sldId id="702" r:id="rId22"/>
    <p:sldId id="658" r:id="rId23"/>
    <p:sldId id="659" r:id="rId2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90874" autoAdjust="0"/>
  </p:normalViewPr>
  <p:slideViewPr>
    <p:cSldViewPr snapToGrid="0" snapToObjects="1">
      <p:cViewPr>
        <p:scale>
          <a:sx n="60" d="100"/>
          <a:sy n="60" d="100"/>
        </p:scale>
        <p:origin x="-1552" y="-1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 (LB vom Dienstag)</a:t>
            </a:r>
          </a:p>
          <a:p>
            <a:r>
              <a:rPr lang="de-DE" dirty="0" smtClean="0"/>
              <a:t>Datei </a:t>
            </a:r>
            <a:r>
              <a:rPr lang="de-DE" dirty="0" err="1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05.08.2020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78979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05.08.2020;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212.022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+741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+0,35%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9.168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+0,13 %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194.600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57988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04.08.2020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05.08.2020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0,9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0,71 - 1,05)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04.08.2020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1,02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0,81 </a:t>
            </a:r>
            <a:r>
              <a:rPr lang="de-DE" sz="1400" b="1" dirty="0">
                <a:solidFill>
                  <a:srgbClr val="045AA6"/>
                </a:solidFill>
              </a:rPr>
              <a:t>- </a:t>
            </a:r>
            <a:r>
              <a:rPr lang="de-DE" sz="1400" b="1" dirty="0" smtClean="0">
                <a:solidFill>
                  <a:srgbClr val="045AA6"/>
                </a:solidFill>
              </a:rPr>
              <a:t>1,21)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05.08.2020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0,97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0,86 - 1,05)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04.08.2020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0,99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0,89 </a:t>
            </a:r>
            <a:r>
              <a:rPr lang="de-DE" sz="1400" b="1" dirty="0">
                <a:solidFill>
                  <a:srgbClr val="045AA6"/>
                </a:solidFill>
              </a:rPr>
              <a:t>- </a:t>
            </a:r>
            <a:r>
              <a:rPr lang="de-DE" sz="1400" b="1" dirty="0" smtClean="0">
                <a:solidFill>
                  <a:srgbClr val="045AA6"/>
                </a:solidFill>
              </a:rPr>
              <a:t>1,09)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6" y="697261"/>
            <a:ext cx="89452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 smtClean="0"/>
              <a:t>LK Goslar, </a:t>
            </a:r>
            <a:r>
              <a:rPr lang="de-DE" sz="1200" b="1" u="sng" dirty="0">
                <a:solidFill>
                  <a:srgbClr val="FF0000"/>
                </a:solidFill>
              </a:rPr>
              <a:t>S</a:t>
            </a:r>
            <a:r>
              <a:rPr lang="de-DE" sz="1200" b="1" u="sng" dirty="0" smtClean="0">
                <a:solidFill>
                  <a:srgbClr val="FF0000"/>
                </a:solidFill>
              </a:rPr>
              <a:t>tatus 04.08.2020 (Kreisverwaltung, 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Ausbruch  in Studentenwohnheim </a:t>
            </a:r>
            <a:r>
              <a:rPr lang="de-DE" sz="1200" dirty="0"/>
              <a:t>in Clausthal-Zellerfeld (Kreis Goslar) </a:t>
            </a: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10 Fälle (7 Bewohner, 3 KP außerhalb des Heims)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Screening im LK läuft (inzwischen &gt; 60 Personen, darunter 22 aus dem Wohnheim)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Laut </a:t>
            </a:r>
            <a:r>
              <a:rPr lang="de-DE" sz="1200" dirty="0"/>
              <a:t>einem Sprecher hatte ein Hausarzt die erste Infektion gemeldet. Über das Heim wurde eine Quarantäne bis zum 13. August verhängt</a:t>
            </a:r>
          </a:p>
          <a:p>
            <a:endParaRPr lang="de-DE" sz="1200" b="1" u="sng" dirty="0" smtClean="0"/>
          </a:p>
          <a:p>
            <a:r>
              <a:rPr lang="de-DE" sz="1200" b="1" u="sng" dirty="0" smtClean="0"/>
              <a:t>SK Unna,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04.08.2020 (Kreisverwaltung)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Häufungen in Zusammenhang mit Fällen im Seniorenheim, einer Fußballmannschaft und Reiserückkehrern</a:t>
            </a:r>
            <a:endParaRPr lang="de-DE" sz="1200" dirty="0"/>
          </a:p>
          <a:p>
            <a:endParaRPr lang="de-DE" sz="1200" b="1" u="sng" dirty="0"/>
          </a:p>
          <a:p>
            <a:r>
              <a:rPr lang="de-DE" sz="1200" b="1" u="sng" dirty="0" smtClean="0"/>
              <a:t>LK Kleve,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04.08.2020 (Landkreis PM)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Von 111 Gästen einer </a:t>
            </a:r>
            <a:r>
              <a:rPr lang="de-DE" sz="1200" dirty="0"/>
              <a:t>H</a:t>
            </a:r>
            <a:r>
              <a:rPr lang="de-DE" sz="1200" dirty="0" smtClean="0"/>
              <a:t>ochzeitsfeier in Geldern: 61 positiv, 50 Fälle mit neg. Ergebnis sollen zur Sicherheit noch einmal getestet werden</a:t>
            </a:r>
          </a:p>
          <a:p>
            <a:endParaRPr lang="de-DE" sz="1200" dirty="0"/>
          </a:p>
          <a:p>
            <a:r>
              <a:rPr lang="de-DE" sz="1200" b="1" u="sng" dirty="0" smtClean="0"/>
              <a:t>SK </a:t>
            </a:r>
            <a:r>
              <a:rPr lang="de-DE" sz="1200" b="1" u="sng" dirty="0"/>
              <a:t>H</a:t>
            </a:r>
            <a:r>
              <a:rPr lang="de-DE" sz="1200" b="1" u="sng" dirty="0" smtClean="0"/>
              <a:t>erne,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04.08.2020 (Stadtverwaltung)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44 aktive Fälle,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Laut Mitteilung der Stadt sind die neuen Fälle u. a. auf eine 6-köpfige Familie, die als Reiserückkehrer aus dem Kosovo kamen, zu-rückzuführen. Mehrere Fälle sind zudem Personen zuzuordnen, die untereinander in en-</a:t>
            </a:r>
            <a:r>
              <a:rPr lang="de-DE" sz="1200" dirty="0" err="1"/>
              <a:t>gem</a:t>
            </a:r>
            <a:r>
              <a:rPr lang="de-DE" sz="1200" dirty="0"/>
              <a:t> sozialen Kontakt standen. Dazu kommt eine geringe Zahl an Einzelfällen.</a:t>
            </a:r>
            <a:endParaRPr lang="de-D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NRW hat </a:t>
            </a:r>
            <a:r>
              <a:rPr lang="de-DE" sz="1200" dirty="0" err="1" smtClean="0"/>
              <a:t>Coronaschutzverordnung</a:t>
            </a:r>
            <a:r>
              <a:rPr lang="de-DE" sz="1200" dirty="0" smtClean="0"/>
              <a:t> bis zum 11.08.verlängert,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/>
              <a:t>Landkreis Dingolfing-Landau (BY) 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04.08.2020  (Landratsamt, Presse)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Bei dem 2. Gemüsehof wurden inzwischen 166 von 600 MA pos. getestet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232 MA an 1. Gemüsehof positiv, am 01.08. wurden 43 MA (</a:t>
            </a:r>
            <a:r>
              <a:rPr lang="de-DE" sz="1200" dirty="0" err="1" smtClean="0"/>
              <a:t>ingesamt</a:t>
            </a:r>
            <a:r>
              <a:rPr lang="de-DE" sz="1200" dirty="0" smtClean="0"/>
              <a:t> 600 MA) in einem weiteren Betrieb als positiv identifiziert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Vermutlich via Kontakte zwischen den MA aufgrund von unmittelbarer räumlicher Nähe der beiden Betriebe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24 weitere Betriebe im LK mit insgesamt ca. 4000 MA negativ getestet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944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6" y="697261"/>
            <a:ext cx="89452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LK Günzburg,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03.08.2020 (LGL)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Internat/Schule, 10 Schüler und 2 Angehörige pos. Getestet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Alle positiv getesteten sind Kontaktpersonen des Indexpatienten- Drei verschiedene Klassen und mehrere Landkreise </a:t>
            </a:r>
            <a:r>
              <a:rPr lang="de-DE" sz="1200" dirty="0" smtClean="0"/>
              <a:t>betroffen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SK Wiesbaden,</a:t>
            </a:r>
            <a:r>
              <a:rPr lang="de-DE" sz="1100" b="1" u="sng" dirty="0" smtClean="0"/>
              <a:t>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03.08.2020 (Stadtverwaltung, Presse</a:t>
            </a:r>
            <a:r>
              <a:rPr lang="de-DE" sz="1200" b="1" u="sng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Privates Sommerfest, 100 Teilnehmende, 18 Fälle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 smtClean="0"/>
              <a:t>KoNa</a:t>
            </a:r>
            <a:r>
              <a:rPr lang="de-DE" sz="1200" dirty="0" smtClean="0"/>
              <a:t> schwierig, da einige Gäste bereits ihren Urlaub angetreten haben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u="sng" dirty="0" smtClean="0"/>
              <a:t>LK Düren,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03.08.2020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16 Erntehelfer auf einem </a:t>
            </a:r>
            <a:r>
              <a:rPr lang="de-DE" sz="1200" dirty="0" err="1" smtClean="0"/>
              <a:t>Obsthof</a:t>
            </a:r>
            <a:r>
              <a:rPr lang="de-DE" sz="1200" dirty="0" smtClean="0"/>
              <a:t> infiziert, bei 280 Personen wurden Abstriche genommen, Ergebnisse stehen noch 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  <a:p>
            <a:endParaRPr lang="de-DE" sz="1200" dirty="0"/>
          </a:p>
          <a:p>
            <a:endParaRPr lang="de-DE" sz="12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Ausbrüche </a:t>
            </a:r>
            <a:r>
              <a:rPr lang="de-DE" sz="1200" dirty="0" smtClean="0">
                <a:solidFill>
                  <a:schemeClr val="bg1"/>
                </a:solidFill>
              </a:rPr>
              <a:t>(Stand: 05.08.2020, 0:00Uhr)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z="1400" smtClean="0"/>
              <a:t>05.08.2020</a:t>
            </a:r>
            <a:endParaRPr lang="de-DE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z="1400" smtClean="0"/>
              <a:pPr/>
              <a:t>12</a:t>
            </a:fld>
            <a:endParaRPr lang="de-DE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1693"/>
              </p:ext>
            </p:extLst>
          </p:nvPr>
        </p:nvGraphicFramePr>
        <p:xfrm>
          <a:off x="564825" y="1232452"/>
          <a:ext cx="7984966" cy="5225492"/>
        </p:xfrm>
        <a:graphic>
          <a:graphicData uri="http://schemas.openxmlformats.org/drawingml/2006/table">
            <a:tbl>
              <a:tblPr/>
              <a:tblGrid>
                <a:gridCol w="4634952"/>
                <a:gridCol w="2019186"/>
                <a:gridCol w="1330828"/>
              </a:tblGrid>
              <a:tr h="14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effectLst/>
                          <a:latin typeface="Arial"/>
                        </a:rPr>
                        <a:t>Setting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AnzahlFälle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Arbeitsplatz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4770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Freizeit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2193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Wohnstätten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Betreuungseinrichtung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verstreut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Med. Behandlungseinrichtung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Übernachtung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Ausbildungsstätte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Flugzeug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Speisestätte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Picknick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Verkehrsmittel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Universität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Zeltplatz, Wald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Imbiss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Fähre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Kaserne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6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" y="3202682"/>
            <a:ext cx="4295389" cy="34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05.08.2020.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48044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1" y="1208487"/>
            <a:ext cx="5791840" cy="46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3979188"/>
            <a:ext cx="4444780" cy="26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05.08.2020.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" y="951509"/>
            <a:ext cx="4797486" cy="379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50" y="2763319"/>
            <a:ext cx="4993418" cy="397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05.08.2020,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" y="1000070"/>
            <a:ext cx="4833791" cy="386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8"/>
          </a:xfrm>
          <a:noFill/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28 bis 31, 2020 </a:t>
            </a:r>
            <a:r>
              <a:rPr lang="de-DE" dirty="0"/>
              <a:t>(</a:t>
            </a:r>
            <a:r>
              <a:rPr lang="de-DE" dirty="0" smtClean="0"/>
              <a:t>Datenstand 04.08.2020)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56947"/>
              </p:ext>
            </p:extLst>
          </p:nvPr>
        </p:nvGraphicFramePr>
        <p:xfrm>
          <a:off x="811213" y="1017588"/>
          <a:ext cx="736282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kument" r:id="rId4" imgW="5944763" imgH="3808577" progId="Word.Document.12">
                  <p:embed/>
                </p:oleObj>
              </mc:Choice>
              <mc:Fallback>
                <p:oleObj name="Dokument" r:id="rId4" imgW="5944763" imgH="3808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1213" y="1017588"/>
                        <a:ext cx="7362825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158621"/>
            <a:ext cx="6636310" cy="67710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04.08.2020</a:t>
            </a:r>
            <a:r>
              <a:rPr lang="de-DE" dirty="0" smtClean="0"/>
              <a:t>, 0:00 Uhr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914154"/>
            <a:ext cx="8662987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10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94902" y="4966378"/>
            <a:ext cx="4386106" cy="1443821"/>
          </a:xfrm>
        </p:spPr>
        <p:txBody>
          <a:bodyPr>
            <a:normAutofit fontScale="92500"/>
          </a:bodyPr>
          <a:lstStyle/>
          <a:p>
            <a:pPr>
              <a:spcBef>
                <a:spcPts val="200"/>
              </a:spcBef>
            </a:pPr>
            <a:r>
              <a:rPr lang="de-DE" sz="1600" dirty="0" smtClean="0"/>
              <a:t>Fälle mit Exposition in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Balkanstaaten bes. häufig in BW, BY, NW, HE und SH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Türkei bes. häufig in NW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Niederlande bes. häufig in </a:t>
            </a:r>
            <a:r>
              <a:rPr lang="de-DE" sz="1400" dirty="0"/>
              <a:t>Anrainer-BL NW und </a:t>
            </a:r>
            <a:r>
              <a:rPr lang="de-DE" sz="1400" dirty="0" smtClean="0"/>
              <a:t>BW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Rumänien </a:t>
            </a:r>
            <a:r>
              <a:rPr lang="de-DE" sz="1400" dirty="0"/>
              <a:t>und </a:t>
            </a:r>
            <a:r>
              <a:rPr lang="de-DE" sz="1400" dirty="0" smtClean="0"/>
              <a:t>Kasachstan bes. Häufig in BY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Philippinen bes. häufig in MV (Kreuzfahrtschiff)</a:t>
            </a:r>
          </a:p>
          <a:p>
            <a:pPr>
              <a:spcBef>
                <a:spcPts val="200"/>
              </a:spcBef>
            </a:pPr>
            <a:endParaRPr lang="de-DE" sz="1600" dirty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02" y="110675"/>
            <a:ext cx="7400607" cy="553998"/>
          </a:xfrm>
          <a:noFill/>
        </p:spPr>
        <p:txBody>
          <a:bodyPr/>
          <a:lstStyle/>
          <a:p>
            <a:r>
              <a:rPr lang="de-DE" sz="1800" dirty="0" smtClean="0"/>
              <a:t>Häufigste Expositionsländer der in den Meldewochen 29 und 30 übermittelten COVID-19-Fälle nach Bundesland, Stand </a:t>
            </a:r>
            <a:r>
              <a:rPr lang="de-DE" sz="1800" dirty="0" smtClean="0"/>
              <a:t>04.08</a:t>
            </a:r>
            <a:r>
              <a:rPr lang="de-DE" sz="1800" dirty="0" smtClean="0"/>
              <a:t>.2020</a:t>
            </a:r>
            <a:r>
              <a:rPr lang="de-DE" sz="1800" dirty="0" smtClean="0"/>
              <a:t>, 0:00 Uhr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4526789" y="5040453"/>
            <a:ext cx="4637879" cy="626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de-DE" sz="1600" dirty="0" smtClean="0"/>
              <a:t>Anteil Fälle mit Exposition im Ausland bes. hoch in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BB, MV, SL und SH </a:t>
            </a:r>
          </a:p>
          <a:p>
            <a:pPr lvl="1">
              <a:spcBef>
                <a:spcPts val="200"/>
              </a:spcBef>
            </a:pPr>
            <a:endParaRPr lang="de-DE" sz="1400" dirty="0" smtClean="0"/>
          </a:p>
          <a:p>
            <a:pPr>
              <a:spcBef>
                <a:spcPts val="200"/>
              </a:spcBef>
            </a:pPr>
            <a:endParaRPr lang="de-DE" sz="1600" dirty="0" smtClean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040189"/>
            <a:ext cx="87296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1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Zusätzliche Anmerkungen zu Fallzahlen am 03.08.2020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sz="quarter" idx="13"/>
          </p:nvPr>
        </p:nvSpPr>
        <p:spPr>
          <a:xfrm>
            <a:off x="457199" y="1155700"/>
            <a:ext cx="8092593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Durch eine Fehlmeldung (Fehl-Stornierung) des Kreises Ennepe-Ruhr (NRW) sind gestern 145 Fälle nicht in die Fallzahl eingegangen, die vorher aber vorlagen. </a:t>
            </a:r>
            <a:r>
              <a:rPr lang="de-DE" dirty="0"/>
              <a:t>H</a:t>
            </a:r>
            <a:r>
              <a:rPr lang="de-DE" dirty="0" smtClean="0"/>
              <a:t>eute sind sie wieder dazugerechnet worden. Darunter sind auch 6 Todesfälle.</a:t>
            </a:r>
          </a:p>
          <a:p>
            <a:r>
              <a:rPr lang="de-DE" dirty="0" smtClean="0"/>
              <a:t>Die heutige Anzahl der Neuinfektionen am 03.08.2020 beträgt damit ohne diesen Faktor 364 Erkrankungsfälle und die der neuen Todesfälle 1.</a:t>
            </a:r>
          </a:p>
          <a:p>
            <a:r>
              <a:rPr lang="de-DE" dirty="0" smtClean="0"/>
              <a:t>Diese Vorgänge werden gerade weiter von H. Claus geprüft.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4025021"/>
            <a:ext cx="4200525" cy="256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82487" y="4276725"/>
            <a:ext cx="4253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EpiKurve</a:t>
            </a:r>
            <a:r>
              <a:rPr lang="de-DE" dirty="0" smtClean="0"/>
              <a:t> </a:t>
            </a:r>
            <a:r>
              <a:rPr lang="de-DE" smtClean="0"/>
              <a:t>auf Dashboard zeigt</a:t>
            </a:r>
            <a:endParaRPr lang="de-DE" dirty="0" smtClean="0"/>
          </a:p>
          <a:p>
            <a:r>
              <a:rPr lang="de-DE" dirty="0" smtClean="0"/>
              <a:t> Nachmeldungen aus Ennepe-Ruhr Kreis, </a:t>
            </a:r>
          </a:p>
          <a:p>
            <a:r>
              <a:rPr lang="de-DE" dirty="0"/>
              <a:t>d</a:t>
            </a:r>
            <a:r>
              <a:rPr lang="de-DE" dirty="0" smtClean="0"/>
              <a:t>ie gestern versehentlich storniert wurden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28.07.2020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" y="793306"/>
            <a:ext cx="7264316" cy="5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28.07.2020)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0" y="799213"/>
            <a:ext cx="7270393" cy="56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66116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28.07.2020)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6088607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30 gaben 22 Labore einen Rückstau von insgesamt 2.256 abzuarbeitenden Proben an. 22 Labore nannten Lieferschwierigkeiten für </a:t>
            </a:r>
            <a:r>
              <a:rPr lang="de-DE" sz="1400" dirty="0" smtClean="0"/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06444"/>
              </p:ext>
            </p:extLst>
          </p:nvPr>
        </p:nvGraphicFramePr>
        <p:xfrm>
          <a:off x="45307" y="692239"/>
          <a:ext cx="4574318" cy="5394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124.716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3.892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127.457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7.582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348.619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23.820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361.515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31.414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408.348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36.885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380.197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30.791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8,1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331.902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22.082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6,7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363.890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18.083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326.788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12.608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403.875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10.755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432.666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7.233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353.467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5.218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405.269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340.986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3.208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326.645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2.816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387.249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5.307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466.743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3.673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505.518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3.080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509.398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2.989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537.334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3.480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563.553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8.006.135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243.590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55064"/>
              </p:ext>
            </p:extLst>
          </p:nvPr>
        </p:nvGraphicFramePr>
        <p:xfrm>
          <a:off x="4724400" y="692239"/>
          <a:ext cx="4129889" cy="536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103.515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116.655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123.304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136.064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141.815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860.494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964.962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1.038.223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1.050.676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1.017.179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1.083.345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168.748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1.092.448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166.445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1.099.355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169.473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1.112.075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169.501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1.118.354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176.898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1.174.960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176.046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1.178.008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177.687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1.182.599</a:t>
                      </a: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31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180.539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1.203.852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31.07.2020)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KW26: 15.945 Todesfälle (- 328 zur Vorwoche), ca. 4%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2" y="792711"/>
            <a:ext cx="8352430" cy="46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05.08.2020.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29687"/>
              </p:ext>
            </p:extLst>
          </p:nvPr>
        </p:nvGraphicFramePr>
        <p:xfrm>
          <a:off x="146048" y="868620"/>
          <a:ext cx="8743951" cy="509778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37.514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9.399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50.068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212.022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  <a:noFill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KW29/KW30 pro Bundesland (</a:t>
            </a:r>
            <a:r>
              <a:rPr lang="de-DE" i="1" dirty="0" smtClean="0">
                <a:solidFill>
                  <a:schemeClr val="tx1"/>
                </a:solidFill>
              </a:rPr>
              <a:t>Stand 04.08.2020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43280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30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442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710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91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7,0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1892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+43%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+132%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3.895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4.700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5,7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805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</a:t>
            </a:r>
            <a:r>
              <a:rPr lang="de-DE" sz="1600" smtClean="0">
                <a:solidFill>
                  <a:schemeClr val="bg1"/>
                </a:solidFill>
              </a:rPr>
              <a:t>vom </a:t>
            </a:r>
            <a:r>
              <a:rPr lang="de-DE" sz="1600" i="1" smtClean="0">
                <a:solidFill>
                  <a:schemeClr val="bg1"/>
                </a:solidFill>
              </a:rPr>
              <a:t>04.08.2020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75" y="1606162"/>
            <a:ext cx="7680600" cy="41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8" y="1025721"/>
            <a:ext cx="7947574" cy="500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05.08.2020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90747" y="3611861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1.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6606649" y="2775778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3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7" name="Textfeld 16"/>
          <p:cNvSpPr txBox="1"/>
          <p:nvPr/>
        </p:nvSpPr>
        <p:spPr>
          <a:xfrm>
            <a:off x="6590747" y="2505960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4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8" name="Textfeld 17"/>
          <p:cNvSpPr txBox="1"/>
          <p:nvPr/>
        </p:nvSpPr>
        <p:spPr>
          <a:xfrm>
            <a:off x="6579655" y="1666674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2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2" name="Textfeld 11"/>
          <p:cNvSpPr txBox="1"/>
          <p:nvPr/>
        </p:nvSpPr>
        <p:spPr>
          <a:xfrm>
            <a:off x="6603508" y="2216374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5</a:t>
            </a:r>
            <a:r>
              <a:rPr lang="de-DE" sz="1050" dirty="0" smtClean="0"/>
              <a:t>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884703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4.639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S:\Wissdaten\RKI_nCoV-Lage\3.Kommunikation\3.7.Lageberichte\2020-08-05\Karten\A-Inzidenz 7 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641185"/>
            <a:ext cx="7070484" cy="50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04.08.2020)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S:\Wissdaten\RKI_nCoV-Lage\3.Kommunikation\3.7.Lageberichte\2020-08-04\Karten\A-Wochenverglei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696"/>
            <a:ext cx="7947329" cy="56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961476"/>
              </p:ext>
            </p:extLst>
          </p:nvPr>
        </p:nvGraphicFramePr>
        <p:xfrm>
          <a:off x="369555" y="1353554"/>
          <a:ext cx="3876442" cy="3948922"/>
        </p:xfrm>
        <a:graphic>
          <a:graphicData uri="http://schemas.openxmlformats.org/drawingml/2006/table">
            <a:tbl>
              <a:tblPr/>
              <a:tblGrid>
                <a:gridCol w="2461233"/>
                <a:gridCol w="533267"/>
                <a:gridCol w="881942"/>
              </a:tblGrid>
              <a:tr h="28346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Dingolfing-Landau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120,6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SK Köln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SK Hamburg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SK Düsseldorf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16,0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19,3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SK München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Essen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14,4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Dortmund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Kleve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25,1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Wesel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Unna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19,0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Rhein-Kreis Neuss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15,1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Recklinghausen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10,6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Region Hannover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Düren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91459"/>
              </p:ext>
            </p:extLst>
          </p:nvPr>
        </p:nvGraphicFramePr>
        <p:xfrm>
          <a:off x="4663259" y="1360418"/>
          <a:ext cx="4099078" cy="3842422"/>
        </p:xfrm>
        <a:graphic>
          <a:graphicData uri="http://schemas.openxmlformats.org/drawingml/2006/table">
            <a:tbl>
              <a:tblPr/>
              <a:tblGrid>
                <a:gridCol w="2602589"/>
                <a:gridCol w="563894"/>
                <a:gridCol w="932595"/>
              </a:tblGrid>
              <a:tr h="27148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Dingolfing-Landau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120,6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Herne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Offenbach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29,5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Kleve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25,1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Rheingau-Taunus-Kreis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23,0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LK Düren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Ingolstadt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20,4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Kempten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Odenwaldkreis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19,6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Wiesbaden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19,4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19,3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Unna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19,0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SK Bottrop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18,7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Vechta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18,4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LK Bitburg-Prüm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effectLst/>
                          <a:latin typeface="Arial"/>
                        </a:rPr>
                        <a:t>17,2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2026</Words>
  <Application>Microsoft Office PowerPoint</Application>
  <PresentationFormat>Bildschirmpräsentation (4:3)</PresentationFormat>
  <Paragraphs>915</Paragraphs>
  <Slides>23</Slides>
  <Notes>17</Notes>
  <HiddenSlides>6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Office-Design</vt:lpstr>
      <vt:lpstr>Dokument</vt:lpstr>
      <vt:lpstr>COVID-19:   Lage National, 05.08.2020  Informationen für den Krisenstab</vt:lpstr>
      <vt:lpstr>Zusätzliche Anmerkungen zu Fallzahlen am 03.08.2020</vt:lpstr>
      <vt:lpstr>PowerPoint-Präsentation</vt:lpstr>
      <vt:lpstr>Vergleich KW29/KW30 pro Bundesland (Stand 04.08.2020)</vt:lpstr>
      <vt:lpstr>PowerPoint-Präsentation</vt:lpstr>
      <vt:lpstr>PowerPoint-Präsentation</vt:lpstr>
      <vt:lpstr>PowerPoint-Präsentation</vt:lpstr>
      <vt:lpstr>Wochenvergleich Aktuelle/Vorwoche (Stand 04.08.2020)</vt:lpstr>
      <vt:lpstr>Landkreise mit den höchsten Fallzahlen in den letzten 7 Tagen</vt:lpstr>
      <vt:lpstr>Aktuelle Ausbrüche</vt:lpstr>
      <vt:lpstr>Aktuelle Ausbrüche</vt:lpstr>
      <vt:lpstr>Ausbrüche (Stand: 05.08.2020, 0:00Uhr)</vt:lpstr>
      <vt:lpstr>Altersverteilung nach Meldewoche: Gesamtfälle  (Datenstand: 05.08.2020. 00:00)</vt:lpstr>
      <vt:lpstr>PowerPoint-Präsentation</vt:lpstr>
      <vt:lpstr>Übermittelte COVID-19-Fälle nach Expositionsort  (Datenstand: 05.08.2020, 0:00 Uhr)</vt:lpstr>
      <vt:lpstr>Häufigste Expositionsländer im Ausland aus den Meldewochen 28 bis 31, 2020 (Datenstand 04.08.2020)</vt:lpstr>
      <vt:lpstr>Fälle mit Angaben Epidemiologie</vt:lpstr>
      <vt:lpstr>PowerPoint-Präsentation</vt:lpstr>
      <vt:lpstr>Häufigste Expositionsländer der in den Meldewochen 29 und 30 übermittelten COVID-19-Fälle nach Bundesland, Stand 04.08.2020, 0:00 Uhr</vt:lpstr>
      <vt:lpstr>PowerPoint-Präsentation</vt:lpstr>
      <vt:lpstr>PowerPoint-Präsentation</vt:lpstr>
      <vt:lpstr>Anzahl Labortestungen (Datenstand 28.07.2020)</vt:lpstr>
      <vt:lpstr>Wöchentliche Sterbefallzahlen in Deutschland (destatis 31.07.2020)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Schilling, Julia</cp:lastModifiedBy>
  <cp:revision>2399</cp:revision>
  <cp:lastPrinted>2020-07-08T05:19:00Z</cp:lastPrinted>
  <dcterms:created xsi:type="dcterms:W3CDTF">2015-11-02T12:29:13Z</dcterms:created>
  <dcterms:modified xsi:type="dcterms:W3CDTF">2020-08-05T07:01:01Z</dcterms:modified>
</cp:coreProperties>
</file>