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91" r:id="rId3"/>
    <p:sldId id="298" r:id="rId4"/>
    <p:sldId id="297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1" autoAdjust="0"/>
    <p:restoredTop sz="88689" autoAdjust="0"/>
  </p:normalViewPr>
  <p:slideViewPr>
    <p:cSldViewPr>
      <p:cViewPr>
        <p:scale>
          <a:sx n="80" d="100"/>
          <a:sy n="80" d="100"/>
        </p:scale>
        <p:origin x="-2430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Laborbasierte Surveillance</a:t>
            </a:r>
            <a:br>
              <a:rPr lang="de-DE" dirty="0" smtClean="0"/>
            </a:br>
            <a:r>
              <a:rPr lang="de-DE" dirty="0" smtClean="0"/>
              <a:t>SARS-CoV-2 in ARS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05.08.2020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695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Serologische Testungen und Ergebnisse nach erster positiver PCR-Testung im zeitlichen Verlauf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00" y="1711325"/>
            <a:ext cx="7209538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244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Anteil Patienten mit </a:t>
            </a:r>
            <a:r>
              <a:rPr lang="de-DE" sz="2400" dirty="0" err="1"/>
              <a:t>IgG</a:t>
            </a:r>
            <a:r>
              <a:rPr lang="de-DE" sz="2400" dirty="0"/>
              <a:t>-Nachweis nach positiver PCR pro Woche im zeitlichen Verlauf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90" y="1894417"/>
            <a:ext cx="4710558" cy="414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486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Anteil Patienten mit </a:t>
            </a:r>
            <a:r>
              <a:rPr lang="de-DE" sz="2400" dirty="0" err="1"/>
              <a:t>IgG</a:t>
            </a:r>
            <a:r>
              <a:rPr lang="de-DE" sz="2400" dirty="0"/>
              <a:t>-Nachweis nach positiver PCR </a:t>
            </a:r>
            <a:r>
              <a:rPr lang="de-DE" sz="2400" dirty="0" smtClean="0"/>
              <a:t>nach Altersgruppe im </a:t>
            </a:r>
            <a:r>
              <a:rPr lang="de-DE" sz="2400" dirty="0"/>
              <a:t>zeitlichen </a:t>
            </a:r>
            <a:r>
              <a:rPr lang="de-DE" sz="2400" dirty="0" smtClean="0"/>
              <a:t>Verlauf</a:t>
            </a:r>
            <a:endParaRPr lang="de-DE" sz="24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1433"/>
            <a:ext cx="7983538" cy="374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6444208" y="1628800"/>
            <a:ext cx="2088232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797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Anteil Patienten mit </a:t>
            </a:r>
            <a:r>
              <a:rPr lang="de-DE" sz="2400" dirty="0" err="1"/>
              <a:t>IgG</a:t>
            </a:r>
            <a:r>
              <a:rPr lang="de-DE" sz="2400" dirty="0"/>
              <a:t>-Nachweis nach positiver PCR nach Altersgruppe im zeitlichen Verlauf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8276"/>
            <a:ext cx="7983538" cy="391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6156176" y="1628800"/>
            <a:ext cx="2448272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504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IgG</a:t>
            </a:r>
            <a:r>
              <a:rPr lang="de-DE" dirty="0" smtClean="0"/>
              <a:t>-Titer nach Abnahmeort und nach Altersgruppe</a:t>
            </a:r>
            <a:endParaRPr lang="de-DE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9" y="2193131"/>
            <a:ext cx="75438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187624" y="5661248"/>
            <a:ext cx="453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AP  Ka  </a:t>
            </a:r>
            <a:r>
              <a:rPr lang="de-DE" dirty="0" err="1" smtClean="0"/>
              <a:t>Kn</a:t>
            </a:r>
            <a:r>
              <a:rPr lang="de-DE" dirty="0" smtClean="0"/>
              <a:t>  ICU  Ko   </a:t>
            </a:r>
            <a:r>
              <a:rPr lang="de-DE" dirty="0" err="1" smtClean="0"/>
              <a:t>And</a:t>
            </a:r>
            <a:r>
              <a:rPr lang="de-DE" dirty="0" smtClean="0"/>
              <a:t>   </a:t>
            </a:r>
            <a:r>
              <a:rPr lang="de-DE" sz="1200" dirty="0" smtClean="0"/>
              <a:t>0-19  20-39  40-59  60-79  &gt;79  </a:t>
            </a:r>
            <a:endParaRPr lang="de-DE" sz="1200" dirty="0"/>
          </a:p>
        </p:txBody>
      </p:sp>
      <p:sp>
        <p:nvSpPr>
          <p:cNvPr id="6" name="Rechteck 5"/>
          <p:cNvSpPr/>
          <p:nvPr/>
        </p:nvSpPr>
        <p:spPr>
          <a:xfrm>
            <a:off x="5724059" y="1844824"/>
            <a:ext cx="1872277" cy="4185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21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	Teilnehmende Labore: 69</a:t>
            </a:r>
          </a:p>
          <a:p>
            <a:r>
              <a:rPr lang="de-DE" dirty="0"/>
              <a:t>	Anzahl der Krankenhäuser: 943</a:t>
            </a:r>
          </a:p>
          <a:p>
            <a:r>
              <a:rPr lang="de-DE" dirty="0"/>
              <a:t>	Anzahl der Arztpraxen: 19.656</a:t>
            </a:r>
          </a:p>
          <a:p>
            <a:r>
              <a:rPr lang="de-DE" dirty="0"/>
              <a:t>	Anzahl Testungen mit Ergebnis: 3.548.541</a:t>
            </a:r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</a:t>
            </a:r>
            <a:r>
              <a:rPr lang="de-DE" b="1" dirty="0" smtClean="0"/>
              <a:t>Ergebnisse: </a:t>
            </a:r>
            <a:r>
              <a:rPr lang="de-DE" dirty="0"/>
              <a:t>	</a:t>
            </a:r>
            <a:endParaRPr lang="de-DE" dirty="0" smtClean="0"/>
          </a:p>
          <a:p>
            <a:r>
              <a:rPr lang="de-DE" b="1" dirty="0" smtClean="0"/>
              <a:t>negativ </a:t>
            </a:r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en-US" dirty="0"/>
              <a:t>3.449.105</a:t>
            </a:r>
            <a:r>
              <a:rPr lang="de-DE" dirty="0" smtClean="0"/>
              <a:t> </a:t>
            </a:r>
            <a:r>
              <a:rPr lang="de-DE" dirty="0"/>
              <a:t>	</a:t>
            </a:r>
            <a:r>
              <a:rPr lang="de-DE" dirty="0" smtClean="0"/>
              <a:t>	(</a:t>
            </a:r>
            <a:r>
              <a:rPr lang="de-DE" dirty="0" smtClean="0"/>
              <a:t>97,2 </a:t>
            </a:r>
            <a:r>
              <a:rPr lang="de-DE" dirty="0" smtClean="0"/>
              <a:t>%)</a:t>
            </a:r>
            <a:r>
              <a:rPr lang="de-DE" dirty="0"/>
              <a:t>	</a:t>
            </a:r>
          </a:p>
          <a:p>
            <a:r>
              <a:rPr lang="de-DE" b="1" dirty="0"/>
              <a:t>positiv </a:t>
            </a:r>
            <a:r>
              <a:rPr lang="de-DE" dirty="0"/>
              <a:t>	</a:t>
            </a:r>
            <a:r>
              <a:rPr lang="de-DE" dirty="0" smtClean="0"/>
              <a:t>	      </a:t>
            </a:r>
            <a:r>
              <a:rPr lang="en-US" dirty="0"/>
              <a:t>99.436</a:t>
            </a:r>
            <a:r>
              <a:rPr lang="de-DE" dirty="0" smtClean="0"/>
              <a:t> </a:t>
            </a:r>
            <a:r>
              <a:rPr lang="de-DE" dirty="0" smtClean="0"/>
              <a:t>	</a:t>
            </a:r>
            <a:r>
              <a:rPr lang="de-DE" dirty="0"/>
              <a:t>	</a:t>
            </a:r>
            <a:r>
              <a:rPr lang="de-DE" dirty="0" smtClean="0"/>
              <a:t>( </a:t>
            </a:r>
            <a:r>
              <a:rPr lang="de-DE" dirty="0" smtClean="0"/>
              <a:t>2,8%) </a:t>
            </a:r>
            <a:r>
              <a:rPr lang="de-DE" dirty="0"/>
              <a:t>	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Laborbasierte SARS-CoV-2-Surveillance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Datenstand 04.08.2020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612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der positiven und negativen Testungen pro Kalenderwoche,  bundesweit </a:t>
            </a:r>
          </a:p>
        </p:txBody>
      </p:sp>
      <p:pic>
        <p:nvPicPr>
          <p:cNvPr id="6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457200" y="1747132"/>
            <a:ext cx="7983538" cy="443529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4314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der positiven Tests pro Tag – bundesweit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" y="1754981"/>
            <a:ext cx="76295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83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Testverzug </a:t>
            </a:r>
            <a:r>
              <a:rPr lang="de-DE" dirty="0" smtClean="0"/>
              <a:t>– Tage </a:t>
            </a:r>
            <a:r>
              <a:rPr lang="de-DE" dirty="0"/>
              <a:t>zwischen Probenentnahme und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SARS-CoV-2-PCR-Testergebnis </a:t>
            </a:r>
            <a:endParaRPr lang="de-DE" dirty="0"/>
          </a:p>
        </p:txBody>
      </p:sp>
      <p:pic>
        <p:nvPicPr>
          <p:cNvPr id="5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457200" y="1968897"/>
            <a:ext cx="7983538" cy="399176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3141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Verteilung Test nach Abnahmeort </a:t>
            </a:r>
            <a:endParaRPr lang="de-DE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80" y="1711325"/>
            <a:ext cx="7970978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133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der Teste nach Abnahmeort</a:t>
            </a:r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8804"/>
            <a:ext cx="7983538" cy="441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353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Testungen pro 100.00 Einwohner nach Altersgruppe und Kalenderwoche</a:t>
            </a:r>
          </a:p>
        </p:txBody>
      </p:sp>
      <p:pic>
        <p:nvPicPr>
          <p:cNvPr id="6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798369" y="1711325"/>
            <a:ext cx="7301199" cy="450691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938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Anteil der Personen mit positiver SARS-CoV-2-PCR-Testung nach Altersgruppe und Kalenderwoche der Probenentnahme</a:t>
            </a:r>
          </a:p>
        </p:txBody>
      </p:sp>
      <p:pic>
        <p:nvPicPr>
          <p:cNvPr id="6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745641" y="1907377"/>
            <a:ext cx="7406655" cy="411480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6920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Bildschirmpräsentation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Office-Design</vt:lpstr>
      <vt:lpstr>Laborbasierte Surveillance SARS-CoV-2 in ARS   </vt:lpstr>
      <vt:lpstr>Laborbasierte SARS-CoV-2-Surveillance  Datenstand 04.08.2020</vt:lpstr>
      <vt:lpstr>Anzahl der positiven und negativen Testungen pro Kalenderwoche,  bundesweit </vt:lpstr>
      <vt:lpstr>Anteil der positiven Tests pro Tag – bundesweit </vt:lpstr>
      <vt:lpstr>Testverzug – Tage zwischen Probenentnahme und  SARS-CoV-2-PCR-Testergebnis </vt:lpstr>
      <vt:lpstr>Verteilung Test nach Abnahmeort </vt:lpstr>
      <vt:lpstr>Anzahl der Teste nach Abnahmeort</vt:lpstr>
      <vt:lpstr>Anzahl Testungen pro 100.00 Einwohner nach Altersgruppe und Kalenderwoche</vt:lpstr>
      <vt:lpstr>Anteil der Personen mit positiver SARS-CoV-2-PCR-Testung nach Altersgruppe und Kalenderwoche der Probenentnahme</vt:lpstr>
      <vt:lpstr>Serologische Testungen und Ergebnisse nach erster positiver PCR-Testung im zeitlichen Verlauf</vt:lpstr>
      <vt:lpstr>Anteil Patienten mit IgG-Nachweis nach positiver PCR pro Woche im zeitlichen Verlauf</vt:lpstr>
      <vt:lpstr>Anteil Patienten mit IgG-Nachweis nach positiver PCR nach Altersgruppe im zeitlichen Verlauf</vt:lpstr>
      <vt:lpstr>Anteil Patienten mit IgG-Nachweis nach positiver PCR nach Altersgruppe im zeitlichen Verlauf</vt:lpstr>
      <vt:lpstr>IgG-Titer nach Abnahmeort und nach Altersgruppe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Abu Sin, Muna</cp:lastModifiedBy>
  <cp:revision>198</cp:revision>
  <dcterms:created xsi:type="dcterms:W3CDTF">2020-01-21T10:42:53Z</dcterms:created>
  <dcterms:modified xsi:type="dcterms:W3CDTF">2020-08-05T08:20:04Z</dcterms:modified>
</cp:coreProperties>
</file>