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8" r:id="rId2"/>
    <p:sldId id="305" r:id="rId3"/>
    <p:sldId id="329" r:id="rId4"/>
    <p:sldId id="330" r:id="rId5"/>
    <p:sldId id="332" r:id="rId6"/>
    <p:sldId id="327" r:id="rId7"/>
    <p:sldId id="333" r:id="rId8"/>
    <p:sldId id="337" r:id="rId9"/>
    <p:sldId id="334" r:id="rId10"/>
    <p:sldId id="336" r:id="rId11"/>
    <p:sldId id="314" r:id="rId12"/>
    <p:sldId id="339" r:id="rId13"/>
    <p:sldId id="338" r:id="rId14"/>
    <p:sldId id="335" r:id="rId15"/>
    <p:sldId id="315"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0122" autoAdjust="0"/>
  </p:normalViewPr>
  <p:slideViewPr>
    <p:cSldViewPr>
      <p:cViewPr>
        <p:scale>
          <a:sx n="110" d="100"/>
          <a:sy n="110" d="100"/>
        </p:scale>
        <p:origin x="-72" y="10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07.08.2020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thelancet.com/journals/lanchi/article/PIIS2352-4642(20)30250-9/fulltext"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thelancet.com/journals/lanchi/article/PIIS2352-4642(20)30250-9/fulltex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Trend: Anzahl</a:t>
            </a:r>
            <a:r>
              <a:rPr lang="de-DE" baseline="0" dirty="0" smtClean="0"/>
              <a:t> </a:t>
            </a:r>
            <a:r>
              <a:rPr lang="de-DE" dirty="0" smtClean="0"/>
              <a:t>neue Fälle der letzten 7d im</a:t>
            </a:r>
            <a:r>
              <a:rPr lang="de-DE" baseline="0" dirty="0" smtClean="0"/>
              <a:t> Vergleich zur Anzahl neuer Fälle der Vorwoche</a:t>
            </a:r>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err="1" smtClean="0">
                <a:solidFill>
                  <a:schemeClr val="tx1"/>
                </a:solidFill>
                <a:latin typeface="+mn-lt"/>
                <a:ea typeface="+mn-ea"/>
                <a:cs typeface="+mn-cs"/>
              </a:rPr>
              <a:t>Panovska</a:t>
            </a:r>
            <a:r>
              <a:rPr lang="de-DE" sz="1200" b="0" i="0" u="none" strike="noStrike" kern="1200" baseline="0" dirty="0" smtClean="0">
                <a:solidFill>
                  <a:schemeClr val="tx1"/>
                </a:solidFill>
                <a:latin typeface="+mn-lt"/>
                <a:ea typeface="+mn-ea"/>
                <a:cs typeface="+mn-cs"/>
              </a:rPr>
              <a:t>-Griffiths J, Kerr CC, Stuart RM, et. </a:t>
            </a:r>
            <a:r>
              <a:rPr lang="en-US" sz="1200" b="0" i="0" u="none" strike="noStrike" kern="1200" baseline="0" dirty="0" smtClean="0">
                <a:solidFill>
                  <a:schemeClr val="tx1"/>
                </a:solidFill>
                <a:latin typeface="+mn-lt"/>
                <a:ea typeface="+mn-ea"/>
                <a:cs typeface="+mn-cs"/>
              </a:rPr>
              <a:t>Al. Determining the optimal strategy for reopening schools, the impact of test and trace interventions, and the risk of occurrence of a second COVID-19 epidemic wave in the UK: a modelling study. Lancet Child </a:t>
            </a:r>
            <a:r>
              <a:rPr lang="en-US" sz="1200" b="0" i="0" u="none" strike="noStrike" kern="1200" baseline="0" dirty="0" err="1" smtClean="0">
                <a:solidFill>
                  <a:schemeClr val="tx1"/>
                </a:solidFill>
                <a:latin typeface="+mn-lt"/>
                <a:ea typeface="+mn-ea"/>
                <a:cs typeface="+mn-cs"/>
              </a:rPr>
              <a:t>Adolesc</a:t>
            </a:r>
            <a:r>
              <a:rPr lang="en-US" sz="1200" b="0" i="0" u="none" strike="noStrike" kern="1200" baseline="0" dirty="0" smtClean="0">
                <a:solidFill>
                  <a:schemeClr val="tx1"/>
                </a:solidFill>
                <a:latin typeface="+mn-lt"/>
                <a:ea typeface="+mn-ea"/>
                <a:cs typeface="+mn-cs"/>
              </a:rPr>
              <a:t> Health. 2020; published: 3 Aug 2020; </a:t>
            </a:r>
            <a:r>
              <a:rPr lang="en-US" sz="1200" b="0" i="0" u="sng" strike="noStrike" kern="1200" baseline="0" dirty="0" smtClean="0">
                <a:solidFill>
                  <a:schemeClr val="tx1"/>
                </a:solidFill>
                <a:latin typeface="+mn-lt"/>
                <a:ea typeface="+mn-ea"/>
                <a:cs typeface="+mn-cs"/>
                <a:hlinkClick r:id="rId3"/>
              </a:rPr>
              <a:t>https://www.thelancet.com/journals/lanchi/article/PIIS2352-4642(20)30250-9/fulltext</a:t>
            </a:r>
            <a:endParaRPr lang="en-US" sz="1200" b="0" i="0" u="none" strike="noStrike" kern="1200" baseline="0" dirty="0" smtClean="0">
              <a:solidFill>
                <a:schemeClr val="tx1"/>
              </a:solidFill>
              <a:latin typeface="+mn-lt"/>
              <a:ea typeface="+mn-ea"/>
              <a:cs typeface="+mn-cs"/>
              <a:hlinkClick r:id="rId3"/>
            </a:endParaRPr>
          </a:p>
          <a:p>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10</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https://www.nytimes.com/2020/07/23/world/europe/spain-coronavirus-reopening.html</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12</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err="1" smtClean="0">
                <a:solidFill>
                  <a:schemeClr val="tx1"/>
                </a:solidFill>
                <a:latin typeface="+mn-lt"/>
                <a:ea typeface="+mn-ea"/>
                <a:cs typeface="+mn-cs"/>
              </a:rPr>
              <a:t>Panovska</a:t>
            </a:r>
            <a:r>
              <a:rPr lang="de-DE" sz="1200" b="0" i="0" u="none" strike="noStrike" kern="1200" baseline="0" dirty="0" smtClean="0">
                <a:solidFill>
                  <a:schemeClr val="tx1"/>
                </a:solidFill>
                <a:latin typeface="+mn-lt"/>
                <a:ea typeface="+mn-ea"/>
                <a:cs typeface="+mn-cs"/>
              </a:rPr>
              <a:t>-Griffiths J, Kerr CC, Stuart RM, et. </a:t>
            </a:r>
            <a:r>
              <a:rPr lang="en-US" sz="1200" b="0" i="0" u="none" strike="noStrike" kern="1200" baseline="0" dirty="0" smtClean="0">
                <a:solidFill>
                  <a:schemeClr val="tx1"/>
                </a:solidFill>
                <a:latin typeface="+mn-lt"/>
                <a:ea typeface="+mn-ea"/>
                <a:cs typeface="+mn-cs"/>
              </a:rPr>
              <a:t>Al. Determining the optimal strategy for reopening schools, the impact of test and trace interventions, and the risk of occurrence of a second COVID-19 epidemic wave in the UK: a modelling study. Lancet Child </a:t>
            </a:r>
            <a:r>
              <a:rPr lang="en-US" sz="1200" b="0" i="0" u="none" strike="noStrike" kern="1200" baseline="0" dirty="0" err="1" smtClean="0">
                <a:solidFill>
                  <a:schemeClr val="tx1"/>
                </a:solidFill>
                <a:latin typeface="+mn-lt"/>
                <a:ea typeface="+mn-ea"/>
                <a:cs typeface="+mn-cs"/>
              </a:rPr>
              <a:t>Adolesc</a:t>
            </a:r>
            <a:r>
              <a:rPr lang="en-US" sz="1200" b="0" i="0" u="none" strike="noStrike" kern="1200" baseline="0" dirty="0" smtClean="0">
                <a:solidFill>
                  <a:schemeClr val="tx1"/>
                </a:solidFill>
                <a:latin typeface="+mn-lt"/>
                <a:ea typeface="+mn-ea"/>
                <a:cs typeface="+mn-cs"/>
              </a:rPr>
              <a:t> Health. 2020; published: 3 Aug 2020; </a:t>
            </a:r>
            <a:r>
              <a:rPr lang="en-US" sz="1200" b="0" i="0" u="sng" strike="noStrike" kern="1200" baseline="0" dirty="0" smtClean="0">
                <a:solidFill>
                  <a:schemeClr val="tx1"/>
                </a:solidFill>
                <a:latin typeface="+mn-lt"/>
                <a:ea typeface="+mn-ea"/>
                <a:cs typeface="+mn-cs"/>
                <a:hlinkClick r:id="rId3"/>
              </a:rPr>
              <a:t>https://www.thelancet.com/journals/lanchi/article/PIIS2352-4642(20)30250-9/fulltext</a:t>
            </a:r>
            <a:endParaRPr lang="en-US" sz="1200" b="0" i="0" u="none" strike="noStrike" kern="1200" baseline="0" dirty="0" smtClean="0">
              <a:solidFill>
                <a:schemeClr val="tx1"/>
              </a:solidFill>
              <a:latin typeface="+mn-lt"/>
              <a:ea typeface="+mn-ea"/>
              <a:cs typeface="+mn-cs"/>
              <a:hlinkClick r:id="rId3"/>
            </a:endParaRPr>
          </a:p>
          <a:p>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13</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t>Quellen: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smtClean="0"/>
              <a:t>Spanisches Public </a:t>
            </a:r>
            <a:r>
              <a:rPr lang="de-DE" sz="1200" dirty="0" err="1" smtClean="0"/>
              <a:t>Health</a:t>
            </a:r>
            <a:r>
              <a:rPr lang="de-DE" sz="1200" dirty="0" smtClean="0"/>
              <a:t> Institut (ISCIII) -</a:t>
            </a:r>
            <a:r>
              <a:rPr lang="de-DE" sz="1200" baseline="0" dirty="0" smtClean="0"/>
              <a:t> https://cnecovid.isciii.es/covid19/#ccaa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smtClean="0"/>
              <a:t>Spanisches Gesundheitsministerium - https://www.mscbs.gob.es/profesionales/saludPublica/ccayes/alertasActual/nCov-China/documentos/Actualizacion_178_COVID-19.pdf</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smtClean="0"/>
              <a:t>RTVE - https://www.rtve.es/noticias/20200805/mapa-del-coronavirus-espana/2004681.shtml </a:t>
            </a:r>
            <a:endParaRPr lang="de-DE" dirty="0" smtClean="0"/>
          </a:p>
          <a:p>
            <a:endParaRPr lang="de-DE" dirty="0" smtClean="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14</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World_change</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15</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World_incidence</a:t>
            </a:r>
            <a:endParaRPr lang="de-DE"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https://who.maps.arcgis.com/apps/opsdashboard/index.html#/ead3c6475654481ca51c248d52ab9c61</a:t>
            </a:r>
          </a:p>
          <a:p>
            <a:r>
              <a:rPr lang="de-DE" dirty="0" smtClean="0"/>
              <a:t>https://www.who.int/about/regions/euro/en/</a:t>
            </a:r>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https://who.maps.arcgis.com/apps/opsdashboard/index.html#/ead3c6475654481ca51c248d52ab9c61</a:t>
            </a:r>
          </a:p>
          <a:p>
            <a:r>
              <a:rPr lang="de-DE" dirty="0" smtClean="0"/>
              <a:t>Länder in der WHO-Euro-Region:</a:t>
            </a:r>
            <a:r>
              <a:rPr lang="de-DE" baseline="0" dirty="0" smtClean="0"/>
              <a:t> </a:t>
            </a:r>
            <a:r>
              <a:rPr lang="de-DE" dirty="0" smtClean="0"/>
              <a:t>https://www.who.int/about/regions/euro/en/</a:t>
            </a:r>
          </a:p>
        </p:txBody>
      </p:sp>
      <p:sp>
        <p:nvSpPr>
          <p:cNvPr id="4" name="Foliennummernplatzhalter 3"/>
          <p:cNvSpPr>
            <a:spLocks noGrp="1"/>
          </p:cNvSpPr>
          <p:nvPr>
            <p:ph type="sldNum" sz="quarter" idx="10"/>
          </p:nvPr>
        </p:nvSpPr>
        <p:spPr/>
        <p:txBody>
          <a:bodyPr/>
          <a:lstStyle/>
          <a:p>
            <a:fld id="{72D83FEB-770A-496F-973B-C5810568E05C}" type="slidenum">
              <a:rPr lang="de-DE" smtClean="0"/>
              <a:t>4</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Population:</a:t>
            </a:r>
            <a:r>
              <a:rPr lang="de-DE" sz="1200" kern="1200" baseline="0" dirty="0" smtClean="0">
                <a:solidFill>
                  <a:schemeClr val="tx1"/>
                </a:solidFill>
                <a:effectLst/>
                <a:latin typeface="+mn-lt"/>
                <a:ea typeface="+mn-ea"/>
                <a:cs typeface="+mn-cs"/>
              </a:rPr>
              <a:t> </a:t>
            </a:r>
            <a:r>
              <a:rPr lang="de-DE" sz="1200" b="0" i="0" u="none" strike="noStrike" kern="1200" dirty="0" smtClean="0">
                <a:solidFill>
                  <a:schemeClr val="tx1"/>
                </a:solidFill>
                <a:effectLst/>
                <a:latin typeface="+mn-lt"/>
                <a:ea typeface="+mn-ea"/>
                <a:cs typeface="+mn-cs"/>
              </a:rPr>
              <a:t>25.203.200</a:t>
            </a:r>
            <a:r>
              <a:rPr lang="de-DE" dirty="0" smtClean="0"/>
              <a:t> </a:t>
            </a: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Tests:</a:t>
            </a:r>
            <a:r>
              <a:rPr lang="de-DE" sz="1200" kern="1200" baseline="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https://ourworldindata.org/coronavirus-testing</a:t>
            </a:r>
          </a:p>
          <a:p>
            <a:r>
              <a:rPr lang="de-DE" sz="1200" kern="1200" dirty="0" smtClean="0">
                <a:solidFill>
                  <a:schemeClr val="tx1"/>
                </a:solidFill>
                <a:effectLst/>
                <a:latin typeface="+mn-lt"/>
                <a:ea typeface="+mn-ea"/>
                <a:cs typeface="+mn-cs"/>
              </a:rPr>
              <a:t>https://app.powerbi.com/view?r=eyJrIjoiODBmMmE3NWQtZWNlNC00OWRkLTk1NjYtMjM2YTY1MjI2NzdjIiwidCI6ImMwZTA2MDFmLTBmYWMtNDQ5Yy05Yzg4LWExMDRjNGViOWYyOCJ9</a:t>
            </a:r>
          </a:p>
          <a:p>
            <a:r>
              <a:rPr lang="de-DE" sz="1200" kern="1200" dirty="0" smtClean="0">
                <a:solidFill>
                  <a:schemeClr val="tx1"/>
                </a:solidFill>
                <a:effectLst/>
                <a:latin typeface="+mn-lt"/>
                <a:ea typeface="+mn-ea"/>
                <a:cs typeface="+mn-cs"/>
              </a:rPr>
              <a:t>https://experience.arcgis.com/experience/13d96f3e49e3476a98f71e19ac9b0859/</a:t>
            </a: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5</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https://www.dhhs.vic.gov.au/coronavirus-covid-19-daily-update</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6</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Population:</a:t>
            </a:r>
            <a:r>
              <a:rPr lang="de-DE" sz="1200" kern="1200" baseline="0" dirty="0" smtClean="0">
                <a:solidFill>
                  <a:schemeClr val="tx1"/>
                </a:solidFill>
                <a:effectLst/>
                <a:latin typeface="+mn-lt"/>
                <a:ea typeface="+mn-ea"/>
                <a:cs typeface="+mn-cs"/>
              </a:rPr>
              <a:t> </a:t>
            </a:r>
            <a:r>
              <a:rPr lang="de-DE" sz="1200" b="0" i="0" u="none" strike="noStrike" kern="1200" dirty="0" smtClean="0">
                <a:solidFill>
                  <a:schemeClr val="tx1"/>
                </a:solidFill>
                <a:effectLst/>
                <a:latin typeface="+mn-lt"/>
                <a:ea typeface="+mn-ea"/>
                <a:cs typeface="+mn-cs"/>
              </a:rPr>
              <a:t>5.804.343</a:t>
            </a:r>
            <a:r>
              <a:rPr lang="de-DE" dirty="0" smtClean="0"/>
              <a:t> (ECDC)</a:t>
            </a:r>
          </a:p>
          <a:p>
            <a:r>
              <a:rPr lang="de-DE" sz="1200" kern="1200" dirty="0" smtClean="0">
                <a:solidFill>
                  <a:schemeClr val="tx1"/>
                </a:solidFill>
                <a:effectLst/>
                <a:latin typeface="+mn-lt"/>
                <a:ea typeface="+mn-ea"/>
                <a:cs typeface="+mn-cs"/>
              </a:rPr>
              <a:t>https://co.vid19.sg/singapore/</a:t>
            </a:r>
          </a:p>
          <a:p>
            <a:r>
              <a:rPr lang="de-DE" sz="1200" kern="1200" dirty="0" smtClean="0">
                <a:solidFill>
                  <a:schemeClr val="tx1"/>
                </a:solidFill>
                <a:effectLst/>
                <a:latin typeface="+mn-lt"/>
                <a:ea typeface="+mn-ea"/>
                <a:cs typeface="+mn-cs"/>
              </a:rPr>
              <a:t>https://www.moh.gov.sg/news-highlights/details/301-new-cases-of-covid-19-infection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7</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https://www.moh.gov.sg/news-highlights/details/final-stretch-of-dormitory-clearance-further-steps-towards-a-new-covid-normal</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8</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mn-lt"/>
                <a:ea typeface="+mn-ea"/>
                <a:cs typeface="+mn-cs"/>
              </a:rPr>
              <a:t>Tests:</a:t>
            </a:r>
            <a:r>
              <a:rPr lang="de-DE" sz="1200" kern="1200" baseline="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https://ourworldindata.org/coronavirus-testing</a:t>
            </a:r>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202497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07.08.2020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07.08.2020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07.08.2020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07.08.2020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07.08.2020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A2911CA-0C0D-4F0F-84CF-C2416D7FF593}" type="datetimeFigureOut">
              <a:rPr lang="de-DE" smtClean="0"/>
              <a:t>07.08.2020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A2911CA-0C0D-4F0F-84CF-C2416D7FF593}" type="datetimeFigureOut">
              <a:rPr lang="de-DE" smtClean="0"/>
              <a:t>07.08.2020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A2911CA-0C0D-4F0F-84CF-C2416D7FF593}" type="datetimeFigureOut">
              <a:rPr lang="de-DE" smtClean="0"/>
              <a:t>07.08.2020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07.08.2020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07.08.2020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07.08.2020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07.08.2020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elancet.com/journals/lanchi/article/PIIS2352-4642(20)30250-9/fulltex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lancet.com/journals/lanchi/article/PIIS2352-4642(20)30250-9/fullte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p:cNvGraphicFramePr>
            <a:graphicFrameLocks noGrp="1"/>
          </p:cNvGraphicFramePr>
          <p:nvPr>
            <p:extLst>
              <p:ext uri="{D42A27DB-BD31-4B8C-83A1-F6EECF244321}">
                <p14:modId xmlns:p14="http://schemas.microsoft.com/office/powerpoint/2010/main" val="108112372"/>
              </p:ext>
            </p:extLst>
          </p:nvPr>
        </p:nvGraphicFramePr>
        <p:xfrm>
          <a:off x="242647" y="2099399"/>
          <a:ext cx="8658707" cy="3684604"/>
        </p:xfrm>
        <a:graphic>
          <a:graphicData uri="http://schemas.openxmlformats.org/drawingml/2006/table">
            <a:tbl>
              <a:tblPr/>
              <a:tblGrid>
                <a:gridCol w="1809073"/>
                <a:gridCol w="1080120"/>
                <a:gridCol w="1440160"/>
                <a:gridCol w="1440160"/>
                <a:gridCol w="1467616"/>
                <a:gridCol w="646171"/>
                <a:gridCol w="775407"/>
              </a:tblGrid>
              <a:tr h="80295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Land</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Fälle kumulativ</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de-DE" sz="1800" b="1" i="0" u="none" strike="noStrike" dirty="0">
                          <a:solidFill>
                            <a:srgbClr val="366092"/>
                          </a:solidFill>
                          <a:effectLst/>
                          <a:latin typeface="Calibri"/>
                        </a:rPr>
                        <a:t>Neue Fälle in den </a:t>
                      </a:r>
                      <a:r>
                        <a:rPr lang="de-DE" sz="1800" b="1" i="0" u="none" strike="noStrike" dirty="0" smtClean="0">
                          <a:solidFill>
                            <a:srgbClr val="366092"/>
                          </a:solidFill>
                          <a:effectLst/>
                          <a:latin typeface="Calibri"/>
                        </a:rPr>
                        <a:t>letzten </a:t>
                      </a:r>
                      <a:r>
                        <a:rPr lang="de-DE" sz="1800" b="1" i="0" u="none" strike="noStrike" dirty="0">
                          <a:solidFill>
                            <a:srgbClr val="366092"/>
                          </a:solidFill>
                          <a:effectLst/>
                          <a:latin typeface="Calibri"/>
                        </a:rPr>
                        <a:t>7d</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Veränderung % (7T)</a:t>
                      </a: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7d-Inzidenz/ 100.000 </a:t>
                      </a:r>
                      <a:r>
                        <a:rPr lang="de-DE" sz="1800" b="1" i="0" u="none" strike="noStrike" dirty="0" err="1" smtClean="0">
                          <a:solidFill>
                            <a:srgbClr val="366092"/>
                          </a:solidFill>
                          <a:effectLst/>
                          <a:latin typeface="+mn-lt"/>
                        </a:rPr>
                        <a:t>Ew</a:t>
                      </a:r>
                      <a:endParaRPr lang="de-DE" sz="1800" b="1" i="0" u="none" strike="noStrike" dirty="0" smtClean="0">
                        <a:solidFill>
                          <a:srgbClr val="366092"/>
                        </a:solidFill>
                        <a:effectLst/>
                        <a:latin typeface="+mn-lt"/>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1" i="0" u="none" strike="noStrike" dirty="0" smtClean="0">
                          <a:solidFill>
                            <a:srgbClr val="366092"/>
                          </a:solidFill>
                          <a:effectLst/>
                          <a:latin typeface="+mn-lt"/>
                        </a:rPr>
                        <a:t>R (7T)</a:t>
                      </a:r>
                    </a:p>
                    <a:p>
                      <a:pPr algn="ctr" fontAlgn="b"/>
                      <a:endParaRPr lang="de-DE" sz="1800" b="1" i="0" u="none" strike="noStrike" dirty="0">
                        <a:solidFill>
                          <a:srgbClr val="366092"/>
                        </a:solidFill>
                        <a:effectLst/>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de-DE" sz="1800" b="1" i="0" u="none" strike="noStrike" dirty="0" smtClean="0">
                          <a:solidFill>
                            <a:srgbClr val="366092"/>
                          </a:solidFill>
                          <a:effectLst/>
                          <a:latin typeface="Calibri"/>
                        </a:rPr>
                        <a:t>Trend</a:t>
                      </a:r>
                      <a:endParaRPr lang="de-DE" sz="1800" b="1" i="0" u="none" strike="noStrike" dirty="0">
                        <a:solidFill>
                          <a:srgbClr val="366092"/>
                        </a:solidFill>
                        <a:effectLst/>
                        <a:latin typeface="Calibri"/>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327046">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Vereinigte Staaten</a:t>
                      </a:r>
                    </a:p>
                  </a:txBody>
                  <a:tcPr marL="9525" marR="9525" marT="9525"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de-DE" sz="1600" b="0" i="0" u="none" strike="noStrike" dirty="0" smtClean="0">
                          <a:solidFill>
                            <a:schemeClr val="tx2"/>
                          </a:solidFill>
                          <a:effectLst/>
                          <a:latin typeface="Calibri"/>
                        </a:rPr>
                        <a:t>4.823.891</a:t>
                      </a:r>
                      <a:endParaRPr lang="de-DE" sz="1600" b="0" i="0" u="none" strike="noStrike" dirty="0">
                        <a:solidFill>
                          <a:schemeClr val="tx2"/>
                        </a:solidFill>
                        <a:effectLst/>
                        <a:latin typeface="Calibri"/>
                      </a:endParaRPr>
                    </a:p>
                  </a:txBody>
                  <a:tcPr marL="6350" marR="6350" marT="6350"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de-DE" sz="1600" b="0" i="0" u="none" strike="noStrike" dirty="0" smtClean="0">
                          <a:solidFill>
                            <a:schemeClr val="tx2"/>
                          </a:solidFill>
                          <a:effectLst/>
                          <a:latin typeface="Calibri"/>
                        </a:rPr>
                        <a:t>396.909</a:t>
                      </a:r>
                      <a:endParaRPr lang="de-DE" sz="1600" b="0" i="0" u="none" strike="noStrike" dirty="0">
                        <a:solidFill>
                          <a:schemeClr val="tx2"/>
                        </a:solidFill>
                        <a:effectLst/>
                        <a:latin typeface="Calibri"/>
                      </a:endParaRPr>
                    </a:p>
                  </a:txBody>
                  <a:tcPr marL="6350" marR="6350" marT="6350"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de-DE" sz="1600" b="0" i="0" u="none" strike="noStrike">
                          <a:solidFill>
                            <a:schemeClr val="tx2"/>
                          </a:solidFill>
                          <a:effectLst/>
                          <a:latin typeface="Calibri"/>
                        </a:rPr>
                        <a:t>-12,97</a:t>
                      </a:r>
                    </a:p>
                  </a:txBody>
                  <a:tcPr marL="6350" marR="6350" marT="6350"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de-DE" sz="1600" b="0" i="0" u="none" strike="noStrike">
                          <a:solidFill>
                            <a:schemeClr val="tx2"/>
                          </a:solidFill>
                          <a:effectLst/>
                          <a:latin typeface="Calibri"/>
                        </a:rPr>
                        <a:t>120,62</a:t>
                      </a:r>
                    </a:p>
                  </a:txBody>
                  <a:tcPr marL="6350" marR="6350" marT="6350"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r" fontAlgn="b"/>
                      <a:r>
                        <a:rPr lang="de-DE" sz="1600" b="0" i="0" u="none" strike="noStrike">
                          <a:solidFill>
                            <a:schemeClr val="tx2"/>
                          </a:solidFill>
                          <a:effectLst/>
                          <a:latin typeface="Calibri"/>
                        </a:rPr>
                        <a:t>0,89</a:t>
                      </a:r>
                    </a:p>
                  </a:txBody>
                  <a:tcPr marL="6350" marR="6350" marT="6350"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w="6350" cap="flat" cmpd="sng" algn="ctr">
                      <a:solidFill>
                        <a:srgbClr val="4F81BD"/>
                      </a:solidFill>
                      <a:prstDash val="solid"/>
                      <a:round/>
                      <a:headEnd type="none" w="med" len="med"/>
                      <a:tailEnd type="none" w="med" len="med"/>
                    </a:lnT>
                    <a:lnB>
                      <a:noFill/>
                    </a:lnB>
                    <a:solidFill>
                      <a:srgbClr val="DCE6F1"/>
                    </a:solidFill>
                  </a:tcPr>
                </a:tc>
              </a:tr>
              <a:tr h="244377">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Indien</a:t>
                      </a:r>
                    </a:p>
                  </a:txBody>
                  <a:tcPr marL="9525" marR="9525" marT="9525"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1.964.536</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380.744</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10,31</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27,86</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1,07</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00B050"/>
                        </a:solidFill>
                        <a:effectLst/>
                        <a:latin typeface="+mn-lt"/>
                        <a:ea typeface="+mn-ea"/>
                        <a:cs typeface="+mn-cs"/>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Brasilien</a:t>
                      </a:r>
                    </a:p>
                  </a:txBody>
                  <a:tcPr marL="9525" marR="9525" marT="9525"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2.859.073</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306.808</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-5,53</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145,37</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0,97</a:t>
                      </a:r>
                    </a:p>
                  </a:txBody>
                  <a:tcPr marL="6350" marR="6350" marT="6350"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Kolumbien</a:t>
                      </a:r>
                    </a:p>
                  </a:txBody>
                  <a:tcPr marL="9525" marR="9525" marT="9525"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345.714</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696.59</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20,88</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138,38</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1,1</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Südafrika</a:t>
                      </a:r>
                    </a:p>
                  </a:txBody>
                  <a:tcPr marL="9525" marR="9525" marT="9525"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529.877</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58.754</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-22,87</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100,33</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0,83</a:t>
                      </a:r>
                    </a:p>
                  </a:txBody>
                  <a:tcPr marL="6350" marR="6350" marT="6350"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58826">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Mexiko</a:t>
                      </a:r>
                    </a:p>
                  </a:txBody>
                  <a:tcPr marL="9525" marR="9525" marT="9525"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456.100</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47.651</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3,2</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37,35</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1,01</a:t>
                      </a:r>
                    </a:p>
                  </a:txBody>
                  <a:tcPr marL="6350" marR="6350" marT="6350" marB="0" anchor="b">
                    <a:lnL>
                      <a:noFill/>
                    </a:lnL>
                    <a:lnR>
                      <a:noFill/>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258826">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Peru</a:t>
                      </a:r>
                    </a:p>
                  </a:txBody>
                  <a:tcPr marL="9525" marR="9525" marT="9525" marB="0" anchor="b">
                    <a:lnL>
                      <a:noFill/>
                    </a:lnL>
                    <a:lnR>
                      <a:noFill/>
                    </a:lnR>
                    <a:lnT>
                      <a:noFill/>
                    </a:lnT>
                    <a:lnB>
                      <a:noFill/>
                    </a:lnB>
                    <a:solidFill>
                      <a:schemeClr val="accent1">
                        <a:lumMod val="20000"/>
                        <a:lumOff val="80000"/>
                      </a:schemeClr>
                    </a:solidFill>
                  </a:tcPr>
                </a:tc>
                <a:tc>
                  <a:txBody>
                    <a:bodyPr/>
                    <a:lstStyle/>
                    <a:p>
                      <a:pPr algn="r" fontAlgn="b"/>
                      <a:r>
                        <a:rPr lang="de-DE" sz="1600" b="0" i="0" u="none" strike="noStrike" dirty="0" smtClean="0">
                          <a:solidFill>
                            <a:schemeClr val="tx2"/>
                          </a:solidFill>
                          <a:effectLst/>
                          <a:latin typeface="Calibri"/>
                        </a:rPr>
                        <a:t>447.624</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chemeClr val="accent1">
                        <a:lumMod val="20000"/>
                        <a:lumOff val="80000"/>
                      </a:schemeClr>
                    </a:solidFill>
                  </a:tcPr>
                </a:tc>
                <a:tc>
                  <a:txBody>
                    <a:bodyPr/>
                    <a:lstStyle/>
                    <a:p>
                      <a:pPr algn="r" fontAlgn="b"/>
                      <a:r>
                        <a:rPr lang="de-DE" sz="1600" b="0" i="0" u="none" strike="noStrike" dirty="0" smtClean="0">
                          <a:solidFill>
                            <a:schemeClr val="tx2"/>
                          </a:solidFill>
                          <a:effectLst/>
                          <a:latin typeface="Calibri"/>
                        </a:rPr>
                        <a:t>46.941</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chemeClr val="accent1">
                        <a:lumMod val="20000"/>
                        <a:lumOff val="80000"/>
                      </a:schemeClr>
                    </a:solidFill>
                  </a:tcPr>
                </a:tc>
                <a:tc>
                  <a:txBody>
                    <a:bodyPr/>
                    <a:lstStyle/>
                    <a:p>
                      <a:pPr algn="r" fontAlgn="b"/>
                      <a:r>
                        <a:rPr lang="de-DE" sz="1600" b="0" i="0" u="none" strike="noStrike">
                          <a:solidFill>
                            <a:schemeClr val="tx2"/>
                          </a:solidFill>
                          <a:effectLst/>
                          <a:latin typeface="Calibri"/>
                        </a:rPr>
                        <a:t>37,52</a:t>
                      </a:r>
                    </a:p>
                  </a:txBody>
                  <a:tcPr marL="6350" marR="6350" marT="6350" marB="0" anchor="b">
                    <a:lnL>
                      <a:noFill/>
                    </a:lnL>
                    <a:lnR>
                      <a:noFill/>
                    </a:lnR>
                    <a:lnT>
                      <a:noFill/>
                    </a:lnT>
                    <a:lnB>
                      <a:noFill/>
                    </a:lnB>
                    <a:solidFill>
                      <a:schemeClr val="accent1">
                        <a:lumMod val="20000"/>
                        <a:lumOff val="80000"/>
                      </a:schemeClr>
                    </a:solidFill>
                  </a:tcPr>
                </a:tc>
                <a:tc>
                  <a:txBody>
                    <a:bodyPr/>
                    <a:lstStyle/>
                    <a:p>
                      <a:pPr algn="r" fontAlgn="b"/>
                      <a:r>
                        <a:rPr lang="de-DE" sz="1600" b="0" i="0" u="none" strike="noStrike">
                          <a:solidFill>
                            <a:schemeClr val="tx2"/>
                          </a:solidFill>
                          <a:effectLst/>
                          <a:latin typeface="Calibri"/>
                        </a:rPr>
                        <a:t>144,39</a:t>
                      </a:r>
                    </a:p>
                  </a:txBody>
                  <a:tcPr marL="6350" marR="6350" marT="6350" marB="0" anchor="b">
                    <a:lnL>
                      <a:noFill/>
                    </a:lnL>
                    <a:lnR>
                      <a:noFill/>
                    </a:lnR>
                    <a:lnT>
                      <a:noFill/>
                    </a:lnT>
                    <a:lnB>
                      <a:noFill/>
                    </a:lnB>
                    <a:solidFill>
                      <a:schemeClr val="accent1">
                        <a:lumMod val="20000"/>
                        <a:lumOff val="80000"/>
                      </a:schemeClr>
                    </a:solidFill>
                  </a:tcPr>
                </a:tc>
                <a:tc>
                  <a:txBody>
                    <a:bodyPr/>
                    <a:lstStyle/>
                    <a:p>
                      <a:pPr algn="r" fontAlgn="b"/>
                      <a:r>
                        <a:rPr lang="de-DE" sz="1600" b="0" i="0" u="none" strike="noStrike">
                          <a:solidFill>
                            <a:schemeClr val="tx2"/>
                          </a:solidFill>
                          <a:effectLst/>
                          <a:latin typeface="Calibri"/>
                        </a:rPr>
                        <a:t>1,19</a:t>
                      </a:r>
                    </a:p>
                  </a:txBody>
                  <a:tcPr marL="6350" marR="6350" marT="6350" marB="0" anchor="b">
                    <a:lnL>
                      <a:noFill/>
                    </a:lnL>
                    <a:lnR>
                      <a:noFill/>
                    </a:lnR>
                    <a:lnT>
                      <a:noFill/>
                    </a:lnT>
                    <a:lnB>
                      <a:noFill/>
                    </a:lnB>
                    <a:solidFill>
                      <a:schemeClr val="accent1">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chemeClr val="accent1">
                        <a:lumMod val="20000"/>
                        <a:lumOff val="80000"/>
                      </a:schemeClr>
                    </a:solidFill>
                  </a:tcPr>
                </a:tc>
              </a:tr>
              <a:tr h="244432">
                <a:tc>
                  <a:txBody>
                    <a:bodyPr/>
                    <a:lstStyle/>
                    <a:p>
                      <a:pPr marL="0" algn="l" defTabSz="914400" rtl="0" eaLnBrk="1" fontAlgn="b" latinLnBrk="0" hangingPunct="1"/>
                      <a:r>
                        <a:rPr lang="de-DE" sz="1600" b="1" i="0" u="none" strike="noStrike" kern="1200">
                          <a:solidFill>
                            <a:schemeClr val="tx2"/>
                          </a:solidFill>
                          <a:effectLst/>
                          <a:latin typeface="Calibri"/>
                          <a:ea typeface="+mn-ea"/>
                          <a:cs typeface="+mn-cs"/>
                        </a:rPr>
                        <a:t>Argentinien</a:t>
                      </a:r>
                    </a:p>
                  </a:txBody>
                  <a:tcPr marL="9525" marR="9525" marT="9525"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213.522</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dirty="0" smtClean="0">
                          <a:solidFill>
                            <a:schemeClr val="tx2"/>
                          </a:solidFill>
                          <a:effectLst/>
                          <a:latin typeface="Calibri"/>
                        </a:rPr>
                        <a:t>40.180</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7,9</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89,73</a:t>
                      </a:r>
                    </a:p>
                  </a:txBody>
                  <a:tcPr marL="6350" marR="6350" marT="6350" marB="0" anchor="b">
                    <a:lnL>
                      <a:noFill/>
                    </a:lnL>
                    <a:lnR>
                      <a:noFill/>
                    </a:lnR>
                    <a:lnT>
                      <a:noFill/>
                    </a:lnT>
                    <a:lnB>
                      <a:noFill/>
                    </a:lnB>
                  </a:tcPr>
                </a:tc>
                <a:tc>
                  <a:txBody>
                    <a:bodyPr/>
                    <a:lstStyle/>
                    <a:p>
                      <a:pPr algn="r" fontAlgn="b"/>
                      <a:r>
                        <a:rPr lang="de-DE" sz="1600" b="0" i="0" u="none" strike="noStrike">
                          <a:solidFill>
                            <a:schemeClr val="tx2"/>
                          </a:solidFill>
                          <a:effectLst/>
                          <a:latin typeface="Calibri"/>
                        </a:rPr>
                        <a:t>1,09</a:t>
                      </a:r>
                    </a:p>
                  </a:txBody>
                  <a:tcPr marL="6350" marR="6350" marT="6350"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244432">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Russische Föderation</a:t>
                      </a:r>
                    </a:p>
                  </a:txBody>
                  <a:tcPr marL="9525" marR="9525" marT="9525"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867.343</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dirty="0" smtClean="0">
                          <a:solidFill>
                            <a:schemeClr val="tx2"/>
                          </a:solidFill>
                          <a:effectLst/>
                          <a:latin typeface="Calibri"/>
                        </a:rPr>
                        <a:t>38.353</a:t>
                      </a:r>
                      <a:endParaRPr lang="de-DE" sz="1600" b="0" i="0" u="none" strike="noStrike" dirty="0">
                        <a:solidFill>
                          <a:schemeClr val="tx2"/>
                        </a:solidFill>
                        <a:effectLst/>
                        <a:latin typeface="Calibri"/>
                      </a:endParaRP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-3,64</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26,29</a:t>
                      </a:r>
                    </a:p>
                  </a:txBody>
                  <a:tcPr marL="6350" marR="6350" marT="6350" marB="0" anchor="b">
                    <a:lnL>
                      <a:noFill/>
                    </a:lnL>
                    <a:lnR>
                      <a:noFill/>
                    </a:lnR>
                    <a:lnT>
                      <a:noFill/>
                    </a:lnT>
                    <a:lnB>
                      <a:noFill/>
                    </a:lnB>
                    <a:solidFill>
                      <a:srgbClr val="DCE6F1"/>
                    </a:solidFill>
                  </a:tcPr>
                </a:tc>
                <a:tc>
                  <a:txBody>
                    <a:bodyPr/>
                    <a:lstStyle/>
                    <a:p>
                      <a:pPr algn="r" fontAlgn="b"/>
                      <a:r>
                        <a:rPr lang="de-DE" sz="1600" b="0" i="0" u="none" strike="noStrike">
                          <a:solidFill>
                            <a:schemeClr val="tx2"/>
                          </a:solidFill>
                          <a:effectLst/>
                          <a:latin typeface="Calibri"/>
                        </a:rPr>
                        <a:t>0,98</a:t>
                      </a:r>
                    </a:p>
                  </a:txBody>
                  <a:tcPr marL="6350" marR="6350" marT="6350" marB="0" anchor="b">
                    <a:lnL>
                      <a:noFill/>
                    </a:lnL>
                    <a:lnR>
                      <a:noFill/>
                    </a:lnR>
                    <a:lnT>
                      <a:noFill/>
                    </a:lnT>
                    <a:lnB>
                      <a:noFill/>
                    </a:lnB>
                    <a:solidFill>
                      <a:srgbClr val="DCE6F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CE6F1"/>
                    </a:solidFill>
                  </a:tcPr>
                </a:tc>
              </a:tr>
              <a:tr h="244377">
                <a:tc>
                  <a:txBody>
                    <a:bodyPr/>
                    <a:lstStyle/>
                    <a:p>
                      <a:pPr marL="0" algn="l" defTabSz="914400" rtl="0" eaLnBrk="1" fontAlgn="b" latinLnBrk="0" hangingPunct="1"/>
                      <a:r>
                        <a:rPr lang="de-DE" sz="1600" b="1" i="0" u="none" strike="noStrike" kern="1200" dirty="0">
                          <a:solidFill>
                            <a:schemeClr val="tx2"/>
                          </a:solidFill>
                          <a:effectLst/>
                          <a:latin typeface="Calibri"/>
                          <a:ea typeface="+mn-ea"/>
                          <a:cs typeface="+mn-cs"/>
                        </a:rPr>
                        <a:t>Philippinen</a:t>
                      </a:r>
                    </a:p>
                  </a:txBody>
                  <a:tcPr marL="9525" marR="9525" marT="9525"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algn="r" fontAlgn="b"/>
                      <a:r>
                        <a:rPr lang="de-DE" sz="1600" b="0" i="0" u="none" strike="noStrike" dirty="0" smtClean="0">
                          <a:solidFill>
                            <a:schemeClr val="tx2"/>
                          </a:solidFill>
                          <a:effectLst/>
                          <a:latin typeface="Calibri"/>
                        </a:rPr>
                        <a:t>115.980</a:t>
                      </a:r>
                      <a:endParaRPr lang="de-DE" sz="1600" b="0" i="0" u="none" strike="noStrike" dirty="0">
                        <a:solidFill>
                          <a:schemeClr val="tx2"/>
                        </a:solidFill>
                        <a:effectLst/>
                        <a:latin typeface="Calibri"/>
                      </a:endParaRPr>
                    </a:p>
                  </a:txBody>
                  <a:tcPr marL="6350" marR="6350" marT="6350"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algn="r" fontAlgn="b"/>
                      <a:r>
                        <a:rPr lang="de-DE" sz="1600" b="0" i="0" u="none" strike="noStrike" dirty="0" smtClean="0">
                          <a:solidFill>
                            <a:schemeClr val="tx2"/>
                          </a:solidFill>
                          <a:effectLst/>
                          <a:latin typeface="Calibri"/>
                        </a:rPr>
                        <a:t>30.494</a:t>
                      </a:r>
                      <a:endParaRPr lang="de-DE" sz="1600" b="0" i="0" u="none" strike="noStrike" dirty="0">
                        <a:solidFill>
                          <a:schemeClr val="tx2"/>
                        </a:solidFill>
                        <a:effectLst/>
                        <a:latin typeface="Calibri"/>
                      </a:endParaRPr>
                    </a:p>
                  </a:txBody>
                  <a:tcPr marL="6350" marR="6350" marT="6350"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algn="r" fontAlgn="b"/>
                      <a:r>
                        <a:rPr lang="de-DE" sz="1600" b="0" i="0" u="none" strike="noStrike" dirty="0">
                          <a:solidFill>
                            <a:schemeClr val="tx2"/>
                          </a:solidFill>
                          <a:effectLst/>
                          <a:latin typeface="Calibri"/>
                        </a:rPr>
                        <a:t>130,72</a:t>
                      </a:r>
                    </a:p>
                  </a:txBody>
                  <a:tcPr marL="6350" marR="6350" marT="6350"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algn="r" fontAlgn="b"/>
                      <a:r>
                        <a:rPr lang="de-DE" sz="1600" b="0" i="0" u="none" strike="noStrike" dirty="0">
                          <a:solidFill>
                            <a:schemeClr val="tx2"/>
                          </a:solidFill>
                          <a:effectLst/>
                          <a:latin typeface="Calibri"/>
                        </a:rPr>
                        <a:t>28,2</a:t>
                      </a:r>
                    </a:p>
                  </a:txBody>
                  <a:tcPr marL="6350" marR="6350" marT="6350"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algn="r" fontAlgn="b"/>
                      <a:r>
                        <a:rPr lang="de-DE" sz="1600" b="0" i="0" u="none" strike="noStrike" dirty="0">
                          <a:solidFill>
                            <a:schemeClr val="tx2"/>
                          </a:solidFill>
                          <a:effectLst/>
                          <a:latin typeface="Calibri"/>
                        </a:rPr>
                        <a:t>1,61</a:t>
                      </a:r>
                    </a:p>
                  </a:txBody>
                  <a:tcPr marL="6350" marR="6350" marT="6350" marB="0" anchor="b">
                    <a:lnL>
                      <a:noFill/>
                    </a:lnL>
                    <a:lnR>
                      <a:noFill/>
                    </a:lnR>
                    <a:lnT>
                      <a:noFill/>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00B050"/>
                        </a:solidFill>
                        <a:effectLst/>
                        <a:latin typeface="+mn-lt"/>
                        <a:ea typeface="+mn-ea"/>
                        <a:cs typeface="+mn-cs"/>
                      </a:endParaRPr>
                    </a:p>
                  </a:txBody>
                  <a:tcPr marL="9525" marR="9525" marT="9525" marB="0" anchor="ctr">
                    <a:lnL>
                      <a:noFill/>
                    </a:lnL>
                    <a:lnR>
                      <a:noFill/>
                    </a:lnR>
                    <a:lnT>
                      <a:noFill/>
                    </a:lnT>
                    <a:lnB w="6350" cap="flat" cmpd="sng" algn="ctr">
                      <a:solidFill>
                        <a:srgbClr val="4F81BD"/>
                      </a:solidFill>
                      <a:prstDash val="solid"/>
                      <a:round/>
                      <a:headEnd type="none" w="med" len="med"/>
                      <a:tailEnd type="none" w="med" len="med"/>
                    </a:lnB>
                  </a:tcPr>
                </a:tc>
              </a:tr>
            </a:tbl>
          </a:graphicData>
        </a:graphic>
      </p:graphicFrame>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smtClean="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3182799" y="1052735"/>
            <a:ext cx="4194995" cy="830997"/>
          </a:xfrm>
          <a:prstGeom prst="rect">
            <a:avLst/>
          </a:prstGeom>
          <a:noFill/>
        </p:spPr>
        <p:txBody>
          <a:bodyPr wrap="none" rtlCol="0">
            <a:spAutoFit/>
          </a:bodyPr>
          <a:lstStyle/>
          <a:p>
            <a:r>
              <a:rPr lang="en-US" sz="2400" b="1" dirty="0" smtClean="0">
                <a:solidFill>
                  <a:srgbClr val="366092"/>
                </a:solidFill>
              </a:rPr>
              <a:t>18.793.522 </a:t>
            </a:r>
            <a:r>
              <a:rPr lang="en-US" sz="2400" b="1" dirty="0" err="1" smtClean="0">
                <a:solidFill>
                  <a:srgbClr val="366092"/>
                </a:solidFill>
                <a:latin typeface="Calibri"/>
              </a:rPr>
              <a:t>Fälle</a:t>
            </a:r>
            <a:endParaRPr lang="en-US" sz="2400" b="1" dirty="0">
              <a:solidFill>
                <a:srgbClr val="366092"/>
              </a:solidFill>
              <a:latin typeface="Calibri"/>
            </a:endParaRPr>
          </a:p>
          <a:p>
            <a:r>
              <a:rPr lang="en-US" sz="2400" b="1" dirty="0" smtClean="0">
                <a:solidFill>
                  <a:srgbClr val="366092"/>
                </a:solidFill>
              </a:rPr>
              <a:t>      707.715 </a:t>
            </a:r>
            <a:r>
              <a:rPr lang="en-US" sz="2400" b="1" dirty="0" err="1" smtClean="0">
                <a:solidFill>
                  <a:srgbClr val="366092"/>
                </a:solidFill>
                <a:latin typeface="Calibri"/>
              </a:rPr>
              <a:t>Verstorbene</a:t>
            </a:r>
            <a:r>
              <a:rPr lang="en-US" sz="2400" b="1" dirty="0" smtClean="0">
                <a:solidFill>
                  <a:srgbClr val="366092"/>
                </a:solidFill>
                <a:latin typeface="Calibri"/>
              </a:rPr>
              <a:t> (3,8 %)</a:t>
            </a:r>
            <a:endParaRPr lang="en-US" sz="2400" b="1" dirty="0">
              <a:solidFill>
                <a:srgbClr val="366092"/>
              </a:solidFill>
              <a:latin typeface="Calibri"/>
            </a:endParaRPr>
          </a:p>
        </p:txBody>
      </p:sp>
      <p:sp>
        <p:nvSpPr>
          <p:cNvPr id="8" name="Textfeld 7"/>
          <p:cNvSpPr txBox="1"/>
          <p:nvPr/>
        </p:nvSpPr>
        <p:spPr>
          <a:xfrm>
            <a:off x="5903640" y="6550223"/>
            <a:ext cx="3240360" cy="307777"/>
          </a:xfrm>
          <a:prstGeom prst="rect">
            <a:avLst/>
          </a:prstGeom>
          <a:noFill/>
        </p:spPr>
        <p:txBody>
          <a:bodyPr wrap="square" rtlCol="0">
            <a:spAutoFit/>
          </a:bodyPr>
          <a:lstStyle/>
          <a:p>
            <a:pPr algn="r"/>
            <a:r>
              <a:rPr lang="de-DE" sz="1400" i="1" dirty="0" smtClean="0">
                <a:solidFill>
                  <a:prstClr val="black"/>
                </a:solidFill>
              </a:rPr>
              <a:t>Quelle: ECDC, Stand: 06.08.2020</a:t>
            </a:r>
            <a:endParaRPr lang="de-DE" sz="1400" i="1" dirty="0">
              <a:solidFill>
                <a:prstClr val="black"/>
              </a:solidFill>
            </a:endParaRPr>
          </a:p>
        </p:txBody>
      </p:sp>
    </p:spTree>
    <p:extLst>
      <p:ext uri="{BB962C8B-B14F-4D97-AF65-F5344CB8AC3E}">
        <p14:creationId xmlns:p14="http://schemas.microsoft.com/office/powerpoint/2010/main" val="1298794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Zusammenfassung</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135109" y="1124744"/>
            <a:ext cx="8757371" cy="4555093"/>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Sinkende Trends in stark betroffenen Ländern / Gebieten (USA, Brasilien, Südafrika)</a:t>
            </a:r>
          </a:p>
          <a:p>
            <a:pPr marL="285750" indent="-285750">
              <a:spcAft>
                <a:spcPts val="600"/>
              </a:spcAft>
              <a:buClr>
                <a:srgbClr val="0070C0"/>
              </a:buClr>
              <a:buFont typeface="Wingdings" panose="05000000000000000000" pitchFamily="2" charset="2"/>
              <a:buChar char="§"/>
            </a:pPr>
            <a:r>
              <a:rPr lang="de-DE" sz="1600" dirty="0"/>
              <a:t>Wiederanstieg der Fallzahlen in </a:t>
            </a:r>
            <a:r>
              <a:rPr lang="de-DE" sz="1600" dirty="0" smtClean="0"/>
              <a:t>Ländern, die zuletzt kaum / geringe neue Fallzahlen berichteten (Australien, Spanien, Frankreich, Deutschland) </a:t>
            </a:r>
          </a:p>
          <a:p>
            <a:pPr marL="285750" indent="-285750">
              <a:spcAft>
                <a:spcPts val="600"/>
              </a:spcAft>
              <a:buClr>
                <a:srgbClr val="0070C0"/>
              </a:buClr>
              <a:buFont typeface="Wingdings" panose="05000000000000000000" pitchFamily="2" charset="2"/>
              <a:buChar char="§"/>
            </a:pPr>
            <a:r>
              <a:rPr lang="de-DE" sz="1600" dirty="0" smtClean="0"/>
              <a:t>Essentiell: Frühes Erkennen und entsprechende Maßnahmen bei steigenden Fallzahlen (Bsp. Australien)</a:t>
            </a:r>
          </a:p>
          <a:p>
            <a:pPr marL="285750" indent="-285750">
              <a:spcAft>
                <a:spcPts val="600"/>
              </a:spcAft>
              <a:buClr>
                <a:srgbClr val="0070C0"/>
              </a:buClr>
              <a:buFont typeface="Wingdings" panose="05000000000000000000" pitchFamily="2" charset="2"/>
              <a:buChar char="§"/>
            </a:pPr>
            <a:endParaRPr lang="de-DE" sz="1400" dirty="0" smtClean="0"/>
          </a:p>
          <a:p>
            <a:pPr marL="285750" indent="-285750">
              <a:spcAft>
                <a:spcPts val="600"/>
              </a:spcAft>
              <a:buClr>
                <a:srgbClr val="0070C0"/>
              </a:buClr>
              <a:buFont typeface="Wingdings" panose="05000000000000000000" pitchFamily="2" charset="2"/>
              <a:buChar char="§"/>
            </a:pPr>
            <a:r>
              <a:rPr lang="de-DE" sz="1600" b="1" dirty="0" smtClean="0"/>
              <a:t>Britische Modellierungs-Studie </a:t>
            </a:r>
            <a:endParaRPr lang="de-DE" sz="1600" dirty="0" smtClean="0"/>
          </a:p>
          <a:p>
            <a:pPr marL="285750" indent="-285750">
              <a:spcAft>
                <a:spcPts val="600"/>
              </a:spcAft>
              <a:buClr>
                <a:srgbClr val="0070C0"/>
              </a:buClr>
              <a:buFont typeface="Wingdings" panose="05000000000000000000" pitchFamily="2" charset="2"/>
              <a:buChar char="§"/>
            </a:pPr>
            <a:r>
              <a:rPr lang="de-DE" sz="1400" dirty="0" err="1" smtClean="0"/>
              <a:t>Panovska</a:t>
            </a:r>
            <a:r>
              <a:rPr lang="de-DE" sz="1400" dirty="0" smtClean="0"/>
              <a:t>-Griffiths </a:t>
            </a:r>
            <a:r>
              <a:rPr lang="de-DE" sz="1400" dirty="0"/>
              <a:t>J, Kerr CC, Stuart RM, et. </a:t>
            </a:r>
            <a:r>
              <a:rPr lang="en-US" sz="1400" dirty="0"/>
              <a:t>Al. Determining the optimal strategy for reopening schools, the impact of test and trace interventions, and the risk of occurrence of a second COVID-19 epidemic wave in the UK: a modelling study. Lancet Child </a:t>
            </a:r>
            <a:r>
              <a:rPr lang="en-US" sz="1400" dirty="0" err="1"/>
              <a:t>Adolesc</a:t>
            </a:r>
            <a:r>
              <a:rPr lang="en-US" sz="1400" dirty="0"/>
              <a:t> Health. 2020; published: 3 Aug 2020; </a:t>
            </a:r>
            <a:r>
              <a:rPr lang="en-US" sz="1400" u="sng" dirty="0">
                <a:hlinkClick r:id="rId3"/>
              </a:rPr>
              <a:t>https://</a:t>
            </a:r>
            <a:r>
              <a:rPr lang="en-US" sz="1400" u="sng" dirty="0" smtClean="0">
                <a:hlinkClick r:id="rId3"/>
              </a:rPr>
              <a:t>www.thelancet.com/journals/lanchi/article/PIIS2352-4642(20)30250-9/fulltext</a:t>
            </a:r>
            <a:endParaRPr lang="en-US" sz="1400" u="sng" dirty="0" smtClean="0"/>
          </a:p>
          <a:p>
            <a:pPr marL="285750" indent="-285750">
              <a:spcAft>
                <a:spcPts val="600"/>
              </a:spcAft>
              <a:buClr>
                <a:srgbClr val="0070C0"/>
              </a:buClr>
              <a:buFont typeface="Wingdings" panose="05000000000000000000" pitchFamily="2" charset="2"/>
              <a:buChar char="§"/>
            </a:pPr>
            <a:r>
              <a:rPr lang="de-DE" sz="1400" dirty="0"/>
              <a:t>Interpretation: </a:t>
            </a:r>
            <a:r>
              <a:rPr lang="de-DE" sz="1400" dirty="0" smtClean="0"/>
              <a:t>Lockerungen </a:t>
            </a:r>
            <a:r>
              <a:rPr lang="de-DE" sz="1400" dirty="0"/>
              <a:t>der physischen Distanzierung und </a:t>
            </a:r>
            <a:r>
              <a:rPr lang="de-DE" sz="1400" b="1" dirty="0"/>
              <a:t>Schulöffnungen</a:t>
            </a:r>
            <a:r>
              <a:rPr lang="de-DE" sz="1400" dirty="0"/>
              <a:t> müssen von populationsweiten Teststrategie begleitet werden inklusive Isolierung der diagnostizierten Individuen </a:t>
            </a:r>
            <a:endParaRPr lang="en-US" sz="1400" u="sng" dirty="0" smtClean="0"/>
          </a:p>
          <a:p>
            <a:pPr marL="285750" indent="-285750">
              <a:spcAft>
                <a:spcPts val="600"/>
              </a:spcAft>
              <a:buClr>
                <a:srgbClr val="0070C0"/>
              </a:buClr>
              <a:buFont typeface="Wingdings" panose="05000000000000000000" pitchFamily="2" charset="2"/>
              <a:buChar char="§"/>
            </a:pPr>
            <a:r>
              <a:rPr lang="de-DE" sz="1400" dirty="0" smtClean="0"/>
              <a:t>68</a:t>
            </a:r>
            <a:r>
              <a:rPr lang="de-DE" sz="1400" dirty="0"/>
              <a:t>% der Kontakte nachverfolgt und volle Schulöffnung: </a:t>
            </a:r>
            <a:r>
              <a:rPr lang="de-DE" sz="1400" dirty="0" smtClean="0">
                <a:sym typeface="Wingdings" panose="05000000000000000000" pitchFamily="2" charset="2"/>
              </a:rPr>
              <a:t></a:t>
            </a:r>
            <a:r>
              <a:rPr lang="de-DE" sz="1400" dirty="0" smtClean="0"/>
              <a:t> </a:t>
            </a:r>
            <a:r>
              <a:rPr lang="de-DE" sz="1400" dirty="0"/>
              <a:t>75% der symptomatischen Covid-19-Patienten müssen getestet und isoliert </a:t>
            </a:r>
            <a:r>
              <a:rPr lang="de-DE" sz="1400" dirty="0" smtClean="0"/>
              <a:t>werden</a:t>
            </a:r>
            <a:endParaRPr lang="de-DE" sz="1400" dirty="0"/>
          </a:p>
          <a:p>
            <a:pPr marL="285750" indent="-285750">
              <a:spcAft>
                <a:spcPts val="600"/>
              </a:spcAft>
              <a:buClr>
                <a:srgbClr val="0070C0"/>
              </a:buClr>
              <a:buFont typeface="Wingdings" panose="05000000000000000000" pitchFamily="2" charset="2"/>
              <a:buChar char="§"/>
            </a:pPr>
            <a:r>
              <a:rPr lang="de-DE" sz="1400" dirty="0" smtClean="0"/>
              <a:t>68</a:t>
            </a:r>
            <a:r>
              <a:rPr lang="de-DE" sz="1400" dirty="0"/>
              <a:t>% der Kontakte nachverfolgt und teilweise </a:t>
            </a:r>
            <a:r>
              <a:rPr lang="de-DE" sz="1400" dirty="0" smtClean="0"/>
              <a:t>Schulöffnung</a:t>
            </a:r>
            <a:r>
              <a:rPr lang="de-DE" sz="1400" dirty="0"/>
              <a:t>: </a:t>
            </a:r>
            <a:r>
              <a:rPr lang="de-DE" sz="1400" dirty="0" smtClean="0">
                <a:sym typeface="Wingdings" panose="05000000000000000000" pitchFamily="2" charset="2"/>
              </a:rPr>
              <a:t> </a:t>
            </a:r>
            <a:r>
              <a:rPr lang="de-DE" sz="1400" dirty="0" smtClean="0"/>
              <a:t>65</a:t>
            </a:r>
            <a:r>
              <a:rPr lang="de-DE" sz="1400" dirty="0"/>
              <a:t>% der symptomatischen Covid-19-Patienten müssen getestet </a:t>
            </a:r>
            <a:r>
              <a:rPr lang="de-DE" sz="1400" dirty="0" smtClean="0"/>
              <a:t>und isoliert werden</a:t>
            </a:r>
            <a:endParaRPr lang="de-DE" sz="1400" dirty="0"/>
          </a:p>
        </p:txBody>
      </p:sp>
    </p:spTree>
    <p:extLst>
      <p:ext uri="{BB962C8B-B14F-4D97-AF65-F5344CB8AC3E}">
        <p14:creationId xmlns:p14="http://schemas.microsoft.com/office/powerpoint/2010/main" val="3810786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24744"/>
            <a:ext cx="8229600" cy="1143000"/>
          </a:xfrm>
        </p:spPr>
        <p:txBody>
          <a:bodyPr>
            <a:normAutofit/>
          </a:bodyPr>
          <a:lstStyle/>
          <a:p>
            <a:r>
              <a:rPr lang="de-DE" dirty="0" smtClean="0"/>
              <a:t>Hintergrund</a:t>
            </a:r>
            <a:endParaRPr lang="de-DE" dirty="0"/>
          </a:p>
        </p:txBody>
      </p:sp>
    </p:spTree>
    <p:extLst>
      <p:ext uri="{BB962C8B-B14F-4D97-AF65-F5344CB8AC3E}">
        <p14:creationId xmlns:p14="http://schemas.microsoft.com/office/powerpoint/2010/main" val="943551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COVID-19/ Spanien</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35109" y="1052736"/>
            <a:ext cx="8757371" cy="1338828"/>
          </a:xfrm>
          <a:prstGeom prst="rect">
            <a:avLst/>
          </a:prstGeom>
          <a:noFill/>
        </p:spPr>
        <p:txBody>
          <a:bodyPr wrap="square" rtlCol="0">
            <a:spAutoFit/>
          </a:bodyPr>
          <a:lstStyle/>
          <a:p>
            <a:pPr>
              <a:spcAft>
                <a:spcPts val="600"/>
              </a:spcAft>
              <a:buClr>
                <a:srgbClr val="0070C0"/>
              </a:buClr>
            </a:pPr>
            <a:r>
              <a:rPr lang="de-DE" b="1" dirty="0" smtClean="0"/>
              <a:t>Maßnahmen</a:t>
            </a:r>
            <a:endParaRPr lang="de-DE" sz="1400" b="1" dirty="0"/>
          </a:p>
          <a:p>
            <a:pPr>
              <a:spcAft>
                <a:spcPts val="600"/>
              </a:spcAft>
              <a:buClr>
                <a:srgbClr val="0070C0"/>
              </a:buClr>
            </a:pPr>
            <a:endParaRPr lang="de-DE" sz="1600" dirty="0" smtClean="0"/>
          </a:p>
          <a:p>
            <a:pPr marL="285750" indent="-285750">
              <a:spcAft>
                <a:spcPts val="600"/>
              </a:spcAft>
              <a:buClr>
                <a:srgbClr val="0070C0"/>
              </a:buClr>
              <a:buFont typeface="Wingdings" panose="05000000000000000000" pitchFamily="2" charset="2"/>
              <a:buChar char="§"/>
            </a:pPr>
            <a:endParaRPr lang="de-DE" sz="1600" dirty="0"/>
          </a:p>
          <a:p>
            <a:pPr marL="285750" indent="-285750">
              <a:spcAft>
                <a:spcPts val="600"/>
              </a:spcAft>
              <a:buClr>
                <a:srgbClr val="0070C0"/>
              </a:buClr>
              <a:buFont typeface="Wingdings" panose="05000000000000000000" pitchFamily="2" charset="2"/>
              <a:buChar char="§"/>
            </a:pPr>
            <a:endParaRPr lang="en-US" sz="1600" dirty="0"/>
          </a:p>
        </p:txBody>
      </p:sp>
      <p:sp>
        <p:nvSpPr>
          <p:cNvPr id="5" name="Textfeld 4"/>
          <p:cNvSpPr txBox="1"/>
          <p:nvPr/>
        </p:nvSpPr>
        <p:spPr>
          <a:xfrm>
            <a:off x="135109" y="1052736"/>
            <a:ext cx="8757371" cy="6709529"/>
          </a:xfrm>
          <a:prstGeom prst="rect">
            <a:avLst/>
          </a:prstGeom>
          <a:noFill/>
        </p:spPr>
        <p:txBody>
          <a:bodyPr wrap="square" rtlCol="0">
            <a:spAutoFit/>
          </a:bodyPr>
          <a:lstStyle/>
          <a:p>
            <a:pPr>
              <a:spcAft>
                <a:spcPts val="600"/>
              </a:spcAft>
              <a:buClr>
                <a:srgbClr val="0070C0"/>
              </a:buClr>
            </a:pPr>
            <a:r>
              <a:rPr lang="de-DE" b="1" dirty="0" smtClean="0"/>
              <a:t>Maßnahmen</a:t>
            </a:r>
            <a:endParaRPr lang="de-DE" sz="1400" b="1" dirty="0"/>
          </a:p>
          <a:p>
            <a:pPr marL="285750" indent="-285750">
              <a:buFont typeface="Wingdings" panose="05000000000000000000" pitchFamily="2" charset="2"/>
              <a:buChar char="§"/>
            </a:pPr>
            <a:r>
              <a:rPr lang="en-US" sz="1600" dirty="0" err="1"/>
              <a:t>Neue</a:t>
            </a:r>
            <a:r>
              <a:rPr lang="en-US" sz="1600" dirty="0"/>
              <a:t> </a:t>
            </a:r>
            <a:r>
              <a:rPr lang="en-US" sz="1600" dirty="0" err="1"/>
              <a:t>Normalität</a:t>
            </a:r>
            <a:r>
              <a:rPr lang="en-US" sz="1600" dirty="0"/>
              <a:t>: </a:t>
            </a:r>
            <a:r>
              <a:rPr lang="en-US" sz="1600" dirty="0" err="1"/>
              <a:t>Abstand</a:t>
            </a:r>
            <a:r>
              <a:rPr lang="en-US" sz="1600" dirty="0"/>
              <a:t> </a:t>
            </a:r>
            <a:r>
              <a:rPr lang="en-US" sz="1600" dirty="0" err="1"/>
              <a:t>halten</a:t>
            </a:r>
            <a:r>
              <a:rPr lang="en-US" sz="1600" dirty="0"/>
              <a:t>, </a:t>
            </a:r>
            <a:r>
              <a:rPr lang="en-US" sz="1600" dirty="0" err="1"/>
              <a:t>Alltagsmasken</a:t>
            </a:r>
            <a:r>
              <a:rPr lang="en-US" sz="1600" dirty="0"/>
              <a:t>, </a:t>
            </a:r>
            <a:r>
              <a:rPr lang="en-US" sz="1600" dirty="0" err="1"/>
              <a:t>Vermeidung</a:t>
            </a:r>
            <a:r>
              <a:rPr lang="en-US" sz="1600" dirty="0"/>
              <a:t> von </a:t>
            </a:r>
            <a:r>
              <a:rPr lang="en-US" sz="1600" dirty="0" err="1"/>
              <a:t>Menschenansammlungen</a:t>
            </a:r>
            <a:r>
              <a:rPr lang="en-US" sz="1600" dirty="0"/>
              <a:t> </a:t>
            </a:r>
            <a:r>
              <a:rPr lang="en-US" sz="1600" dirty="0" err="1"/>
              <a:t>voraussichtlich</a:t>
            </a:r>
            <a:r>
              <a:rPr lang="en-US" sz="1600" dirty="0"/>
              <a:t> </a:t>
            </a:r>
            <a:r>
              <a:rPr lang="en-US" sz="1600" dirty="0" err="1"/>
              <a:t>bis</a:t>
            </a:r>
            <a:r>
              <a:rPr lang="en-US" sz="1600" dirty="0"/>
              <a:t> </a:t>
            </a:r>
            <a:r>
              <a:rPr lang="en-US" sz="1600" dirty="0" smtClean="0"/>
              <a:t>2022</a:t>
            </a:r>
          </a:p>
          <a:p>
            <a:pPr marL="285750" indent="-285750">
              <a:buFont typeface="Wingdings" panose="05000000000000000000" pitchFamily="2" charset="2"/>
              <a:buChar char="§"/>
            </a:pPr>
            <a:r>
              <a:rPr lang="en-US" sz="1600" dirty="0" err="1"/>
              <a:t>Keine</a:t>
            </a:r>
            <a:r>
              <a:rPr lang="en-US" sz="1600" dirty="0"/>
              <a:t> </a:t>
            </a:r>
            <a:r>
              <a:rPr lang="en-US" sz="1600" dirty="0" err="1"/>
              <a:t>engmaschige</a:t>
            </a:r>
            <a:r>
              <a:rPr lang="en-US" sz="1600" dirty="0"/>
              <a:t> </a:t>
            </a:r>
            <a:r>
              <a:rPr lang="en-US" sz="1600" dirty="0" err="1"/>
              <a:t>Begleitung</a:t>
            </a:r>
            <a:r>
              <a:rPr lang="en-US" sz="1600" dirty="0"/>
              <a:t> der </a:t>
            </a:r>
            <a:r>
              <a:rPr lang="en-US" sz="1600" dirty="0" err="1"/>
              <a:t>Lockerungen</a:t>
            </a:r>
            <a:r>
              <a:rPr lang="en-US" sz="1600" dirty="0"/>
              <a:t> </a:t>
            </a:r>
            <a:r>
              <a:rPr lang="en-US" sz="1600" dirty="0" err="1"/>
              <a:t>durch</a:t>
            </a:r>
            <a:r>
              <a:rPr lang="en-US" sz="1600" dirty="0"/>
              <a:t> </a:t>
            </a:r>
            <a:r>
              <a:rPr lang="en-US" sz="1600" dirty="0" err="1" smtClean="0"/>
              <a:t>Testungen</a:t>
            </a:r>
            <a:endParaRPr lang="en-US" sz="1600" dirty="0" smtClean="0"/>
          </a:p>
          <a:p>
            <a:pPr marL="285750" indent="-285750">
              <a:buFont typeface="Wingdings" panose="05000000000000000000" pitchFamily="2" charset="2"/>
              <a:buChar char="§"/>
            </a:pPr>
            <a:r>
              <a:rPr lang="en-US" sz="1600" dirty="0" err="1"/>
              <a:t>Viele</a:t>
            </a:r>
            <a:r>
              <a:rPr lang="en-US" sz="1600" dirty="0"/>
              <a:t> </a:t>
            </a:r>
            <a:r>
              <a:rPr lang="en-US" sz="1600" dirty="0" err="1"/>
              <a:t>verschiedene</a:t>
            </a:r>
            <a:r>
              <a:rPr lang="en-US" sz="1600" dirty="0"/>
              <a:t> </a:t>
            </a:r>
            <a:r>
              <a:rPr lang="en-US" sz="1600" dirty="0" err="1"/>
              <a:t>regionale</a:t>
            </a:r>
            <a:r>
              <a:rPr lang="en-US" sz="1600" dirty="0"/>
              <a:t> </a:t>
            </a:r>
            <a:r>
              <a:rPr lang="en-US" sz="1600" dirty="0" err="1"/>
              <a:t>Regelungen</a:t>
            </a:r>
            <a:r>
              <a:rPr lang="en-US" sz="1600" dirty="0"/>
              <a:t> </a:t>
            </a:r>
            <a:endParaRPr lang="en-US" sz="1600" dirty="0" smtClean="0"/>
          </a:p>
          <a:p>
            <a:pPr marL="285750" indent="-285750">
              <a:buFont typeface="Wingdings" panose="05000000000000000000" pitchFamily="2" charset="2"/>
              <a:buChar char="§"/>
            </a:pPr>
            <a:r>
              <a:rPr lang="en-US" sz="1600" dirty="0" err="1"/>
              <a:t>Viele</a:t>
            </a:r>
            <a:r>
              <a:rPr lang="en-US" sz="1600" dirty="0"/>
              <a:t> </a:t>
            </a:r>
            <a:r>
              <a:rPr lang="en-US" sz="1600" dirty="0" err="1"/>
              <a:t>kleine</a:t>
            </a:r>
            <a:r>
              <a:rPr lang="en-US" sz="1600" dirty="0"/>
              <a:t> </a:t>
            </a:r>
            <a:r>
              <a:rPr lang="en-US" sz="1600" dirty="0" err="1" smtClean="0"/>
              <a:t>Ausbrüche</a:t>
            </a:r>
            <a:r>
              <a:rPr lang="en-US" sz="1600" dirty="0" smtClean="0"/>
              <a:t> </a:t>
            </a:r>
            <a:r>
              <a:rPr lang="en-US" sz="1600" dirty="0" smtClean="0">
                <a:sym typeface="Wingdings" panose="05000000000000000000" pitchFamily="2" charset="2"/>
              </a:rPr>
              <a:t> </a:t>
            </a:r>
            <a:r>
              <a:rPr lang="en-US" sz="1600" dirty="0" err="1" smtClean="0"/>
              <a:t>Lokale</a:t>
            </a:r>
            <a:r>
              <a:rPr lang="en-US" sz="1600" dirty="0" smtClean="0"/>
              <a:t> Lockdowns</a:t>
            </a:r>
            <a:endParaRPr lang="de-DE" sz="1600" dirty="0"/>
          </a:p>
          <a:p>
            <a:pPr marL="285750" indent="-285750">
              <a:buFont typeface="Wingdings" panose="05000000000000000000" pitchFamily="2" charset="2"/>
              <a:buChar char="§"/>
            </a:pPr>
            <a:r>
              <a:rPr lang="en-US" sz="1600" dirty="0" err="1" smtClean="0"/>
              <a:t>Neue</a:t>
            </a:r>
            <a:r>
              <a:rPr lang="en-US" sz="1600" dirty="0" smtClean="0"/>
              <a:t> </a:t>
            </a:r>
            <a:r>
              <a:rPr lang="en-US" sz="1600" dirty="0" err="1" smtClean="0"/>
              <a:t>Fälle</a:t>
            </a:r>
            <a:r>
              <a:rPr lang="en-US" sz="1600" dirty="0" smtClean="0"/>
              <a:t> </a:t>
            </a:r>
            <a:r>
              <a:rPr lang="en-US" sz="1600" dirty="0" err="1" smtClean="0"/>
              <a:t>vor</a:t>
            </a:r>
            <a:r>
              <a:rPr lang="en-US" sz="1600" dirty="0" smtClean="0"/>
              <a:t> </a:t>
            </a:r>
            <a:r>
              <a:rPr lang="en-US" sz="1600" dirty="0" err="1" smtClean="0"/>
              <a:t>allem</a:t>
            </a:r>
            <a:r>
              <a:rPr lang="en-US" sz="1600" dirty="0" smtClean="0"/>
              <a:t> </a:t>
            </a:r>
            <a:r>
              <a:rPr lang="en-US" sz="1600" dirty="0" err="1" smtClean="0"/>
              <a:t>bei</a:t>
            </a:r>
            <a:r>
              <a:rPr lang="en-US" sz="1600" dirty="0" smtClean="0"/>
              <a:t> </a:t>
            </a:r>
            <a:r>
              <a:rPr lang="en-US" sz="1600" dirty="0" err="1" smtClean="0"/>
              <a:t>jungen</a:t>
            </a:r>
            <a:r>
              <a:rPr lang="en-US" sz="1600" dirty="0" smtClean="0"/>
              <a:t> Menschen </a:t>
            </a:r>
            <a:r>
              <a:rPr lang="en-US" sz="1600" dirty="0" smtClean="0">
                <a:sym typeface="Wingdings" panose="05000000000000000000" pitchFamily="2" charset="2"/>
              </a:rPr>
              <a:t> </a:t>
            </a:r>
            <a:r>
              <a:rPr lang="en-US" sz="1600" dirty="0" err="1"/>
              <a:t>Gefahr</a:t>
            </a:r>
            <a:r>
              <a:rPr lang="en-US" sz="1600" dirty="0"/>
              <a:t> der </a:t>
            </a:r>
            <a:r>
              <a:rPr lang="en-US" sz="1600" dirty="0" err="1"/>
              <a:t>unbemerkten</a:t>
            </a:r>
            <a:r>
              <a:rPr lang="en-US" sz="1600" dirty="0"/>
              <a:t> </a:t>
            </a:r>
            <a:r>
              <a:rPr lang="en-US" sz="1600" dirty="0" err="1"/>
              <a:t>Ausbreitung</a:t>
            </a:r>
            <a:r>
              <a:rPr lang="en-US" sz="1600" dirty="0"/>
              <a:t> </a:t>
            </a:r>
            <a:r>
              <a:rPr lang="en-US" sz="1600" dirty="0" err="1" smtClean="0"/>
              <a:t>durch</a:t>
            </a:r>
            <a:r>
              <a:rPr lang="en-US" sz="1600" dirty="0" smtClean="0"/>
              <a:t> </a:t>
            </a:r>
            <a:r>
              <a:rPr lang="en-US" sz="1600" dirty="0" err="1"/>
              <a:t>asymptomatische</a:t>
            </a:r>
            <a:r>
              <a:rPr lang="en-US" sz="1600" dirty="0"/>
              <a:t> </a:t>
            </a:r>
            <a:r>
              <a:rPr lang="en-US" sz="1600" dirty="0" err="1" smtClean="0"/>
              <a:t>Träger</a:t>
            </a:r>
            <a:endParaRPr lang="en-US" sz="1600" dirty="0" smtClean="0"/>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400" dirty="0" smtClean="0"/>
              <a:t>De-escalation </a:t>
            </a:r>
            <a:r>
              <a:rPr lang="en-US" sz="1400" dirty="0"/>
              <a:t>of the confinement was defined as a plan for the transition to a “new normality”. The strategy is divided into four phases. The process was completed at the end of </a:t>
            </a:r>
            <a:r>
              <a:rPr lang="en-US" sz="1400" dirty="0" smtClean="0"/>
              <a:t>June (21.06.), </a:t>
            </a:r>
            <a:r>
              <a:rPr lang="en-US" sz="1400" dirty="0"/>
              <a:t>with the implementation of the new normality. </a:t>
            </a:r>
          </a:p>
          <a:p>
            <a:pPr marL="742950" lvl="1" indent="-285750">
              <a:buFont typeface="Wingdings" panose="05000000000000000000" pitchFamily="2" charset="2"/>
              <a:buChar char="§"/>
            </a:pPr>
            <a:r>
              <a:rPr lang="en-US" sz="1400" dirty="0" smtClean="0"/>
              <a:t>Phase </a:t>
            </a:r>
            <a:r>
              <a:rPr lang="en-US" sz="1400" dirty="0"/>
              <a:t>0. Preparation for the transition </a:t>
            </a:r>
          </a:p>
          <a:p>
            <a:pPr marL="742950" lvl="1" indent="-285750">
              <a:buFont typeface="Wingdings" panose="05000000000000000000" pitchFamily="2" charset="2"/>
              <a:buChar char="§"/>
            </a:pPr>
            <a:r>
              <a:rPr lang="en-US" sz="1400" dirty="0" smtClean="0"/>
              <a:t>Phase </a:t>
            </a:r>
            <a:r>
              <a:rPr lang="en-US" sz="1400" dirty="0"/>
              <a:t>1. Initial opening of small shops under strict conditions, such as limiting the capacity to 30% while maintaining a minimum distance of two </a:t>
            </a:r>
            <a:r>
              <a:rPr lang="en-US" sz="1400" dirty="0" err="1"/>
              <a:t>metres</a:t>
            </a:r>
            <a:r>
              <a:rPr lang="en-US" sz="1400" dirty="0"/>
              <a:t> between customers. </a:t>
            </a:r>
          </a:p>
          <a:p>
            <a:pPr marL="742950" lvl="1" indent="-285750">
              <a:buFont typeface="Wingdings" panose="05000000000000000000" pitchFamily="2" charset="2"/>
              <a:buChar char="§"/>
            </a:pPr>
            <a:r>
              <a:rPr lang="en-US" sz="1400" dirty="0" smtClean="0"/>
              <a:t>Phase </a:t>
            </a:r>
            <a:r>
              <a:rPr lang="en-US" sz="1400" dirty="0"/>
              <a:t>2. Restaurants, theatres and cinemas were opened with limitations. </a:t>
            </a:r>
          </a:p>
          <a:p>
            <a:pPr marL="742950" lvl="1" indent="-285750">
              <a:buFont typeface="Wingdings" panose="05000000000000000000" pitchFamily="2" charset="2"/>
              <a:buChar char="§"/>
            </a:pPr>
            <a:r>
              <a:rPr lang="en-US" sz="1400" dirty="0" smtClean="0"/>
              <a:t>Phase </a:t>
            </a:r>
            <a:r>
              <a:rPr lang="en-US" sz="1400" dirty="0"/>
              <a:t>3. Relaxed restrictions. Provided that the markers established by the health authorities are met, in phase three social contact for people who are not vulnerable or have previous pathologies is allowed. At this phase the return to the places of work began with restrictions such as staggered hours. </a:t>
            </a:r>
          </a:p>
          <a:p>
            <a:pPr marL="742950" lvl="1" indent="-285750">
              <a:buFont typeface="Wingdings" panose="05000000000000000000" pitchFamily="2" charset="2"/>
              <a:buChar char="§"/>
            </a:pPr>
            <a:r>
              <a:rPr lang="en-US" sz="1400" dirty="0" smtClean="0"/>
              <a:t>Phase </a:t>
            </a:r>
            <a:r>
              <a:rPr lang="en-US" sz="1400" dirty="0"/>
              <a:t>4: The new normality. </a:t>
            </a:r>
          </a:p>
          <a:p>
            <a:pPr marL="285750" indent="-285750">
              <a:buFont typeface="Wingdings" panose="05000000000000000000" pitchFamily="2" charset="2"/>
              <a:buChar char="§"/>
            </a:pPr>
            <a:endParaRPr lang="de-DE" sz="1400" dirty="0"/>
          </a:p>
          <a:p>
            <a:pPr marL="285750" indent="-285750">
              <a:buFont typeface="Wingdings" panose="05000000000000000000" pitchFamily="2" charset="2"/>
              <a:buChar char="§"/>
            </a:pPr>
            <a:r>
              <a:rPr lang="en-US" sz="1400" dirty="0"/>
              <a:t>Each of the four phases lasted at least two weeks. The use of the mask was highly recommended in all phases and also in the new normality which will imply the total opening of the economic activity, although maintaining the social distance and the individual protection until the therapeutic remedy or the COVID-19 vaccine is found. </a:t>
            </a:r>
            <a:endParaRPr lang="en-US" sz="1400" dirty="0" smtClean="0"/>
          </a:p>
          <a:p>
            <a:pPr marL="285750" indent="-285750">
              <a:buFont typeface="Wingdings" panose="05000000000000000000" pitchFamily="2" charset="2"/>
              <a:buChar char="§"/>
            </a:pPr>
            <a:endParaRPr lang="en-US" sz="1600" dirty="0" smtClean="0"/>
          </a:p>
          <a:p>
            <a:pPr marL="285750" indent="-285750">
              <a:spcAft>
                <a:spcPts val="600"/>
              </a:spcAft>
              <a:buClr>
                <a:srgbClr val="0070C0"/>
              </a:buClr>
              <a:buFont typeface="Wingdings" panose="05000000000000000000" pitchFamily="2" charset="2"/>
              <a:buChar char="§"/>
            </a:pPr>
            <a:endParaRPr lang="de-DE" sz="1600" dirty="0"/>
          </a:p>
          <a:p>
            <a:pPr marL="285750" indent="-285750">
              <a:spcAft>
                <a:spcPts val="600"/>
              </a:spcAft>
              <a:buClr>
                <a:srgbClr val="0070C0"/>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747372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Modellierungsstudie</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135109" y="1124744"/>
            <a:ext cx="8757371" cy="4801314"/>
          </a:xfrm>
          <a:prstGeom prst="rect">
            <a:avLst/>
          </a:prstGeom>
          <a:noFill/>
        </p:spPr>
        <p:txBody>
          <a:bodyPr wrap="square" rtlCol="0">
            <a:spAutoFit/>
          </a:bodyPr>
          <a:lstStyle/>
          <a:p>
            <a:pPr>
              <a:spcAft>
                <a:spcPts val="600"/>
              </a:spcAft>
              <a:buClr>
                <a:srgbClr val="0070C0"/>
              </a:buClr>
            </a:pPr>
            <a:r>
              <a:rPr lang="de-DE" sz="1400" b="1" dirty="0" smtClean="0"/>
              <a:t>Modellierungs-Studie</a:t>
            </a:r>
          </a:p>
          <a:p>
            <a:pPr marL="285750" indent="-285750">
              <a:spcAft>
                <a:spcPts val="600"/>
              </a:spcAft>
              <a:buClr>
                <a:srgbClr val="0070C0"/>
              </a:buClr>
              <a:buFont typeface="Wingdings" panose="05000000000000000000" pitchFamily="2" charset="2"/>
              <a:buChar char="§"/>
            </a:pPr>
            <a:r>
              <a:rPr lang="de-DE" sz="1400" dirty="0" err="1"/>
              <a:t>Panovska</a:t>
            </a:r>
            <a:r>
              <a:rPr lang="de-DE" sz="1400" dirty="0"/>
              <a:t>-Griffiths J, Kerr CC, Stuart RM, et. </a:t>
            </a:r>
            <a:r>
              <a:rPr lang="en-US" sz="1400" dirty="0"/>
              <a:t>Al. Determining the optimal strategy for reopening schools, the impact of test and trace interventions, and the risk of occurrence of a second COVID-19 epidemic wave in the UK: a modelling study. Lancet Child </a:t>
            </a:r>
            <a:r>
              <a:rPr lang="en-US" sz="1400" dirty="0" err="1"/>
              <a:t>Adolesc</a:t>
            </a:r>
            <a:r>
              <a:rPr lang="en-US" sz="1400" dirty="0"/>
              <a:t> Health. 2020; published: 3 Aug 2020; </a:t>
            </a:r>
            <a:r>
              <a:rPr lang="en-US" sz="1400" u="sng" dirty="0">
                <a:hlinkClick r:id="rId3"/>
              </a:rPr>
              <a:t>https://</a:t>
            </a:r>
            <a:r>
              <a:rPr lang="en-US" sz="1400" u="sng" dirty="0" smtClean="0">
                <a:hlinkClick r:id="rId3"/>
              </a:rPr>
              <a:t>www.thelancet.com/journals/lanchi/article/PIIS2352-4642(20)30250-9/fulltext</a:t>
            </a:r>
            <a:endParaRPr lang="en-US" sz="1400" u="sng" dirty="0" smtClean="0"/>
          </a:p>
          <a:p>
            <a:pPr marL="285750" indent="-285750">
              <a:spcAft>
                <a:spcPts val="600"/>
              </a:spcAft>
              <a:buClr>
                <a:srgbClr val="0070C0"/>
              </a:buClr>
              <a:buFont typeface="Wingdings" panose="05000000000000000000" pitchFamily="2" charset="2"/>
              <a:buChar char="§"/>
            </a:pPr>
            <a:r>
              <a:rPr lang="de-DE" sz="1400" dirty="0" err="1" smtClean="0"/>
              <a:t>Covasim</a:t>
            </a:r>
            <a:r>
              <a:rPr lang="de-DE" sz="1400" dirty="0"/>
              <a:t>, a </a:t>
            </a:r>
            <a:r>
              <a:rPr lang="de-DE" sz="1400" dirty="0" err="1"/>
              <a:t>stochastic</a:t>
            </a:r>
            <a:r>
              <a:rPr lang="de-DE" sz="1400" dirty="0"/>
              <a:t> individual-</a:t>
            </a:r>
            <a:r>
              <a:rPr lang="de-DE" sz="1400" dirty="0" err="1"/>
              <a:t>based</a:t>
            </a:r>
            <a:r>
              <a:rPr lang="de-DE" sz="1400" dirty="0"/>
              <a:t> </a:t>
            </a:r>
            <a:r>
              <a:rPr lang="de-DE" sz="1400" dirty="0" err="1"/>
              <a:t>model</a:t>
            </a:r>
            <a:r>
              <a:rPr lang="de-DE" sz="1400" dirty="0"/>
              <a:t> </a:t>
            </a:r>
            <a:r>
              <a:rPr lang="de-DE" sz="1400" dirty="0" err="1"/>
              <a:t>for</a:t>
            </a:r>
            <a:r>
              <a:rPr lang="de-DE" sz="1400" dirty="0"/>
              <a:t> </a:t>
            </a:r>
            <a:r>
              <a:rPr lang="de-DE" sz="1400" dirty="0" err="1"/>
              <a:t>transmission</a:t>
            </a:r>
            <a:r>
              <a:rPr lang="de-DE" sz="1400" dirty="0"/>
              <a:t> </a:t>
            </a:r>
            <a:r>
              <a:rPr lang="de-DE" sz="1400" dirty="0" err="1"/>
              <a:t>of</a:t>
            </a:r>
            <a:r>
              <a:rPr lang="de-DE" sz="1400" dirty="0"/>
              <a:t> SARS-CoV-2, </a:t>
            </a:r>
            <a:r>
              <a:rPr lang="de-DE" sz="1400" dirty="0" err="1"/>
              <a:t>calibrated</a:t>
            </a:r>
            <a:r>
              <a:rPr lang="de-DE" sz="1400" dirty="0"/>
              <a:t> </a:t>
            </a:r>
            <a:r>
              <a:rPr lang="de-DE" sz="1400" dirty="0" err="1"/>
              <a:t>to</a:t>
            </a:r>
            <a:r>
              <a:rPr lang="de-DE" sz="1400" dirty="0"/>
              <a:t> </a:t>
            </a:r>
            <a:r>
              <a:rPr lang="de-DE" sz="1400" dirty="0" err="1"/>
              <a:t>the</a:t>
            </a:r>
            <a:r>
              <a:rPr lang="de-DE" sz="1400" dirty="0"/>
              <a:t> UK </a:t>
            </a:r>
            <a:r>
              <a:rPr lang="de-DE" sz="1400" dirty="0" err="1"/>
              <a:t>epidemic</a:t>
            </a:r>
            <a:endParaRPr lang="de-DE" sz="1400" dirty="0"/>
          </a:p>
          <a:p>
            <a:pPr marL="285750" indent="-285750">
              <a:spcAft>
                <a:spcPts val="600"/>
              </a:spcAft>
              <a:buClr>
                <a:srgbClr val="0070C0"/>
              </a:buClr>
              <a:buFont typeface="Wingdings" panose="05000000000000000000" pitchFamily="2" charset="2"/>
              <a:buChar char="§"/>
            </a:pPr>
            <a:r>
              <a:rPr lang="de-DE" sz="1400" dirty="0" smtClean="0"/>
              <a:t>6 </a:t>
            </a:r>
            <a:r>
              <a:rPr lang="de-DE" sz="1400" dirty="0"/>
              <a:t>verschiedene Szenarien simuliert: 2 Schul-Öffnungs-Strategien (Vollzeit / Teilzeit mit Rotation von 50% der Schüler in alternierenden Wochen) und 3 Test-Szenarios: (68% </a:t>
            </a:r>
            <a:r>
              <a:rPr lang="de-DE" sz="1400" dirty="0" err="1"/>
              <a:t>contact</a:t>
            </a:r>
            <a:r>
              <a:rPr lang="de-DE" sz="1400" dirty="0"/>
              <a:t> </a:t>
            </a:r>
            <a:r>
              <a:rPr lang="de-DE" sz="1400" dirty="0" err="1"/>
              <a:t>tracing</a:t>
            </a:r>
            <a:r>
              <a:rPr lang="de-DE" sz="1400" dirty="0"/>
              <a:t> </a:t>
            </a:r>
            <a:r>
              <a:rPr lang="de-DE" sz="1400" dirty="0" err="1"/>
              <a:t>with</a:t>
            </a:r>
            <a:r>
              <a:rPr lang="de-DE" sz="1400" dirty="0"/>
              <a:t> </a:t>
            </a:r>
            <a:r>
              <a:rPr lang="de-DE" sz="1400" dirty="0" err="1"/>
              <a:t>no</a:t>
            </a:r>
            <a:r>
              <a:rPr lang="de-DE" sz="1400" dirty="0"/>
              <a:t> </a:t>
            </a:r>
            <a:r>
              <a:rPr lang="de-DE" sz="1400" dirty="0" err="1"/>
              <a:t>scale-up</a:t>
            </a:r>
            <a:r>
              <a:rPr lang="de-DE" sz="1400" dirty="0"/>
              <a:t> in </a:t>
            </a:r>
            <a:r>
              <a:rPr lang="de-DE" sz="1400" dirty="0" err="1"/>
              <a:t>testing</a:t>
            </a:r>
            <a:r>
              <a:rPr lang="de-DE" sz="1400" dirty="0"/>
              <a:t>, 68% </a:t>
            </a:r>
            <a:r>
              <a:rPr lang="de-DE" sz="1400" dirty="0" err="1"/>
              <a:t>contact</a:t>
            </a:r>
            <a:r>
              <a:rPr lang="de-DE" sz="1400" dirty="0"/>
              <a:t> </a:t>
            </a:r>
            <a:r>
              <a:rPr lang="de-DE" sz="1400" dirty="0" err="1"/>
              <a:t>tracing</a:t>
            </a:r>
            <a:r>
              <a:rPr lang="de-DE" sz="1400" dirty="0"/>
              <a:t> </a:t>
            </a:r>
            <a:r>
              <a:rPr lang="de-DE" sz="1400" dirty="0" err="1"/>
              <a:t>with</a:t>
            </a:r>
            <a:r>
              <a:rPr lang="de-DE" sz="1400" dirty="0"/>
              <a:t> </a:t>
            </a:r>
            <a:r>
              <a:rPr lang="de-DE" sz="1400" dirty="0" err="1"/>
              <a:t>sufficient</a:t>
            </a:r>
            <a:r>
              <a:rPr lang="de-DE" sz="1400" dirty="0"/>
              <a:t> </a:t>
            </a:r>
            <a:r>
              <a:rPr lang="de-DE" sz="1400" dirty="0" err="1"/>
              <a:t>testing</a:t>
            </a:r>
            <a:r>
              <a:rPr lang="de-DE" sz="1400" dirty="0"/>
              <a:t> </a:t>
            </a:r>
            <a:r>
              <a:rPr lang="de-DE" sz="1400" dirty="0" err="1"/>
              <a:t>to</a:t>
            </a:r>
            <a:r>
              <a:rPr lang="de-DE" sz="1400" dirty="0"/>
              <a:t> </a:t>
            </a:r>
            <a:r>
              <a:rPr lang="de-DE" sz="1400" dirty="0" err="1"/>
              <a:t>avoid</a:t>
            </a:r>
            <a:r>
              <a:rPr lang="de-DE" sz="1400" dirty="0"/>
              <a:t> a </a:t>
            </a:r>
            <a:r>
              <a:rPr lang="de-DE" sz="1400" dirty="0" err="1"/>
              <a:t>second</a:t>
            </a:r>
            <a:r>
              <a:rPr lang="de-DE" sz="1400" dirty="0"/>
              <a:t> COVID-19 </a:t>
            </a:r>
            <a:r>
              <a:rPr lang="de-DE" sz="1400" dirty="0" err="1"/>
              <a:t>wave</a:t>
            </a:r>
            <a:r>
              <a:rPr lang="de-DE" sz="1400" dirty="0"/>
              <a:t>, </a:t>
            </a:r>
            <a:r>
              <a:rPr lang="de-DE" sz="1400" dirty="0" err="1"/>
              <a:t>and</a:t>
            </a:r>
            <a:r>
              <a:rPr lang="de-DE" sz="1400" dirty="0"/>
              <a:t> 40% </a:t>
            </a:r>
            <a:r>
              <a:rPr lang="de-DE" sz="1400" dirty="0" err="1"/>
              <a:t>contact</a:t>
            </a:r>
            <a:r>
              <a:rPr lang="de-DE" sz="1400" dirty="0"/>
              <a:t> </a:t>
            </a:r>
            <a:r>
              <a:rPr lang="de-DE" sz="1400" dirty="0" err="1"/>
              <a:t>tracing</a:t>
            </a:r>
            <a:r>
              <a:rPr lang="de-DE" sz="1400" dirty="0"/>
              <a:t> </a:t>
            </a:r>
            <a:r>
              <a:rPr lang="de-DE" sz="1400" dirty="0" err="1"/>
              <a:t>with</a:t>
            </a:r>
            <a:r>
              <a:rPr lang="de-DE" sz="1400" dirty="0"/>
              <a:t> </a:t>
            </a:r>
            <a:r>
              <a:rPr lang="de-DE" sz="1400" dirty="0" err="1"/>
              <a:t>sufficient</a:t>
            </a:r>
            <a:r>
              <a:rPr lang="de-DE" sz="1400" dirty="0"/>
              <a:t> </a:t>
            </a:r>
            <a:r>
              <a:rPr lang="de-DE" sz="1400" dirty="0" err="1"/>
              <a:t>testing</a:t>
            </a:r>
            <a:r>
              <a:rPr lang="de-DE" sz="1400" dirty="0"/>
              <a:t> </a:t>
            </a:r>
            <a:r>
              <a:rPr lang="de-DE" sz="1400" dirty="0" err="1"/>
              <a:t>to</a:t>
            </a:r>
            <a:r>
              <a:rPr lang="de-DE" sz="1400" dirty="0"/>
              <a:t> </a:t>
            </a:r>
            <a:r>
              <a:rPr lang="de-DE" sz="1400" dirty="0" err="1"/>
              <a:t>avoid</a:t>
            </a:r>
            <a:r>
              <a:rPr lang="de-DE" sz="1400" dirty="0"/>
              <a:t> a </a:t>
            </a:r>
            <a:r>
              <a:rPr lang="de-DE" sz="1400" dirty="0" err="1"/>
              <a:t>second</a:t>
            </a:r>
            <a:r>
              <a:rPr lang="de-DE" sz="1400" dirty="0"/>
              <a:t> COVID-19 </a:t>
            </a:r>
            <a:r>
              <a:rPr lang="de-DE" sz="1400" dirty="0" err="1"/>
              <a:t>wave</a:t>
            </a:r>
            <a:r>
              <a:rPr lang="de-DE" sz="1400" dirty="0" smtClean="0"/>
              <a:t>)</a:t>
            </a:r>
            <a:endParaRPr lang="de-DE" sz="1400" dirty="0"/>
          </a:p>
          <a:p>
            <a:pPr marL="285750" indent="-285750">
              <a:spcAft>
                <a:spcPts val="600"/>
              </a:spcAft>
              <a:buClr>
                <a:srgbClr val="0070C0"/>
              </a:buClr>
              <a:buFont typeface="Wingdings" panose="05000000000000000000" pitchFamily="2" charset="2"/>
              <a:buChar char="§"/>
            </a:pPr>
            <a:r>
              <a:rPr lang="de-DE" sz="1400" dirty="0" smtClean="0"/>
              <a:t>68</a:t>
            </a:r>
            <a:r>
              <a:rPr lang="de-DE" sz="1400" dirty="0"/>
              <a:t>% der Kontakte nachverfolgt und volle Schulöffnung: </a:t>
            </a:r>
            <a:r>
              <a:rPr lang="de-DE" sz="1400" dirty="0" smtClean="0">
                <a:sym typeface="Wingdings" panose="05000000000000000000" pitchFamily="2" charset="2"/>
              </a:rPr>
              <a:t></a:t>
            </a:r>
            <a:r>
              <a:rPr lang="de-DE" sz="1400" dirty="0" smtClean="0"/>
              <a:t> </a:t>
            </a:r>
            <a:r>
              <a:rPr lang="de-DE" sz="1400" dirty="0"/>
              <a:t>75% der symptomatischen Covid-19-Patienten müssen getestet und isoliert </a:t>
            </a:r>
            <a:r>
              <a:rPr lang="de-DE" sz="1400" dirty="0" smtClean="0"/>
              <a:t>werden</a:t>
            </a:r>
            <a:endParaRPr lang="de-DE" sz="1400" dirty="0"/>
          </a:p>
          <a:p>
            <a:pPr marL="285750" indent="-285750">
              <a:spcAft>
                <a:spcPts val="600"/>
              </a:spcAft>
              <a:buClr>
                <a:srgbClr val="0070C0"/>
              </a:buClr>
              <a:buFont typeface="Wingdings" panose="05000000000000000000" pitchFamily="2" charset="2"/>
              <a:buChar char="§"/>
            </a:pPr>
            <a:r>
              <a:rPr lang="de-DE" sz="1400" dirty="0" smtClean="0"/>
              <a:t>68</a:t>
            </a:r>
            <a:r>
              <a:rPr lang="de-DE" sz="1400" dirty="0"/>
              <a:t>% der Kontakte nachverfolgt und teilweise  Schulöffnung: </a:t>
            </a:r>
            <a:r>
              <a:rPr lang="de-DE" sz="1400" dirty="0" smtClean="0">
                <a:sym typeface="Wingdings" panose="05000000000000000000" pitchFamily="2" charset="2"/>
              </a:rPr>
              <a:t> </a:t>
            </a:r>
            <a:r>
              <a:rPr lang="de-DE" sz="1400" dirty="0" smtClean="0"/>
              <a:t>65</a:t>
            </a:r>
            <a:r>
              <a:rPr lang="de-DE" sz="1400" dirty="0"/>
              <a:t>% der symptomatischen Covid-19-Patienten müssen getestet </a:t>
            </a:r>
            <a:r>
              <a:rPr lang="de-DE" sz="1400" dirty="0" smtClean="0"/>
              <a:t>und isoliert werden</a:t>
            </a:r>
            <a:endParaRPr lang="de-DE" sz="1400" dirty="0"/>
          </a:p>
          <a:p>
            <a:pPr marL="285750" indent="-285750">
              <a:spcAft>
                <a:spcPts val="600"/>
              </a:spcAft>
              <a:buClr>
                <a:srgbClr val="0070C0"/>
              </a:buClr>
              <a:buFont typeface="Wingdings" panose="05000000000000000000" pitchFamily="2" charset="2"/>
              <a:buChar char="§"/>
            </a:pPr>
            <a:r>
              <a:rPr lang="de-DE" sz="1400" dirty="0" smtClean="0"/>
              <a:t>Ohne diese Maßnahmen: Peak im Dezember 2020, R &gt; 1, 2 – 2,3 mal so viele Fälle wie in der ersten Welle </a:t>
            </a:r>
          </a:p>
          <a:p>
            <a:pPr marL="285750" indent="-285750">
              <a:spcAft>
                <a:spcPts val="600"/>
              </a:spcAft>
              <a:buClr>
                <a:srgbClr val="0070C0"/>
              </a:buClr>
              <a:buFont typeface="Wingdings" panose="05000000000000000000" pitchFamily="2" charset="2"/>
              <a:buChar char="§"/>
            </a:pPr>
            <a:r>
              <a:rPr lang="de-DE" sz="1400" dirty="0" smtClean="0"/>
              <a:t>Auch unter Annahme, dass Kinder 100 – 50 % der </a:t>
            </a:r>
            <a:r>
              <a:rPr lang="de-DE" sz="1400" dirty="0" err="1" smtClean="0"/>
              <a:t>Infektiosität</a:t>
            </a:r>
            <a:r>
              <a:rPr lang="de-DE" sz="1400" dirty="0" smtClean="0"/>
              <a:t> von Erwachsenen haben </a:t>
            </a:r>
          </a:p>
          <a:p>
            <a:pPr marL="285750" indent="-285750">
              <a:spcAft>
                <a:spcPts val="600"/>
              </a:spcAft>
              <a:buClr>
                <a:srgbClr val="0070C0"/>
              </a:buClr>
              <a:buFont typeface="Wingdings" panose="05000000000000000000" pitchFamily="2" charset="2"/>
              <a:buChar char="§"/>
            </a:pPr>
            <a:r>
              <a:rPr lang="de-DE" sz="1400" dirty="0" smtClean="0"/>
              <a:t>Interpretation: um eine 2. Infektionswelle zu verhindern Lockerungen der physischen Distanzierung und Schulöffnungen müssen von populationsweiten Teststrategie begleitet werden inklusive Isolierung der diagnostizierten Individuen </a:t>
            </a:r>
          </a:p>
        </p:txBody>
      </p:sp>
    </p:spTree>
    <p:extLst>
      <p:ext uri="{BB962C8B-B14F-4D97-AF65-F5344CB8AC3E}">
        <p14:creationId xmlns:p14="http://schemas.microsoft.com/office/powerpoint/2010/main" val="3276928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57200" y="548680"/>
            <a:ext cx="8092592" cy="430887"/>
          </a:xfrm>
        </p:spPr>
        <p:txBody>
          <a:bodyPr>
            <a:normAutofit fontScale="90000"/>
          </a:bodyPr>
          <a:lstStyle/>
          <a:p>
            <a:pPr algn="l"/>
            <a:r>
              <a:rPr lang="de-DE" sz="2400" b="1" dirty="0" smtClean="0">
                <a:solidFill>
                  <a:srgbClr val="0070C0"/>
                </a:solidFill>
                <a:latin typeface="+mn-lt"/>
              </a:rPr>
              <a:t>COVID-19/ </a:t>
            </a:r>
            <a:r>
              <a:rPr lang="de-DE" sz="2800" b="1" dirty="0" smtClean="0">
                <a:solidFill>
                  <a:srgbClr val="0070C0"/>
                </a:solidFill>
                <a:latin typeface="+mn-lt"/>
              </a:rPr>
              <a:t>Spanien</a:t>
            </a:r>
            <a:endParaRPr lang="en-GB" sz="2400" b="1"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395536" y="1052736"/>
            <a:ext cx="8208912" cy="2062103"/>
          </a:xfrm>
          <a:prstGeom prst="rect">
            <a:avLst/>
          </a:prstGeom>
          <a:solidFill>
            <a:schemeClr val="bg1">
              <a:lumMod val="85000"/>
            </a:schemeClr>
          </a:solidFill>
        </p:spPr>
        <p:txBody>
          <a:bodyPr wrap="square" rtlCol="0">
            <a:spAutoFit/>
          </a:bodyPr>
          <a:lstStyle/>
          <a:p>
            <a:r>
              <a:rPr lang="de-DE" sz="1600" b="1" dirty="0" smtClean="0">
                <a:solidFill>
                  <a:prstClr val="black"/>
                </a:solidFill>
              </a:rPr>
              <a:t>    305.767 Fälle </a:t>
            </a:r>
            <a:r>
              <a:rPr lang="de-DE" sz="1600" dirty="0" smtClean="0">
                <a:solidFill>
                  <a:prstClr val="black"/>
                </a:solidFill>
              </a:rPr>
              <a:t>(Stand: 04. August)</a:t>
            </a:r>
            <a:endParaRPr lang="de-DE" sz="1600" dirty="0">
              <a:solidFill>
                <a:prstClr val="black"/>
              </a:solidFill>
            </a:endParaRPr>
          </a:p>
          <a:p>
            <a:pPr marL="742950" lvl="1" indent="-285750">
              <a:buFont typeface="Wingdings" panose="05000000000000000000" pitchFamily="2" charset="2"/>
              <a:buChar char="§"/>
            </a:pPr>
            <a:r>
              <a:rPr lang="de-DE" sz="1600" dirty="0">
                <a:solidFill>
                  <a:prstClr val="black"/>
                </a:solidFill>
              </a:rPr>
              <a:t>Fälle, die in den </a:t>
            </a:r>
            <a:r>
              <a:rPr lang="de-DE" sz="1600" dirty="0" smtClean="0">
                <a:solidFill>
                  <a:prstClr val="black"/>
                </a:solidFill>
              </a:rPr>
              <a:t>Vortag diagnostiziert wurden:  1.772</a:t>
            </a:r>
          </a:p>
          <a:p>
            <a:pPr marL="742950" lvl="1" indent="-285750">
              <a:buFont typeface="Wingdings" panose="05000000000000000000" pitchFamily="2" charset="2"/>
              <a:buChar char="§"/>
            </a:pPr>
            <a:r>
              <a:rPr lang="de-DE" sz="1600" dirty="0" smtClean="0">
                <a:solidFill>
                  <a:prstClr val="black"/>
                </a:solidFill>
              </a:rPr>
              <a:t>Fälle</a:t>
            </a:r>
            <a:r>
              <a:rPr lang="de-DE" sz="1600" dirty="0">
                <a:solidFill>
                  <a:prstClr val="black"/>
                </a:solidFill>
              </a:rPr>
              <a:t>, die in </a:t>
            </a:r>
            <a:r>
              <a:rPr lang="de-DE" sz="1600" dirty="0" smtClean="0">
                <a:solidFill>
                  <a:prstClr val="black"/>
                </a:solidFill>
              </a:rPr>
              <a:t>den letzten </a:t>
            </a:r>
            <a:r>
              <a:rPr lang="de-DE" sz="1600" dirty="0">
                <a:solidFill>
                  <a:prstClr val="black"/>
                </a:solidFill>
              </a:rPr>
              <a:t>14 Tagen diagnostiziert wurden: 33.965</a:t>
            </a:r>
            <a:r>
              <a:rPr lang="de-DE" sz="1600" dirty="0" smtClean="0">
                <a:solidFill>
                  <a:prstClr val="black"/>
                </a:solidFill>
              </a:rPr>
              <a:t>. </a:t>
            </a:r>
            <a:r>
              <a:rPr lang="de-DE" sz="1600" dirty="0">
                <a:solidFill>
                  <a:prstClr val="black"/>
                </a:solidFill>
              </a:rPr>
              <a:t>Kumulative </a:t>
            </a:r>
            <a:r>
              <a:rPr lang="de-DE" sz="1600" dirty="0" smtClean="0">
                <a:solidFill>
                  <a:prstClr val="black"/>
                </a:solidFill>
              </a:rPr>
              <a:t>Inzidenz letzter 14 Tage </a:t>
            </a:r>
            <a:r>
              <a:rPr lang="de-DE" sz="1600" dirty="0">
                <a:solidFill>
                  <a:prstClr val="black"/>
                </a:solidFill>
              </a:rPr>
              <a:t>(diagnostizierte Fälle/100.000 Einwohner</a:t>
            </a:r>
            <a:r>
              <a:rPr lang="de-DE" sz="1600" dirty="0" smtClean="0">
                <a:solidFill>
                  <a:prstClr val="black"/>
                </a:solidFill>
              </a:rPr>
              <a:t>): 72,23</a:t>
            </a:r>
          </a:p>
          <a:p>
            <a:pPr marL="742950" lvl="1" indent="-285750">
              <a:buFont typeface="Wingdings" panose="05000000000000000000" pitchFamily="2" charset="2"/>
              <a:buChar char="§"/>
            </a:pPr>
            <a:r>
              <a:rPr lang="de-DE" sz="1600" dirty="0" smtClean="0">
                <a:solidFill>
                  <a:prstClr val="black"/>
                </a:solidFill>
              </a:rPr>
              <a:t>Fälle</a:t>
            </a:r>
            <a:r>
              <a:rPr lang="de-DE" sz="1600" dirty="0">
                <a:solidFill>
                  <a:prstClr val="black"/>
                </a:solidFill>
              </a:rPr>
              <a:t>, die in den letzten </a:t>
            </a:r>
            <a:r>
              <a:rPr lang="de-DE" sz="1600" dirty="0" smtClean="0">
                <a:solidFill>
                  <a:prstClr val="black"/>
                </a:solidFill>
              </a:rPr>
              <a:t>7 </a:t>
            </a:r>
            <a:r>
              <a:rPr lang="de-DE" sz="1600" dirty="0">
                <a:solidFill>
                  <a:prstClr val="black"/>
                </a:solidFill>
              </a:rPr>
              <a:t>Tagen diagnostiziert wurden</a:t>
            </a:r>
            <a:r>
              <a:rPr lang="de-DE" sz="1600" dirty="0" smtClean="0">
                <a:solidFill>
                  <a:prstClr val="black"/>
                </a:solidFill>
              </a:rPr>
              <a:t>: </a:t>
            </a:r>
            <a:r>
              <a:rPr lang="de-DE" sz="1600" dirty="0">
                <a:solidFill>
                  <a:prstClr val="black"/>
                </a:solidFill>
              </a:rPr>
              <a:t>18.298</a:t>
            </a:r>
            <a:r>
              <a:rPr lang="de-DE" sz="1600" dirty="0" smtClean="0">
                <a:solidFill>
                  <a:prstClr val="black"/>
                </a:solidFill>
              </a:rPr>
              <a:t>. </a:t>
            </a:r>
            <a:r>
              <a:rPr lang="de-DE" sz="1600" dirty="0">
                <a:solidFill>
                  <a:prstClr val="black"/>
                </a:solidFill>
              </a:rPr>
              <a:t>Kumulative </a:t>
            </a:r>
            <a:r>
              <a:rPr lang="de-DE" sz="1600" dirty="0" smtClean="0">
                <a:solidFill>
                  <a:prstClr val="black"/>
                </a:solidFill>
              </a:rPr>
              <a:t>Inzidenz letzter 7 Tage </a:t>
            </a:r>
            <a:r>
              <a:rPr lang="de-DE" sz="1600" dirty="0">
                <a:solidFill>
                  <a:prstClr val="black"/>
                </a:solidFill>
              </a:rPr>
              <a:t>(diagnostizierte Fälle/100.000 Einwohner</a:t>
            </a:r>
            <a:r>
              <a:rPr lang="de-DE" sz="1600" dirty="0" smtClean="0">
                <a:solidFill>
                  <a:prstClr val="black"/>
                </a:solidFill>
              </a:rPr>
              <a:t>): 38,91</a:t>
            </a:r>
          </a:p>
          <a:p>
            <a:pPr marL="742950" lvl="1" indent="-285750">
              <a:buFont typeface="Wingdings" panose="05000000000000000000" pitchFamily="2" charset="2"/>
              <a:buChar char="§"/>
            </a:pPr>
            <a:r>
              <a:rPr lang="de-DE" sz="1600" b="1" dirty="0" smtClean="0">
                <a:solidFill>
                  <a:prstClr val="black"/>
                </a:solidFill>
              </a:rPr>
              <a:t>28.499 Todesfälle, 25 in der letzten Woche (Fallsterblichkeit:  9,3%) </a:t>
            </a:r>
          </a:p>
          <a:p>
            <a:pPr marL="742950" lvl="1" indent="-285750">
              <a:buFont typeface="Wingdings" panose="05000000000000000000" pitchFamily="2" charset="2"/>
              <a:buChar char="§"/>
            </a:pPr>
            <a:r>
              <a:rPr lang="de-DE" sz="1600" b="1" dirty="0" smtClean="0">
                <a:solidFill>
                  <a:prstClr val="black"/>
                </a:solidFill>
              </a:rPr>
              <a:t>Hospitalisierte Fälle: </a:t>
            </a:r>
            <a:r>
              <a:rPr lang="de-DE" sz="1600" b="1" dirty="0">
                <a:solidFill>
                  <a:prstClr val="black"/>
                </a:solidFill>
              </a:rPr>
              <a:t>127.670 (</a:t>
            </a:r>
            <a:r>
              <a:rPr lang="de-DE" sz="1600" b="1" dirty="0" smtClean="0">
                <a:solidFill>
                  <a:prstClr val="black"/>
                </a:solidFill>
              </a:rPr>
              <a:t>ICU: </a:t>
            </a:r>
            <a:r>
              <a:rPr lang="de-DE" sz="1600" b="1" dirty="0">
                <a:solidFill>
                  <a:prstClr val="black"/>
                </a:solidFill>
              </a:rPr>
              <a:t>11.831)</a:t>
            </a:r>
            <a:endParaRPr lang="de-DE" sz="1600" b="1" dirty="0" smtClean="0">
              <a:solidFill>
                <a:prstClr val="black"/>
              </a:solidFill>
            </a:endParaRPr>
          </a:p>
        </p:txBody>
      </p:sp>
      <p:sp>
        <p:nvSpPr>
          <p:cNvPr id="22" name="Textfeld 21"/>
          <p:cNvSpPr txBox="1"/>
          <p:nvPr/>
        </p:nvSpPr>
        <p:spPr>
          <a:xfrm>
            <a:off x="1163637" y="6227446"/>
            <a:ext cx="3171651" cy="276999"/>
          </a:xfrm>
          <a:prstGeom prst="rect">
            <a:avLst/>
          </a:prstGeom>
          <a:noFill/>
        </p:spPr>
        <p:txBody>
          <a:bodyPr wrap="square" rtlCol="0">
            <a:spAutoFit/>
          </a:bodyPr>
          <a:lstStyle/>
          <a:p>
            <a:r>
              <a:rPr lang="de-DE" sz="1200" dirty="0" smtClean="0"/>
              <a:t>Spanien: Tägliche Fallzahl / Datum</a:t>
            </a:r>
            <a:endParaRPr lang="de-DE" sz="12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904" y="3244457"/>
            <a:ext cx="3824385" cy="2915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7530" y="3227869"/>
            <a:ext cx="3878480" cy="3189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8245" y="5222131"/>
            <a:ext cx="325676" cy="922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7573921" y="5165617"/>
            <a:ext cx="1504380" cy="1061829"/>
          </a:xfrm>
          <a:prstGeom prst="rect">
            <a:avLst/>
          </a:prstGeom>
          <a:solidFill>
            <a:schemeClr val="bg1"/>
          </a:solidFill>
        </p:spPr>
        <p:txBody>
          <a:bodyPr wrap="square" rtlCol="0">
            <a:spAutoFit/>
          </a:bodyPr>
          <a:lstStyle/>
          <a:p>
            <a:endParaRPr lang="de-DE" sz="1050" dirty="0" smtClean="0"/>
          </a:p>
          <a:p>
            <a:r>
              <a:rPr lang="de-DE" sz="1050" dirty="0" smtClean="0"/>
              <a:t>K.I. über 100</a:t>
            </a:r>
            <a:endParaRPr lang="de-DE" sz="1000" dirty="0" smtClean="0"/>
          </a:p>
          <a:p>
            <a:r>
              <a:rPr lang="de-DE" sz="1050" dirty="0" smtClean="0"/>
              <a:t>K.I. zwischen 50 – 100</a:t>
            </a:r>
          </a:p>
          <a:p>
            <a:r>
              <a:rPr lang="de-DE" sz="1050" dirty="0" smtClean="0"/>
              <a:t>K.I. zwischen 20 – 50</a:t>
            </a:r>
          </a:p>
          <a:p>
            <a:r>
              <a:rPr lang="de-DE" sz="1050" dirty="0" smtClean="0"/>
              <a:t>K.I. zwischen 0 – 20</a:t>
            </a:r>
          </a:p>
          <a:p>
            <a:endParaRPr lang="de-DE" sz="1050" dirty="0"/>
          </a:p>
        </p:txBody>
      </p:sp>
    </p:spTree>
    <p:extLst>
      <p:ext uri="{BB962C8B-B14F-4D97-AF65-F5344CB8AC3E}">
        <p14:creationId xmlns:p14="http://schemas.microsoft.com/office/powerpoint/2010/main" val="4263761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79512" y="332656"/>
            <a:ext cx="8802724" cy="738664"/>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de-DE" sz="2400" dirty="0" smtClean="0">
                <a:latin typeface="Calibri"/>
              </a:rPr>
              <a:t>Veränderung der 7-Tages-</a:t>
            </a: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Inzidenz zur</a:t>
            </a:r>
            <a:r>
              <a:rPr kumimoji="0" lang="de-DE" sz="2400" b="1" i="0" u="none" strike="noStrike" kern="1200" cap="none" spc="0" normalizeH="0" noProof="0" dirty="0" smtClean="0">
                <a:ln>
                  <a:noFill/>
                </a:ln>
                <a:solidFill>
                  <a:srgbClr val="006EC7"/>
                </a:solidFill>
                <a:effectLst/>
                <a:uLnTx/>
                <a:uFillTx/>
                <a:latin typeface="Calibri"/>
                <a:ea typeface="+mj-ea"/>
                <a:cs typeface="+mj-cs"/>
              </a:rPr>
              <a:t> vorherigen 7-Tages-Inzidenz, </a:t>
            </a: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1071320"/>
            <a:ext cx="9144000" cy="0"/>
          </a:xfrm>
          <a:prstGeom prst="line">
            <a:avLst/>
          </a:prstGeom>
          <a:noFill/>
          <a:ln w="19050" cap="flat" cmpd="sng" algn="ctr">
            <a:solidFill>
              <a:srgbClr val="006EC7"/>
            </a:solidFill>
            <a:prstDash val="solid"/>
          </a:ln>
          <a:effectLst/>
        </p:spPr>
      </p:cxnSp>
      <p:sp>
        <p:nvSpPr>
          <p:cNvPr id="9" name="Textfeld 8"/>
          <p:cNvSpPr txBox="1"/>
          <p:nvPr/>
        </p:nvSpPr>
        <p:spPr>
          <a:xfrm>
            <a:off x="5903640" y="6550223"/>
            <a:ext cx="3240360" cy="307777"/>
          </a:xfrm>
          <a:prstGeom prst="rect">
            <a:avLst/>
          </a:prstGeom>
          <a:noFill/>
        </p:spPr>
        <p:txBody>
          <a:bodyPr wrap="square" rtlCol="0">
            <a:spAutoFit/>
          </a:bodyPr>
          <a:lstStyle/>
          <a:p>
            <a:pPr algn="r"/>
            <a:r>
              <a:rPr lang="de-DE" sz="1400" i="1" dirty="0" smtClean="0">
                <a:solidFill>
                  <a:prstClr val="black"/>
                </a:solidFill>
              </a:rPr>
              <a:t>Quelle: ECDC, Stand: 06.08.2020</a:t>
            </a:r>
            <a:endParaRPr lang="de-DE" sz="1400" i="1" dirty="0">
              <a:solidFill>
                <a:prstClr val="black"/>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665" y="2132856"/>
            <a:ext cx="8490669" cy="3686157"/>
          </a:xfrm>
          <a:prstGeom prst="rect">
            <a:avLst/>
          </a:prstGeom>
        </p:spPr>
      </p:pic>
    </p:spTree>
    <p:extLst>
      <p:ext uri="{BB962C8B-B14F-4D97-AF65-F5344CB8AC3E}">
        <p14:creationId xmlns:p14="http://schemas.microsoft.com/office/powerpoint/2010/main" val="514885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081" y="714984"/>
            <a:ext cx="7841357" cy="3290080"/>
          </a:xfrm>
          <a:prstGeom prst="rect">
            <a:avLst/>
          </a:prstGeom>
        </p:spPr>
      </p:pic>
      <p:sp>
        <p:nvSpPr>
          <p:cNvPr id="7" name="Titel 4"/>
          <p:cNvSpPr txBox="1">
            <a:spLocks/>
          </p:cNvSpPr>
          <p:nvPr/>
        </p:nvSpPr>
        <p:spPr>
          <a:xfrm>
            <a:off x="194167" y="14799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620688"/>
            <a:ext cx="9144000" cy="0"/>
          </a:xfrm>
          <a:prstGeom prst="line">
            <a:avLst/>
          </a:prstGeom>
          <a:noFill/>
          <a:ln w="19050" cap="flat" cmpd="sng" algn="ctr">
            <a:solidFill>
              <a:srgbClr val="006EC7"/>
            </a:solidFill>
            <a:prstDash val="solid"/>
          </a:ln>
          <a:effectLst/>
        </p:spPr>
      </p:cxnSp>
      <p:sp>
        <p:nvSpPr>
          <p:cNvPr id="9" name="Textfeld 8"/>
          <p:cNvSpPr txBox="1"/>
          <p:nvPr/>
        </p:nvSpPr>
        <p:spPr>
          <a:xfrm>
            <a:off x="5920495" y="6597352"/>
            <a:ext cx="3240360" cy="307777"/>
          </a:xfrm>
          <a:prstGeom prst="rect">
            <a:avLst/>
          </a:prstGeom>
          <a:noFill/>
        </p:spPr>
        <p:txBody>
          <a:bodyPr wrap="square" rtlCol="0">
            <a:spAutoFit/>
          </a:bodyPr>
          <a:lstStyle/>
          <a:p>
            <a:pPr algn="r"/>
            <a:r>
              <a:rPr lang="de-DE" sz="1400" i="1" dirty="0" smtClean="0">
                <a:solidFill>
                  <a:prstClr val="black"/>
                </a:solidFill>
              </a:rPr>
              <a:t>Quelle: ECDC, Stand: 06.08.2020</a:t>
            </a:r>
            <a:endParaRPr lang="de-DE" sz="1400" i="1" dirty="0">
              <a:solidFill>
                <a:prstClr val="black"/>
              </a:solidFill>
            </a:endParaRPr>
          </a:p>
        </p:txBody>
      </p:sp>
      <p:graphicFrame>
        <p:nvGraphicFramePr>
          <p:cNvPr id="10" name="Tabelle 9"/>
          <p:cNvGraphicFramePr>
            <a:graphicFrameLocks noGrp="1"/>
          </p:cNvGraphicFramePr>
          <p:nvPr>
            <p:extLst>
              <p:ext uri="{D42A27DB-BD31-4B8C-83A1-F6EECF244321}">
                <p14:modId xmlns:p14="http://schemas.microsoft.com/office/powerpoint/2010/main" val="1844644811"/>
              </p:ext>
            </p:extLst>
          </p:nvPr>
        </p:nvGraphicFramePr>
        <p:xfrm>
          <a:off x="7105883" y="4497015"/>
          <a:ext cx="2016224" cy="1294130"/>
        </p:xfrm>
        <a:graphic>
          <a:graphicData uri="http://schemas.openxmlformats.org/drawingml/2006/table">
            <a:tbl>
              <a:tblPr>
                <a:tableStyleId>{21E4AEA4-8DFA-4A89-87EB-49C32662AFE0}</a:tableStyleId>
              </a:tblPr>
              <a:tblGrid>
                <a:gridCol w="1008112"/>
                <a:gridCol w="1008112"/>
              </a:tblGrid>
              <a:tr h="190500">
                <a:tc>
                  <a:txBody>
                    <a:bodyPr/>
                    <a:lstStyle/>
                    <a:p>
                      <a:pPr algn="l" fontAlgn="b"/>
                      <a:r>
                        <a:rPr lang="de-DE" sz="1100" b="1" u="none" strike="noStrike" dirty="0">
                          <a:effectLst/>
                        </a:rPr>
                        <a:t>Land</a:t>
                      </a:r>
                      <a:endParaRPr lang="de-DE" sz="1100" b="1" i="0" u="none" strike="noStrike" dirty="0">
                        <a:solidFill>
                          <a:schemeClr val="tx1"/>
                        </a:solidFill>
                        <a:effectLst/>
                        <a:latin typeface="Calibri"/>
                      </a:endParaRPr>
                    </a:p>
                  </a:txBody>
                  <a:tcPr marL="9525" marR="9525" marT="9525" marB="0" anchor="b"/>
                </a:tc>
                <a:tc>
                  <a:txBody>
                    <a:bodyPr/>
                    <a:lstStyle/>
                    <a:p>
                      <a:pPr algn="r" fontAlgn="b"/>
                      <a:r>
                        <a:rPr lang="de-DE" sz="1100" b="1" u="none" strike="noStrike" dirty="0">
                          <a:effectLst/>
                        </a:rPr>
                        <a:t>Inzidenz7T</a:t>
                      </a:r>
                      <a:endParaRPr lang="de-DE" sz="1100" b="1" i="0" u="none" strike="noStrike" dirty="0">
                        <a:solidFill>
                          <a:schemeClr val="tx1"/>
                        </a:solidFill>
                        <a:effectLst/>
                        <a:latin typeface="Calibri"/>
                      </a:endParaRPr>
                    </a:p>
                  </a:txBody>
                  <a:tcPr marL="9525" marR="9525" marT="9525" marB="0" anchor="b"/>
                </a:tc>
              </a:tr>
              <a:tr h="190500">
                <a:tc>
                  <a:txBody>
                    <a:bodyPr/>
                    <a:lstStyle/>
                    <a:p>
                      <a:pPr algn="l" fontAlgn="b"/>
                      <a:r>
                        <a:rPr lang="de-DE" sz="1100" b="0" i="0" u="none" strike="noStrike">
                          <a:solidFill>
                            <a:srgbClr val="000000"/>
                          </a:solidFill>
                          <a:effectLst/>
                          <a:latin typeface="Calibri"/>
                        </a:rPr>
                        <a:t>Kosovo</a:t>
                      </a:r>
                    </a:p>
                  </a:txBody>
                  <a:tcPr marL="6350" marR="6350" marT="6350" marB="0" anchor="b"/>
                </a:tc>
                <a:tc>
                  <a:txBody>
                    <a:bodyPr/>
                    <a:lstStyle/>
                    <a:p>
                      <a:pPr algn="r" fontAlgn="b"/>
                      <a:r>
                        <a:rPr lang="de-DE" sz="1100" b="0" i="0" u="none" strike="noStrike">
                          <a:solidFill>
                            <a:srgbClr val="000000"/>
                          </a:solidFill>
                          <a:effectLst/>
                          <a:latin typeface="Calibri"/>
                        </a:rPr>
                        <a:t>79,4</a:t>
                      </a:r>
                    </a:p>
                  </a:txBody>
                  <a:tcPr marL="6350" marR="6350" marT="6350" marB="0" anchor="b"/>
                </a:tc>
              </a:tr>
              <a:tr h="190500">
                <a:tc>
                  <a:txBody>
                    <a:bodyPr/>
                    <a:lstStyle/>
                    <a:p>
                      <a:pPr algn="l" fontAlgn="b"/>
                      <a:r>
                        <a:rPr lang="de-DE" sz="1100" b="0" i="0" u="none" strike="noStrike">
                          <a:solidFill>
                            <a:srgbClr val="000000"/>
                          </a:solidFill>
                          <a:effectLst/>
                          <a:latin typeface="Calibri"/>
                        </a:rPr>
                        <a:t>Luxemburg</a:t>
                      </a:r>
                    </a:p>
                  </a:txBody>
                  <a:tcPr marL="6350" marR="6350" marT="6350" marB="0" anchor="b"/>
                </a:tc>
                <a:tc>
                  <a:txBody>
                    <a:bodyPr/>
                    <a:lstStyle/>
                    <a:p>
                      <a:pPr algn="r" fontAlgn="b"/>
                      <a:r>
                        <a:rPr lang="de-DE" sz="1100" b="0" i="0" u="none" strike="noStrike">
                          <a:solidFill>
                            <a:srgbClr val="000000"/>
                          </a:solidFill>
                          <a:effectLst/>
                          <a:latin typeface="Calibri"/>
                        </a:rPr>
                        <a:t>77,21</a:t>
                      </a:r>
                    </a:p>
                  </a:txBody>
                  <a:tcPr marL="6350" marR="6350" marT="6350" marB="0" anchor="b"/>
                </a:tc>
              </a:tr>
              <a:tr h="190500">
                <a:tc>
                  <a:txBody>
                    <a:bodyPr/>
                    <a:lstStyle/>
                    <a:p>
                      <a:pPr algn="l" fontAlgn="b"/>
                      <a:r>
                        <a:rPr lang="de-DE" sz="1100" b="0" i="0" u="none" strike="noStrike">
                          <a:solidFill>
                            <a:srgbClr val="000000"/>
                          </a:solidFill>
                          <a:effectLst/>
                          <a:latin typeface="Calibri"/>
                        </a:rPr>
                        <a:t>Bosnia and Herzegovina</a:t>
                      </a:r>
                    </a:p>
                  </a:txBody>
                  <a:tcPr marL="6350" marR="6350" marT="6350" marB="0" anchor="b"/>
                </a:tc>
                <a:tc>
                  <a:txBody>
                    <a:bodyPr/>
                    <a:lstStyle/>
                    <a:p>
                      <a:pPr algn="r" fontAlgn="b"/>
                      <a:r>
                        <a:rPr lang="de-DE" sz="1100" b="0" i="0" u="none" strike="noStrike">
                          <a:solidFill>
                            <a:srgbClr val="000000"/>
                          </a:solidFill>
                          <a:effectLst/>
                          <a:latin typeface="Calibri"/>
                        </a:rPr>
                        <a:t>72,1</a:t>
                      </a:r>
                    </a:p>
                  </a:txBody>
                  <a:tcPr marL="6350" marR="6350" marT="6350" marB="0" anchor="b"/>
                </a:tc>
              </a:tr>
              <a:tr h="190500">
                <a:tc>
                  <a:txBody>
                    <a:bodyPr/>
                    <a:lstStyle/>
                    <a:p>
                      <a:pPr algn="l" fontAlgn="b"/>
                      <a:r>
                        <a:rPr lang="de-DE" sz="1100" b="0" i="0" u="none" strike="noStrike">
                          <a:solidFill>
                            <a:srgbClr val="000000"/>
                          </a:solidFill>
                          <a:effectLst/>
                          <a:latin typeface="Calibri"/>
                        </a:rPr>
                        <a:t>Montenegro</a:t>
                      </a:r>
                    </a:p>
                  </a:txBody>
                  <a:tcPr marL="6350" marR="6350" marT="6350" marB="0" anchor="b"/>
                </a:tc>
                <a:tc>
                  <a:txBody>
                    <a:bodyPr/>
                    <a:lstStyle/>
                    <a:p>
                      <a:pPr algn="r" fontAlgn="b"/>
                      <a:r>
                        <a:rPr lang="de-DE" sz="1100" b="0" i="0" u="none" strike="noStrike">
                          <a:solidFill>
                            <a:srgbClr val="000000"/>
                          </a:solidFill>
                          <a:effectLst/>
                          <a:latin typeface="Calibri"/>
                        </a:rPr>
                        <a:t>63,49</a:t>
                      </a:r>
                    </a:p>
                  </a:txBody>
                  <a:tcPr marL="6350" marR="6350" marT="6350" marB="0" anchor="b"/>
                </a:tc>
              </a:tr>
              <a:tr h="190500">
                <a:tc>
                  <a:txBody>
                    <a:bodyPr/>
                    <a:lstStyle/>
                    <a:p>
                      <a:pPr algn="l" fontAlgn="b"/>
                      <a:r>
                        <a:rPr lang="de-DE" sz="1100" b="0" i="0" u="none" strike="noStrike" dirty="0">
                          <a:solidFill>
                            <a:srgbClr val="000000"/>
                          </a:solidFill>
                          <a:effectLst/>
                          <a:latin typeface="Calibri"/>
                        </a:rPr>
                        <a:t>Republik Moldau</a:t>
                      </a:r>
                    </a:p>
                  </a:txBody>
                  <a:tcPr marL="6350" marR="6350" marT="6350" marB="0" anchor="b"/>
                </a:tc>
                <a:tc>
                  <a:txBody>
                    <a:bodyPr/>
                    <a:lstStyle/>
                    <a:p>
                      <a:pPr algn="r" fontAlgn="b"/>
                      <a:r>
                        <a:rPr lang="de-DE" sz="1100" b="0" i="0" u="none" strike="noStrike" dirty="0">
                          <a:solidFill>
                            <a:srgbClr val="000000"/>
                          </a:solidFill>
                          <a:effectLst/>
                          <a:latin typeface="Calibri"/>
                        </a:rPr>
                        <a:t>56,27</a:t>
                      </a:r>
                    </a:p>
                  </a:txBody>
                  <a:tcPr marL="6350" marR="6350" marT="6350" marB="0" anchor="b"/>
                </a:tc>
              </a:tr>
            </a:tbl>
          </a:graphicData>
        </a:graphic>
      </p:graphicFrame>
      <p:sp>
        <p:nvSpPr>
          <p:cNvPr id="11" name="Textfeld 10"/>
          <p:cNvSpPr txBox="1"/>
          <p:nvPr/>
        </p:nvSpPr>
        <p:spPr>
          <a:xfrm>
            <a:off x="3392536" y="3786667"/>
            <a:ext cx="5355928" cy="338554"/>
          </a:xfrm>
          <a:prstGeom prst="rect">
            <a:avLst/>
          </a:prstGeom>
          <a:solidFill>
            <a:schemeClr val="accent2">
              <a:lumMod val="60000"/>
              <a:lumOff val="40000"/>
            </a:schemeClr>
          </a:solidFill>
        </p:spPr>
        <p:txBody>
          <a:bodyPr wrap="square" rtlCol="0">
            <a:spAutoFit/>
          </a:bodyPr>
          <a:lstStyle/>
          <a:p>
            <a:pPr algn="ctr"/>
            <a:r>
              <a:rPr lang="de-DE" sz="1600" b="1" dirty="0" smtClean="0"/>
              <a:t>31 Länder mit einer 7-Tages-Inzidenz &gt; 50 Fälle / 100.000 </a:t>
            </a:r>
            <a:r>
              <a:rPr lang="de-DE" sz="1600" b="1" dirty="0" err="1" smtClean="0"/>
              <a:t>Ew</a:t>
            </a:r>
            <a:r>
              <a:rPr lang="de-DE" sz="1600" b="1" dirty="0" smtClean="0"/>
              <a:t>.</a:t>
            </a:r>
            <a:endParaRPr lang="de-DE" sz="1600" b="1" dirty="0"/>
          </a:p>
        </p:txBody>
      </p:sp>
      <p:graphicFrame>
        <p:nvGraphicFramePr>
          <p:cNvPr id="15" name="Tabelle 14"/>
          <p:cNvGraphicFramePr>
            <a:graphicFrameLocks noGrp="1"/>
          </p:cNvGraphicFramePr>
          <p:nvPr>
            <p:extLst>
              <p:ext uri="{D42A27DB-BD31-4B8C-83A1-F6EECF244321}">
                <p14:modId xmlns:p14="http://schemas.microsoft.com/office/powerpoint/2010/main" val="3766083920"/>
              </p:ext>
            </p:extLst>
          </p:nvPr>
        </p:nvGraphicFramePr>
        <p:xfrm>
          <a:off x="4980991" y="4488687"/>
          <a:ext cx="1992560" cy="1524000"/>
        </p:xfrm>
        <a:graphic>
          <a:graphicData uri="http://schemas.openxmlformats.org/drawingml/2006/table">
            <a:tbl>
              <a:tblPr>
                <a:tableStyleId>{21E4AEA4-8DFA-4A89-87EB-49C32662AFE0}</a:tableStyleId>
              </a:tblPr>
              <a:tblGrid>
                <a:gridCol w="996280"/>
                <a:gridCol w="996280"/>
              </a:tblGrid>
              <a:tr h="190500">
                <a:tc>
                  <a:txBody>
                    <a:bodyPr/>
                    <a:lstStyle/>
                    <a:p>
                      <a:pPr algn="l" fontAlgn="b"/>
                      <a:r>
                        <a:rPr lang="de-DE" sz="1100" b="1" u="none" strike="noStrike" dirty="0">
                          <a:effectLst/>
                        </a:rPr>
                        <a:t>Land</a:t>
                      </a:r>
                      <a:endParaRPr lang="de-DE" sz="1100" b="1" i="0" u="none" strike="noStrike" dirty="0">
                        <a:solidFill>
                          <a:schemeClr val="tx1"/>
                        </a:solidFill>
                        <a:effectLst/>
                        <a:latin typeface="Calibri"/>
                      </a:endParaRPr>
                    </a:p>
                  </a:txBody>
                  <a:tcPr marL="9525" marR="9525" marT="9525" marB="0" anchor="b"/>
                </a:tc>
                <a:tc>
                  <a:txBody>
                    <a:bodyPr/>
                    <a:lstStyle/>
                    <a:p>
                      <a:pPr algn="r" fontAlgn="b"/>
                      <a:r>
                        <a:rPr lang="de-DE" sz="1100" b="1" u="none" strike="noStrike" dirty="0">
                          <a:effectLst/>
                        </a:rPr>
                        <a:t>Inzidenz7T</a:t>
                      </a:r>
                      <a:endParaRPr lang="de-DE" sz="1100" b="1" i="0" u="none" strike="noStrike" dirty="0">
                        <a:solidFill>
                          <a:schemeClr val="tx1"/>
                        </a:solidFill>
                        <a:effectLst/>
                        <a:latin typeface="Calibri"/>
                      </a:endParaRPr>
                    </a:p>
                  </a:txBody>
                  <a:tcPr marL="9525" marR="9525" marT="9525" marB="0" anchor="b"/>
                </a:tc>
              </a:tr>
              <a:tr h="190500">
                <a:tc>
                  <a:txBody>
                    <a:bodyPr/>
                    <a:lstStyle/>
                    <a:p>
                      <a:pPr algn="l" fontAlgn="b"/>
                      <a:r>
                        <a:rPr lang="de-DE" sz="1100" b="0" i="0" u="none" strike="noStrike" dirty="0">
                          <a:solidFill>
                            <a:srgbClr val="000000"/>
                          </a:solidFill>
                          <a:effectLst/>
                          <a:latin typeface="Calibri"/>
                        </a:rPr>
                        <a:t>Malediven</a:t>
                      </a:r>
                    </a:p>
                  </a:txBody>
                  <a:tcPr marL="9525" marR="9525" marT="9525" marB="0" anchor="b"/>
                </a:tc>
                <a:tc>
                  <a:txBody>
                    <a:bodyPr/>
                    <a:lstStyle/>
                    <a:p>
                      <a:pPr algn="r" fontAlgn="b"/>
                      <a:r>
                        <a:rPr lang="de-DE" sz="1100" b="0" i="0" u="none" strike="noStrike">
                          <a:solidFill>
                            <a:srgbClr val="000000"/>
                          </a:solidFill>
                          <a:effectLst/>
                          <a:latin typeface="Calibri"/>
                        </a:rPr>
                        <a:t>193,42</a:t>
                      </a:r>
                    </a:p>
                  </a:txBody>
                  <a:tcPr marL="6350" marR="6350" marT="6350" marB="0" anchor="b"/>
                </a:tc>
              </a:tr>
              <a:tr h="190500">
                <a:tc>
                  <a:txBody>
                    <a:bodyPr/>
                    <a:lstStyle/>
                    <a:p>
                      <a:pPr algn="l" fontAlgn="b"/>
                      <a:r>
                        <a:rPr lang="de-DE" sz="1100" b="0" i="0" u="none" strike="noStrike" dirty="0" smtClean="0">
                          <a:solidFill>
                            <a:srgbClr val="000000"/>
                          </a:solidFill>
                          <a:effectLst/>
                          <a:latin typeface="Calibri"/>
                        </a:rPr>
                        <a:t>Bahrain</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134,23</a:t>
                      </a:r>
                    </a:p>
                  </a:txBody>
                  <a:tcPr marL="6350" marR="6350" marT="6350" marB="0" anchor="b"/>
                </a:tc>
              </a:tr>
              <a:tr h="190500">
                <a:tc>
                  <a:txBody>
                    <a:bodyPr/>
                    <a:lstStyle/>
                    <a:p>
                      <a:pPr algn="l" fontAlgn="b"/>
                      <a:r>
                        <a:rPr lang="de-DE" sz="1100" b="0" i="0" u="none" strike="noStrike" dirty="0" smtClean="0">
                          <a:solidFill>
                            <a:srgbClr val="000000"/>
                          </a:solidFill>
                          <a:effectLst/>
                          <a:latin typeface="Calibri"/>
                        </a:rPr>
                        <a:t>Israel</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114,66</a:t>
                      </a:r>
                    </a:p>
                  </a:txBody>
                  <a:tcPr marL="6350" marR="6350" marT="6350" marB="0" anchor="b"/>
                </a:tc>
              </a:tr>
              <a:tr h="190500">
                <a:tc>
                  <a:txBody>
                    <a:bodyPr/>
                    <a:lstStyle/>
                    <a:p>
                      <a:pPr algn="l" fontAlgn="b"/>
                      <a:r>
                        <a:rPr lang="de-DE" sz="1100" b="0" i="0" u="none" strike="noStrike" dirty="0">
                          <a:solidFill>
                            <a:srgbClr val="000000"/>
                          </a:solidFill>
                          <a:effectLst/>
                          <a:latin typeface="Calibri"/>
                        </a:rPr>
                        <a:t>Kuwait</a:t>
                      </a:r>
                    </a:p>
                  </a:txBody>
                  <a:tcPr marL="9525" marR="9525" marT="9525" marB="0" anchor="b"/>
                </a:tc>
                <a:tc>
                  <a:txBody>
                    <a:bodyPr/>
                    <a:lstStyle/>
                    <a:p>
                      <a:pPr algn="r" fontAlgn="b"/>
                      <a:r>
                        <a:rPr lang="de-DE" sz="1100" b="0" i="0" u="none" strike="noStrike">
                          <a:solidFill>
                            <a:srgbClr val="000000"/>
                          </a:solidFill>
                          <a:effectLst/>
                          <a:latin typeface="Calibri"/>
                        </a:rPr>
                        <a:t>83,72</a:t>
                      </a:r>
                    </a:p>
                  </a:txBody>
                  <a:tcPr marL="6350" marR="6350" marT="6350" marB="0" anchor="b"/>
                </a:tc>
              </a:tr>
              <a:tr h="190500">
                <a:tc>
                  <a:txBody>
                    <a:bodyPr/>
                    <a:lstStyle/>
                    <a:p>
                      <a:pPr algn="l" fontAlgn="b"/>
                      <a:r>
                        <a:rPr lang="de-DE" sz="1100" b="0" i="0" u="none" strike="noStrike" dirty="0">
                          <a:solidFill>
                            <a:srgbClr val="000000"/>
                          </a:solidFill>
                          <a:effectLst/>
                          <a:latin typeface="Calibri"/>
                        </a:rPr>
                        <a:t>Katar</a:t>
                      </a:r>
                    </a:p>
                  </a:txBody>
                  <a:tcPr marL="9525" marR="9525" marT="9525" marB="0" anchor="b"/>
                </a:tc>
                <a:tc>
                  <a:txBody>
                    <a:bodyPr/>
                    <a:lstStyle/>
                    <a:p>
                      <a:pPr algn="r" fontAlgn="b"/>
                      <a:r>
                        <a:rPr lang="de-DE" sz="1100" b="0" i="0" u="none" strike="noStrike">
                          <a:solidFill>
                            <a:srgbClr val="000000"/>
                          </a:solidFill>
                          <a:effectLst/>
                          <a:latin typeface="Calibri"/>
                        </a:rPr>
                        <a:t>58,33</a:t>
                      </a:r>
                    </a:p>
                  </a:txBody>
                  <a:tcPr marL="6350" marR="6350" marT="6350" marB="0" anchor="b"/>
                </a:tc>
              </a:tr>
              <a:tr h="190500">
                <a:tc>
                  <a:txBody>
                    <a:bodyPr/>
                    <a:lstStyle/>
                    <a:p>
                      <a:pPr algn="l" fontAlgn="b"/>
                      <a:r>
                        <a:rPr lang="de-DE" sz="1100" b="0" i="0" u="none" strike="noStrike" dirty="0">
                          <a:solidFill>
                            <a:srgbClr val="000000"/>
                          </a:solidFill>
                          <a:effectLst/>
                          <a:latin typeface="Calibri"/>
                        </a:rPr>
                        <a:t>Kirgisistan</a:t>
                      </a:r>
                    </a:p>
                  </a:txBody>
                  <a:tcPr marL="9525" marR="9525" marT="9525" marB="0" anchor="b"/>
                </a:tc>
                <a:tc>
                  <a:txBody>
                    <a:bodyPr/>
                    <a:lstStyle/>
                    <a:p>
                      <a:pPr algn="r" fontAlgn="b"/>
                      <a:r>
                        <a:rPr lang="de-DE" sz="1100" b="0" i="0" u="none" strike="noStrike">
                          <a:solidFill>
                            <a:srgbClr val="000000"/>
                          </a:solidFill>
                          <a:effectLst/>
                          <a:latin typeface="Calibri"/>
                        </a:rPr>
                        <a:t>53,55</a:t>
                      </a:r>
                    </a:p>
                  </a:txBody>
                  <a:tcPr marL="6350" marR="6350" marT="6350" marB="0" anchor="b"/>
                </a:tc>
              </a:tr>
              <a:tr h="190500">
                <a:tc>
                  <a:txBody>
                    <a:bodyPr/>
                    <a:lstStyle/>
                    <a:p>
                      <a:pPr algn="l" fontAlgn="b"/>
                      <a:r>
                        <a:rPr lang="de-DE" sz="1100" b="0" i="0" u="none" strike="noStrike" dirty="0">
                          <a:solidFill>
                            <a:srgbClr val="000000"/>
                          </a:solidFill>
                          <a:effectLst/>
                          <a:latin typeface="Calibri"/>
                        </a:rPr>
                        <a:t>Palästina</a:t>
                      </a:r>
                    </a:p>
                  </a:txBody>
                  <a:tcPr marL="9525" marR="9525" marT="9525" marB="0" anchor="b"/>
                </a:tc>
                <a:tc>
                  <a:txBody>
                    <a:bodyPr/>
                    <a:lstStyle/>
                    <a:p>
                      <a:pPr algn="r" fontAlgn="b"/>
                      <a:r>
                        <a:rPr lang="de-DE" sz="1100" b="0" i="0" u="none" strike="noStrike" dirty="0">
                          <a:solidFill>
                            <a:srgbClr val="000000"/>
                          </a:solidFill>
                          <a:effectLst/>
                          <a:latin typeface="Calibri"/>
                        </a:rPr>
                        <a:t>50,65</a:t>
                      </a:r>
                    </a:p>
                  </a:txBody>
                  <a:tcPr marL="6350" marR="6350" marT="6350" marB="0" anchor="b"/>
                </a:tc>
              </a:tr>
            </a:tbl>
          </a:graphicData>
        </a:graphic>
      </p:graphicFrame>
      <p:sp>
        <p:nvSpPr>
          <p:cNvPr id="16" name="Textfeld 15"/>
          <p:cNvSpPr txBox="1"/>
          <p:nvPr/>
        </p:nvSpPr>
        <p:spPr>
          <a:xfrm>
            <a:off x="2591780" y="4120109"/>
            <a:ext cx="1152128" cy="338554"/>
          </a:xfrm>
          <a:prstGeom prst="rect">
            <a:avLst/>
          </a:prstGeom>
          <a:noFill/>
        </p:spPr>
        <p:txBody>
          <a:bodyPr wrap="square" rtlCol="0">
            <a:spAutoFit/>
          </a:bodyPr>
          <a:lstStyle/>
          <a:p>
            <a:pPr algn="ctr"/>
            <a:r>
              <a:rPr lang="de-DE" sz="1600" b="1" dirty="0" smtClean="0"/>
              <a:t>Amerika</a:t>
            </a:r>
            <a:endParaRPr lang="de-DE" sz="1600" b="1" dirty="0"/>
          </a:p>
        </p:txBody>
      </p:sp>
      <p:sp>
        <p:nvSpPr>
          <p:cNvPr id="17" name="Textfeld 16"/>
          <p:cNvSpPr txBox="1"/>
          <p:nvPr/>
        </p:nvSpPr>
        <p:spPr>
          <a:xfrm>
            <a:off x="7537931" y="4178959"/>
            <a:ext cx="1152128" cy="338554"/>
          </a:xfrm>
          <a:prstGeom prst="rect">
            <a:avLst/>
          </a:prstGeom>
          <a:noFill/>
        </p:spPr>
        <p:txBody>
          <a:bodyPr wrap="square" rtlCol="0">
            <a:spAutoFit/>
          </a:bodyPr>
          <a:lstStyle/>
          <a:p>
            <a:pPr algn="ctr"/>
            <a:r>
              <a:rPr lang="de-DE" sz="1600" b="1" dirty="0" smtClean="0"/>
              <a:t>Europa</a:t>
            </a:r>
            <a:endParaRPr lang="de-DE" sz="1600" b="1" dirty="0"/>
          </a:p>
        </p:txBody>
      </p:sp>
      <p:sp>
        <p:nvSpPr>
          <p:cNvPr id="18" name="Textfeld 17"/>
          <p:cNvSpPr txBox="1"/>
          <p:nvPr/>
        </p:nvSpPr>
        <p:spPr>
          <a:xfrm>
            <a:off x="5401207" y="4152921"/>
            <a:ext cx="1152128" cy="338554"/>
          </a:xfrm>
          <a:prstGeom prst="rect">
            <a:avLst/>
          </a:prstGeom>
          <a:noFill/>
        </p:spPr>
        <p:txBody>
          <a:bodyPr wrap="square" rtlCol="0">
            <a:spAutoFit/>
          </a:bodyPr>
          <a:lstStyle/>
          <a:p>
            <a:pPr algn="ctr"/>
            <a:r>
              <a:rPr lang="de-DE" sz="1600" b="1" dirty="0" smtClean="0"/>
              <a:t>Asien</a:t>
            </a:r>
            <a:endParaRPr lang="de-DE" sz="1600" b="1" dirty="0"/>
          </a:p>
        </p:txBody>
      </p:sp>
      <p:sp>
        <p:nvSpPr>
          <p:cNvPr id="19" name="Textfeld 18"/>
          <p:cNvSpPr txBox="1"/>
          <p:nvPr/>
        </p:nvSpPr>
        <p:spPr>
          <a:xfrm>
            <a:off x="138815" y="4152921"/>
            <a:ext cx="1152128" cy="338554"/>
          </a:xfrm>
          <a:prstGeom prst="rect">
            <a:avLst/>
          </a:prstGeom>
          <a:noFill/>
        </p:spPr>
        <p:txBody>
          <a:bodyPr wrap="square" rtlCol="0">
            <a:spAutoFit/>
          </a:bodyPr>
          <a:lstStyle/>
          <a:p>
            <a:pPr algn="ctr"/>
            <a:r>
              <a:rPr lang="de-DE" sz="1600" b="1" dirty="0" smtClean="0"/>
              <a:t>Afrika</a:t>
            </a:r>
            <a:endParaRPr lang="de-DE" sz="1600" b="1" dirty="0"/>
          </a:p>
        </p:txBody>
      </p:sp>
      <p:graphicFrame>
        <p:nvGraphicFramePr>
          <p:cNvPr id="5" name="Tabelle 4"/>
          <p:cNvGraphicFramePr>
            <a:graphicFrameLocks noGrp="1"/>
          </p:cNvGraphicFramePr>
          <p:nvPr>
            <p:extLst>
              <p:ext uri="{D42A27DB-BD31-4B8C-83A1-F6EECF244321}">
                <p14:modId xmlns:p14="http://schemas.microsoft.com/office/powerpoint/2010/main" val="3883530980"/>
              </p:ext>
            </p:extLst>
          </p:nvPr>
        </p:nvGraphicFramePr>
        <p:xfrm>
          <a:off x="30803" y="4493683"/>
          <a:ext cx="1368152" cy="1070610"/>
        </p:xfrm>
        <a:graphic>
          <a:graphicData uri="http://schemas.openxmlformats.org/drawingml/2006/table">
            <a:tbl>
              <a:tblPr>
                <a:tableStyleId>{21E4AEA4-8DFA-4A89-87EB-49C32662AFE0}</a:tableStyleId>
              </a:tblPr>
              <a:tblGrid>
                <a:gridCol w="648072"/>
                <a:gridCol w="720080"/>
              </a:tblGrid>
              <a:tr h="190500">
                <a:tc>
                  <a:txBody>
                    <a:bodyPr/>
                    <a:lstStyle/>
                    <a:p>
                      <a:pPr algn="l" fontAlgn="b"/>
                      <a:r>
                        <a:rPr lang="de-DE" sz="1100" b="1" u="none" strike="noStrike" dirty="0">
                          <a:effectLst/>
                        </a:rPr>
                        <a:t>Land</a:t>
                      </a:r>
                      <a:endParaRPr lang="de-DE" sz="1100" b="1" i="0" u="none" strike="noStrike" dirty="0">
                        <a:solidFill>
                          <a:srgbClr val="000000"/>
                        </a:solidFill>
                        <a:effectLst/>
                        <a:latin typeface="Calibri"/>
                      </a:endParaRPr>
                    </a:p>
                  </a:txBody>
                  <a:tcPr marL="9525" marR="9525" marT="9525" marB="0" anchor="b"/>
                </a:tc>
                <a:tc>
                  <a:txBody>
                    <a:bodyPr/>
                    <a:lstStyle/>
                    <a:p>
                      <a:pPr algn="l" fontAlgn="b"/>
                      <a:r>
                        <a:rPr lang="de-DE" sz="1100" b="1" u="none" strike="noStrike" dirty="0">
                          <a:effectLst/>
                        </a:rPr>
                        <a:t>Inzidenz 7T</a:t>
                      </a:r>
                      <a:endParaRPr lang="de-DE" sz="1100" b="1" i="0" u="none" strike="noStrike" dirty="0">
                        <a:solidFill>
                          <a:srgbClr val="000000"/>
                        </a:solidFill>
                        <a:effectLst/>
                        <a:latin typeface="Calibri"/>
                      </a:endParaRPr>
                    </a:p>
                  </a:txBody>
                  <a:tcPr marL="9525" marR="9525" marT="9525" marB="0" anchor="b"/>
                </a:tc>
              </a:tr>
              <a:tr h="190500">
                <a:tc>
                  <a:txBody>
                    <a:bodyPr/>
                    <a:lstStyle/>
                    <a:p>
                      <a:pPr algn="l" fontAlgn="b"/>
                      <a:r>
                        <a:rPr lang="de-DE" sz="1100" b="0" i="0" u="none" strike="noStrike" dirty="0">
                          <a:solidFill>
                            <a:schemeClr val="tx1"/>
                          </a:solidFill>
                          <a:effectLst/>
                          <a:latin typeface="Calibri"/>
                        </a:rPr>
                        <a:t>Äquatorialguinea</a:t>
                      </a:r>
                    </a:p>
                  </a:txBody>
                  <a:tcPr marL="9525" marR="9525" marT="9525" marB="0" anchor="b"/>
                </a:tc>
                <a:tc>
                  <a:txBody>
                    <a:bodyPr/>
                    <a:lstStyle/>
                    <a:p>
                      <a:pPr algn="r" fontAlgn="b"/>
                      <a:r>
                        <a:rPr lang="de-DE" sz="1100" b="0" i="0" u="none" strike="noStrike">
                          <a:solidFill>
                            <a:srgbClr val="000000"/>
                          </a:solidFill>
                          <a:effectLst/>
                          <a:latin typeface="Calibri"/>
                        </a:rPr>
                        <a:t>129,06</a:t>
                      </a:r>
                    </a:p>
                  </a:txBody>
                  <a:tcPr marL="6350" marR="6350" marT="6350" marB="0" anchor="b"/>
                </a:tc>
              </a:tr>
              <a:tr h="190500">
                <a:tc>
                  <a:txBody>
                    <a:bodyPr/>
                    <a:lstStyle/>
                    <a:p>
                      <a:pPr algn="l" fontAlgn="b"/>
                      <a:r>
                        <a:rPr lang="de-DE" sz="1100" b="0" i="0" u="none" strike="noStrike" dirty="0">
                          <a:solidFill>
                            <a:srgbClr val="000000"/>
                          </a:solidFill>
                          <a:effectLst/>
                          <a:latin typeface="Calibri"/>
                        </a:rPr>
                        <a:t>Südafrika</a:t>
                      </a:r>
                    </a:p>
                  </a:txBody>
                  <a:tcPr marL="9525" marR="9525" marT="9525" marB="0" anchor="b"/>
                </a:tc>
                <a:tc>
                  <a:txBody>
                    <a:bodyPr/>
                    <a:lstStyle/>
                    <a:p>
                      <a:pPr algn="r" fontAlgn="b"/>
                      <a:r>
                        <a:rPr lang="de-DE" sz="1100" b="0" i="0" u="none" strike="noStrike">
                          <a:solidFill>
                            <a:srgbClr val="000000"/>
                          </a:solidFill>
                          <a:effectLst/>
                          <a:latin typeface="Calibri"/>
                        </a:rPr>
                        <a:t>100,33</a:t>
                      </a:r>
                    </a:p>
                  </a:txBody>
                  <a:tcPr marL="6350" marR="6350" marT="6350" marB="0" anchor="b"/>
                </a:tc>
              </a:tr>
              <a:tr h="190500">
                <a:tc>
                  <a:txBody>
                    <a:bodyPr/>
                    <a:lstStyle/>
                    <a:p>
                      <a:pPr algn="l" fontAlgn="b"/>
                      <a:r>
                        <a:rPr lang="de-DE" sz="1100" b="0" i="0" u="none" strike="noStrike" dirty="0" smtClean="0">
                          <a:solidFill>
                            <a:srgbClr val="FF0000"/>
                          </a:solidFill>
                          <a:effectLst/>
                          <a:latin typeface="Calibri"/>
                        </a:rPr>
                        <a:t>Cabo Verde</a:t>
                      </a:r>
                      <a:endParaRPr lang="de-DE" sz="1100" b="0" i="0" u="none" strike="noStrike" dirty="0">
                        <a:solidFill>
                          <a:srgbClr val="FF0000"/>
                        </a:solidFill>
                        <a:effectLst/>
                        <a:latin typeface="Calibri"/>
                      </a:endParaRPr>
                    </a:p>
                  </a:txBody>
                  <a:tcPr marL="9525" marR="9525" marT="9525" marB="0" anchor="b"/>
                </a:tc>
                <a:tc>
                  <a:txBody>
                    <a:bodyPr/>
                    <a:lstStyle/>
                    <a:p>
                      <a:pPr algn="r" fontAlgn="b"/>
                      <a:r>
                        <a:rPr lang="de-DE" sz="1100" b="0" i="0" u="none" strike="noStrike" dirty="0">
                          <a:solidFill>
                            <a:srgbClr val="FF0000"/>
                          </a:solidFill>
                          <a:effectLst/>
                          <a:latin typeface="Calibri"/>
                        </a:rPr>
                        <a:t>57,46</a:t>
                      </a:r>
                    </a:p>
                  </a:txBody>
                  <a:tcPr marL="6350" marR="6350" marT="6350" marB="0" anchor="b"/>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47814519"/>
              </p:ext>
            </p:extLst>
          </p:nvPr>
        </p:nvGraphicFramePr>
        <p:xfrm>
          <a:off x="1547664" y="4511411"/>
          <a:ext cx="3240361" cy="2322195"/>
        </p:xfrm>
        <a:graphic>
          <a:graphicData uri="http://schemas.openxmlformats.org/drawingml/2006/table">
            <a:tbl>
              <a:tblPr>
                <a:tableStyleId>{21E4AEA4-8DFA-4A89-87EB-49C32662AFE0}</a:tableStyleId>
              </a:tblPr>
              <a:tblGrid>
                <a:gridCol w="904287"/>
                <a:gridCol w="678215"/>
                <a:gridCol w="1009786"/>
                <a:gridCol w="648073"/>
              </a:tblGrid>
              <a:tr h="190500">
                <a:tc>
                  <a:txBody>
                    <a:bodyPr/>
                    <a:lstStyle/>
                    <a:p>
                      <a:pPr algn="l" fontAlgn="b"/>
                      <a:r>
                        <a:rPr lang="de-DE" sz="1100" b="1" u="none" strike="noStrike" dirty="0" smtClean="0">
                          <a:effectLst/>
                        </a:rPr>
                        <a:t>Land</a:t>
                      </a:r>
                      <a:endParaRPr lang="de-DE" sz="1100" b="1" i="0" u="none" strike="noStrike" dirty="0">
                        <a:solidFill>
                          <a:srgbClr val="000000"/>
                        </a:solidFill>
                        <a:effectLst/>
                        <a:latin typeface="Calibri"/>
                      </a:endParaRPr>
                    </a:p>
                  </a:txBody>
                  <a:tcPr marL="9525" marR="9525" marT="9525" marB="0" anchor="b"/>
                </a:tc>
                <a:tc>
                  <a:txBody>
                    <a:bodyPr/>
                    <a:lstStyle/>
                    <a:p>
                      <a:pPr algn="r" fontAlgn="b"/>
                      <a:r>
                        <a:rPr lang="de-DE" sz="1100" b="1" u="none" strike="noStrike" dirty="0" smtClean="0">
                          <a:effectLst/>
                        </a:rPr>
                        <a:t>Inzidenz7T</a:t>
                      </a:r>
                      <a:endParaRPr lang="de-DE" sz="1100" b="1" i="0" u="none" strike="noStrike" dirty="0">
                        <a:solidFill>
                          <a:srgbClr val="000000"/>
                        </a:solidFill>
                        <a:effectLst/>
                        <a:latin typeface="Calibri"/>
                      </a:endParaRPr>
                    </a:p>
                  </a:txBody>
                  <a:tcPr marL="9525" marR="9525" marT="9525" marB="0" anchor="b"/>
                </a:tc>
                <a:tc>
                  <a:txBody>
                    <a:bodyPr/>
                    <a:lstStyle/>
                    <a:p>
                      <a:pPr algn="l" fontAlgn="b"/>
                      <a:r>
                        <a:rPr lang="de-DE" sz="1100" b="1" u="none" strike="noStrike" dirty="0" smtClean="0">
                          <a:effectLst/>
                        </a:rPr>
                        <a:t> Land</a:t>
                      </a:r>
                      <a:endParaRPr lang="de-DE" sz="1100" b="1" i="0" u="none" strike="noStrike" dirty="0">
                        <a:solidFill>
                          <a:srgbClr val="000000"/>
                        </a:solidFill>
                        <a:effectLst/>
                        <a:latin typeface="Calibri"/>
                      </a:endParaRPr>
                    </a:p>
                  </a:txBody>
                  <a:tcPr marL="9525" marR="9525" marT="9525" marB="0" anchor="b"/>
                </a:tc>
                <a:tc>
                  <a:txBody>
                    <a:bodyPr/>
                    <a:lstStyle/>
                    <a:p>
                      <a:pPr algn="r" fontAlgn="b"/>
                      <a:r>
                        <a:rPr lang="de-DE" sz="1100" b="1" u="none" strike="noStrike" dirty="0" smtClean="0">
                          <a:effectLst/>
                        </a:rPr>
                        <a:t>Inzidenz7T</a:t>
                      </a:r>
                      <a:endParaRPr lang="de-DE" sz="1100" b="1" i="0" u="none" strike="noStrike" dirty="0">
                        <a:solidFill>
                          <a:srgbClr val="000000"/>
                        </a:solidFill>
                        <a:effectLst/>
                        <a:latin typeface="Calibri"/>
                      </a:endParaRPr>
                    </a:p>
                  </a:txBody>
                  <a:tcPr marL="9525" marR="9525" marT="9525" marB="0" anchor="b"/>
                </a:tc>
              </a:tr>
              <a:tr h="190500">
                <a:tc>
                  <a:txBody>
                    <a:bodyPr/>
                    <a:lstStyle/>
                    <a:p>
                      <a:pPr algn="l" fontAlgn="b"/>
                      <a:r>
                        <a:rPr lang="de-DE" sz="1100" b="0" i="0" u="none" strike="noStrike" dirty="0">
                          <a:solidFill>
                            <a:srgbClr val="000000"/>
                          </a:solidFill>
                          <a:effectLst/>
                          <a:latin typeface="Calibri"/>
                        </a:rPr>
                        <a:t>Panama</a:t>
                      </a:r>
                    </a:p>
                  </a:txBody>
                  <a:tcPr marL="9525" marR="9525" marT="9525" marB="0" anchor="b"/>
                </a:tc>
                <a:tc>
                  <a:txBody>
                    <a:bodyPr/>
                    <a:lstStyle/>
                    <a:p>
                      <a:pPr algn="r" fontAlgn="b"/>
                      <a:r>
                        <a:rPr lang="de-DE" sz="1100" b="0" i="0" u="none" strike="noStrike" dirty="0">
                          <a:solidFill>
                            <a:srgbClr val="000000"/>
                          </a:solidFill>
                          <a:effectLst/>
                          <a:latin typeface="Calibri"/>
                        </a:rPr>
                        <a:t>163,95</a:t>
                      </a:r>
                    </a:p>
                  </a:txBody>
                  <a:tcPr marL="6350" marR="6350" marT="6350" marB="0" anchor="b"/>
                </a:tc>
                <a:tc>
                  <a:txBody>
                    <a:bodyPr/>
                    <a:lstStyle/>
                    <a:p>
                      <a:pPr algn="l" fontAlgn="b"/>
                      <a:r>
                        <a:rPr lang="de-DE" sz="1100" b="0" i="0" u="none" strike="noStrike" dirty="0" smtClean="0">
                          <a:solidFill>
                            <a:schemeClr val="tx1"/>
                          </a:solidFill>
                          <a:effectLst/>
                          <a:latin typeface="Calibri"/>
                        </a:rPr>
                        <a:t> </a:t>
                      </a:r>
                      <a:r>
                        <a:rPr lang="de-DE" sz="1100" b="0" i="0" u="none" strike="noStrike" dirty="0" err="1" smtClean="0">
                          <a:solidFill>
                            <a:schemeClr val="tx1"/>
                          </a:solidFill>
                          <a:effectLst/>
                          <a:latin typeface="Calibri"/>
                        </a:rPr>
                        <a:t>Sint</a:t>
                      </a:r>
                      <a:r>
                        <a:rPr lang="de-DE" sz="1100" b="0" i="0" u="none" strike="noStrike" baseline="0" dirty="0" smtClean="0">
                          <a:solidFill>
                            <a:schemeClr val="tx1"/>
                          </a:solidFill>
                          <a:effectLst/>
                          <a:latin typeface="Calibri"/>
                        </a:rPr>
                        <a:t> Maarten</a:t>
                      </a:r>
                      <a:endParaRPr lang="de-DE" sz="1100" b="0" i="0" u="none" strike="noStrike" dirty="0">
                        <a:solidFill>
                          <a:schemeClr val="tx1"/>
                        </a:solidFill>
                        <a:effectLst/>
                        <a:latin typeface="Calibri"/>
                      </a:endParaRPr>
                    </a:p>
                  </a:txBody>
                  <a:tcPr marL="9525" marR="9525" marT="9525" marB="0" anchor="b"/>
                </a:tc>
                <a:tc>
                  <a:txBody>
                    <a:bodyPr/>
                    <a:lstStyle/>
                    <a:p>
                      <a:pPr algn="r" fontAlgn="b"/>
                      <a:r>
                        <a:rPr lang="de-DE" sz="1100" b="0" i="0" u="none" strike="noStrike" dirty="0">
                          <a:solidFill>
                            <a:schemeClr val="tx1"/>
                          </a:solidFill>
                          <a:effectLst/>
                          <a:latin typeface="Calibri"/>
                        </a:rPr>
                        <a:t>92,01</a:t>
                      </a:r>
                    </a:p>
                  </a:txBody>
                  <a:tcPr marL="6350" marR="6350" marT="6350" marB="0" anchor="b"/>
                </a:tc>
              </a:tr>
              <a:tr h="190500">
                <a:tc>
                  <a:txBody>
                    <a:bodyPr/>
                    <a:lstStyle/>
                    <a:p>
                      <a:pPr algn="l" fontAlgn="b"/>
                      <a:r>
                        <a:rPr lang="de-DE" sz="1100" b="0" i="0" u="none" strike="noStrike" dirty="0">
                          <a:solidFill>
                            <a:srgbClr val="000000"/>
                          </a:solidFill>
                          <a:effectLst/>
                          <a:latin typeface="Calibri"/>
                        </a:rPr>
                        <a:t>Brasilien</a:t>
                      </a:r>
                    </a:p>
                  </a:txBody>
                  <a:tcPr marL="9525" marR="9525" marT="9525" marB="0" anchor="b"/>
                </a:tc>
                <a:tc>
                  <a:txBody>
                    <a:bodyPr/>
                    <a:lstStyle/>
                    <a:p>
                      <a:pPr algn="r" fontAlgn="b"/>
                      <a:r>
                        <a:rPr lang="de-DE" sz="1100" b="0" i="0" u="none" strike="noStrike" dirty="0">
                          <a:solidFill>
                            <a:srgbClr val="000000"/>
                          </a:solidFill>
                          <a:effectLst/>
                          <a:latin typeface="Calibri"/>
                        </a:rPr>
                        <a:t>145,37</a:t>
                      </a:r>
                    </a:p>
                  </a:txBody>
                  <a:tcPr marL="6350" marR="6350" marT="6350" marB="0" anchor="b"/>
                </a:tc>
                <a:tc>
                  <a:txBody>
                    <a:bodyPr/>
                    <a:lstStyle/>
                    <a:p>
                      <a:r>
                        <a:rPr lang="de-DE" sz="1100" dirty="0" smtClean="0"/>
                        <a:t>Argentinien</a:t>
                      </a:r>
                      <a:endParaRPr lang="de-DE" sz="1100" dirty="0"/>
                    </a:p>
                  </a:txBody>
                  <a:tcPr marL="9525" marR="9525" marT="9525" marB="0" anchor="b"/>
                </a:tc>
                <a:tc>
                  <a:txBody>
                    <a:bodyPr/>
                    <a:lstStyle/>
                    <a:p>
                      <a:pPr algn="r" fontAlgn="b"/>
                      <a:r>
                        <a:rPr lang="de-DE" sz="1100" b="0" i="0" u="none" strike="noStrike" dirty="0">
                          <a:solidFill>
                            <a:srgbClr val="000000"/>
                          </a:solidFill>
                          <a:effectLst/>
                          <a:latin typeface="Calibri"/>
                        </a:rPr>
                        <a:t>89,73</a:t>
                      </a:r>
                    </a:p>
                  </a:txBody>
                  <a:tcPr marL="6350" marR="6350" marT="6350" marB="0" anchor="b"/>
                </a:tc>
              </a:tr>
              <a:tr h="190500">
                <a:tc>
                  <a:txBody>
                    <a:bodyPr/>
                    <a:lstStyle/>
                    <a:p>
                      <a:pPr algn="l" fontAlgn="b"/>
                      <a:r>
                        <a:rPr lang="de-DE" sz="1100" b="0" i="0" u="none" strike="noStrike" dirty="0">
                          <a:solidFill>
                            <a:srgbClr val="000000"/>
                          </a:solidFill>
                          <a:effectLst/>
                          <a:latin typeface="Calibri"/>
                        </a:rPr>
                        <a:t>Peru</a:t>
                      </a:r>
                    </a:p>
                  </a:txBody>
                  <a:tcPr marL="6350" marR="6350" marT="6350" marB="0" anchor="b"/>
                </a:tc>
                <a:tc>
                  <a:txBody>
                    <a:bodyPr/>
                    <a:lstStyle/>
                    <a:p>
                      <a:pPr algn="r" fontAlgn="b"/>
                      <a:r>
                        <a:rPr lang="de-DE" sz="1100" b="0" i="0" u="none" strike="noStrike" dirty="0">
                          <a:solidFill>
                            <a:srgbClr val="000000"/>
                          </a:solidFill>
                          <a:effectLst/>
                          <a:latin typeface="Calibri"/>
                        </a:rPr>
                        <a:t>144,39</a:t>
                      </a:r>
                    </a:p>
                  </a:txBody>
                  <a:tcPr marL="6350" marR="6350" marT="6350" marB="0" anchor="b"/>
                </a:tc>
                <a:tc>
                  <a:txBody>
                    <a:bodyPr/>
                    <a:lstStyle/>
                    <a:p>
                      <a:pPr algn="l" fontAlgn="b"/>
                      <a:r>
                        <a:rPr lang="de-DE" sz="1100" b="0" i="0" u="none" strike="noStrike" dirty="0">
                          <a:solidFill>
                            <a:srgbClr val="000000"/>
                          </a:solidFill>
                          <a:effectLst/>
                          <a:latin typeface="Calibri"/>
                        </a:rPr>
                        <a:t>Dominikanische Republik</a:t>
                      </a:r>
                    </a:p>
                  </a:txBody>
                  <a:tcPr marL="6350" marR="6350" marT="6350" marB="0" anchor="b"/>
                </a:tc>
                <a:tc>
                  <a:txBody>
                    <a:bodyPr/>
                    <a:lstStyle/>
                    <a:p>
                      <a:pPr algn="r" fontAlgn="b"/>
                      <a:r>
                        <a:rPr lang="de-DE" sz="1100" b="0" i="0" u="none" strike="noStrike" dirty="0">
                          <a:solidFill>
                            <a:srgbClr val="000000"/>
                          </a:solidFill>
                          <a:effectLst/>
                          <a:latin typeface="Calibri"/>
                        </a:rPr>
                        <a:t>88,26</a:t>
                      </a:r>
                    </a:p>
                  </a:txBody>
                  <a:tcPr marL="6350" marR="6350" marT="6350" marB="0" anchor="b"/>
                </a:tc>
              </a:tr>
              <a:tr h="190500">
                <a:tc>
                  <a:txBody>
                    <a:bodyPr/>
                    <a:lstStyle/>
                    <a:p>
                      <a:pPr algn="l" fontAlgn="b"/>
                      <a:r>
                        <a:rPr lang="de-DE" sz="1100" b="0" i="0" u="none" strike="noStrike" dirty="0">
                          <a:solidFill>
                            <a:srgbClr val="000000"/>
                          </a:solidFill>
                          <a:effectLst/>
                          <a:latin typeface="Calibri"/>
                        </a:rPr>
                        <a:t>Kolumbien</a:t>
                      </a:r>
                    </a:p>
                  </a:txBody>
                  <a:tcPr marL="6350" marR="6350" marT="6350" marB="0" anchor="b"/>
                </a:tc>
                <a:tc>
                  <a:txBody>
                    <a:bodyPr/>
                    <a:lstStyle/>
                    <a:p>
                      <a:pPr algn="r" fontAlgn="b"/>
                      <a:r>
                        <a:rPr lang="de-DE" sz="1100" b="0" i="0" u="none" strike="noStrike" dirty="0" smtClean="0">
                          <a:solidFill>
                            <a:srgbClr val="000000"/>
                          </a:solidFill>
                          <a:effectLst/>
                          <a:latin typeface="Calibri"/>
                        </a:rPr>
                        <a:t>133,44</a:t>
                      </a:r>
                      <a:endParaRPr lang="de-DE" sz="1100" b="0" i="0" u="none" strike="noStrike" dirty="0">
                        <a:solidFill>
                          <a:srgbClr val="000000"/>
                        </a:solidFill>
                        <a:effectLst/>
                        <a:latin typeface="Calibri"/>
                      </a:endParaRPr>
                    </a:p>
                  </a:txBody>
                  <a:tcPr marL="9525" marR="9525" marT="9525" marB="0" anchor="b"/>
                </a:tc>
                <a:tc>
                  <a:txBody>
                    <a:bodyPr/>
                    <a:lstStyle/>
                    <a:p>
                      <a:pPr algn="l" fontAlgn="b"/>
                      <a:r>
                        <a:rPr lang="de-DE" sz="1100" b="0" i="0" u="none" strike="noStrike" dirty="0">
                          <a:solidFill>
                            <a:srgbClr val="FF0000"/>
                          </a:solidFill>
                          <a:effectLst/>
                          <a:latin typeface="Calibri"/>
                        </a:rPr>
                        <a:t>Turks </a:t>
                      </a:r>
                      <a:r>
                        <a:rPr lang="de-DE" sz="1100" b="0" i="0" u="none" strike="noStrike" dirty="0" err="1">
                          <a:solidFill>
                            <a:srgbClr val="FF0000"/>
                          </a:solidFill>
                          <a:effectLst/>
                          <a:latin typeface="Calibri"/>
                        </a:rPr>
                        <a:t>and</a:t>
                      </a:r>
                      <a:r>
                        <a:rPr lang="de-DE" sz="1100" b="0" i="0" u="none" strike="noStrike" dirty="0">
                          <a:solidFill>
                            <a:srgbClr val="FF0000"/>
                          </a:solidFill>
                          <a:effectLst/>
                          <a:latin typeface="Calibri"/>
                        </a:rPr>
                        <a:t> </a:t>
                      </a:r>
                      <a:r>
                        <a:rPr lang="de-DE" sz="1100" b="0" i="0" u="none" strike="noStrike" dirty="0" err="1">
                          <a:solidFill>
                            <a:srgbClr val="FF0000"/>
                          </a:solidFill>
                          <a:effectLst/>
                          <a:latin typeface="Calibri"/>
                        </a:rPr>
                        <a:t>Caicos</a:t>
                      </a:r>
                      <a:r>
                        <a:rPr lang="de-DE" sz="1100" b="0" i="0" u="none" strike="noStrike" dirty="0">
                          <a:solidFill>
                            <a:srgbClr val="FF0000"/>
                          </a:solidFill>
                          <a:effectLst/>
                          <a:latin typeface="Calibri"/>
                        </a:rPr>
                        <a:t> I</a:t>
                      </a:r>
                      <a:r>
                        <a:rPr lang="de-DE" sz="1100" b="0" i="0" u="none" strike="noStrike" dirty="0" smtClean="0">
                          <a:solidFill>
                            <a:srgbClr val="FF0000"/>
                          </a:solidFill>
                          <a:effectLst/>
                          <a:latin typeface="Calibri"/>
                        </a:rPr>
                        <a:t>slands</a:t>
                      </a:r>
                      <a:endParaRPr lang="de-DE" sz="1100" b="0" i="0" u="none" strike="noStrike" dirty="0">
                        <a:solidFill>
                          <a:srgbClr val="FF0000"/>
                        </a:solidFill>
                        <a:effectLst/>
                        <a:latin typeface="Calibri"/>
                      </a:endParaRPr>
                    </a:p>
                  </a:txBody>
                  <a:tcPr marL="6350" marR="6350" marT="6350" marB="0" anchor="b"/>
                </a:tc>
                <a:tc>
                  <a:txBody>
                    <a:bodyPr/>
                    <a:lstStyle/>
                    <a:p>
                      <a:pPr algn="r" fontAlgn="b"/>
                      <a:r>
                        <a:rPr lang="de-DE" sz="1100" b="0" i="0" u="none" strike="noStrike" dirty="0">
                          <a:solidFill>
                            <a:srgbClr val="FF0000"/>
                          </a:solidFill>
                          <a:effectLst/>
                          <a:latin typeface="Calibri"/>
                        </a:rPr>
                        <a:t>78,55</a:t>
                      </a:r>
                    </a:p>
                  </a:txBody>
                  <a:tcPr marL="6350" marR="6350" marT="6350" marB="0" anchor="b"/>
                </a:tc>
              </a:tr>
              <a:tr h="190500">
                <a:tc>
                  <a:txBody>
                    <a:bodyPr/>
                    <a:lstStyle/>
                    <a:p>
                      <a:pPr algn="l" fontAlgn="b"/>
                      <a:r>
                        <a:rPr lang="de-DE" sz="1100" b="0" i="0" u="none" strike="noStrike" dirty="0" smtClean="0">
                          <a:solidFill>
                            <a:srgbClr val="000000"/>
                          </a:solidFill>
                          <a:effectLst/>
                          <a:latin typeface="Calibri"/>
                        </a:rPr>
                        <a:t>Puerto Rico</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dirty="0">
                          <a:solidFill>
                            <a:schemeClr val="tx1"/>
                          </a:solidFill>
                          <a:effectLst/>
                          <a:latin typeface="Calibri"/>
                        </a:rPr>
                        <a:t>122,38</a:t>
                      </a:r>
                    </a:p>
                  </a:txBody>
                  <a:tcPr marL="6350" marR="6350" marT="635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100" b="0" i="0" u="none" strike="noStrike" dirty="0" smtClean="0">
                          <a:solidFill>
                            <a:schemeClr val="tx1"/>
                          </a:solidFill>
                          <a:effectLst/>
                          <a:latin typeface="Calibri"/>
                        </a:rPr>
                        <a:t> </a:t>
                      </a:r>
                      <a:r>
                        <a:rPr lang="de-DE" sz="1100" b="0" i="0" u="none" strike="noStrike" dirty="0" smtClean="0">
                          <a:solidFill>
                            <a:schemeClr val="tx1"/>
                          </a:solidFill>
                          <a:effectLst/>
                          <a:latin typeface="+mn-lt"/>
                        </a:rPr>
                        <a:t>Surinam</a:t>
                      </a:r>
                    </a:p>
                  </a:txBody>
                  <a:tcPr marL="9525" marR="9525" marT="9525" marB="0" anchor="b"/>
                </a:tc>
                <a:tc>
                  <a:txBody>
                    <a:bodyPr/>
                    <a:lstStyle/>
                    <a:p>
                      <a:pPr algn="r" fontAlgn="b"/>
                      <a:r>
                        <a:rPr lang="de-DE" sz="1100" b="0" i="0" u="none" strike="noStrike" dirty="0">
                          <a:solidFill>
                            <a:srgbClr val="000000"/>
                          </a:solidFill>
                          <a:effectLst/>
                          <a:latin typeface="Calibri"/>
                        </a:rPr>
                        <a:t>76,2</a:t>
                      </a:r>
                    </a:p>
                  </a:txBody>
                  <a:tcPr marL="6350" marR="6350" marT="6350" marB="0" anchor="b"/>
                </a:tc>
              </a:tr>
              <a:tr h="190500">
                <a:tc>
                  <a:txBody>
                    <a:bodyPr/>
                    <a:lstStyle/>
                    <a:p>
                      <a:pPr algn="l" fontAlgn="b"/>
                      <a:r>
                        <a:rPr lang="de-DE" sz="1100" b="0" i="0" u="none" strike="noStrike" dirty="0">
                          <a:solidFill>
                            <a:srgbClr val="000000"/>
                          </a:solidFill>
                          <a:effectLst/>
                          <a:latin typeface="Calibri"/>
                        </a:rPr>
                        <a:t>Vereinigte Staaten</a:t>
                      </a:r>
                    </a:p>
                  </a:txBody>
                  <a:tcPr marL="6350" marR="6350" marT="6350" marB="0" anchor="b"/>
                </a:tc>
                <a:tc>
                  <a:txBody>
                    <a:bodyPr/>
                    <a:lstStyle/>
                    <a:p>
                      <a:pPr algn="r" fontAlgn="b"/>
                      <a:r>
                        <a:rPr lang="de-DE" sz="1100" b="0" i="0" u="none" strike="noStrike" dirty="0">
                          <a:solidFill>
                            <a:srgbClr val="000000"/>
                          </a:solidFill>
                          <a:effectLst/>
                          <a:latin typeface="Calibri"/>
                        </a:rPr>
                        <a:t>120,62</a:t>
                      </a:r>
                    </a:p>
                  </a:txBody>
                  <a:tcPr marL="6350" marR="6350" marT="6350" marB="0" anchor="b"/>
                </a:tc>
                <a:tc>
                  <a:txBody>
                    <a:bodyPr/>
                    <a:lstStyle/>
                    <a:p>
                      <a:pPr algn="l" fontAlgn="b"/>
                      <a:r>
                        <a:rPr lang="de-DE" sz="1100" b="0" i="0" u="none" strike="noStrike" dirty="0">
                          <a:solidFill>
                            <a:srgbClr val="000000"/>
                          </a:solidFill>
                          <a:effectLst/>
                          <a:latin typeface="Calibri"/>
                        </a:rPr>
                        <a:t>Costa Rica</a:t>
                      </a:r>
                    </a:p>
                  </a:txBody>
                  <a:tcPr marL="6350" marR="6350" marT="6350" marB="0" anchor="b"/>
                </a:tc>
                <a:tc>
                  <a:txBody>
                    <a:bodyPr/>
                    <a:lstStyle/>
                    <a:p>
                      <a:pPr algn="r" fontAlgn="b"/>
                      <a:r>
                        <a:rPr lang="de-DE" sz="1100" b="0" i="0" u="none" strike="noStrike" dirty="0">
                          <a:solidFill>
                            <a:srgbClr val="000000"/>
                          </a:solidFill>
                          <a:effectLst/>
                          <a:latin typeface="Calibri"/>
                        </a:rPr>
                        <a:t>71,66</a:t>
                      </a:r>
                    </a:p>
                  </a:txBody>
                  <a:tcPr marL="6350" marR="6350" marT="6350" marB="0" anchor="b"/>
                </a:tc>
              </a:tr>
              <a:tr h="0">
                <a:tc>
                  <a:txBody>
                    <a:bodyPr/>
                    <a:lstStyle/>
                    <a:p>
                      <a:pPr algn="l" fontAlgn="b"/>
                      <a:r>
                        <a:rPr lang="de-DE" sz="1100" b="0" i="0" u="none" strike="noStrike" dirty="0" smtClean="0">
                          <a:solidFill>
                            <a:schemeClr val="tx1"/>
                          </a:solidFill>
                          <a:effectLst/>
                          <a:latin typeface="Calibri"/>
                        </a:rPr>
                        <a:t>United States Virgin Islands</a:t>
                      </a:r>
                      <a:endParaRPr lang="de-DE" sz="1100" b="0" i="0" u="none" strike="noStrike" dirty="0">
                        <a:solidFill>
                          <a:schemeClr val="tx1"/>
                        </a:solidFill>
                        <a:effectLst/>
                        <a:latin typeface="Calibri"/>
                      </a:endParaRPr>
                    </a:p>
                  </a:txBody>
                  <a:tcPr marL="9525" marR="9525" marT="9525" marB="0" anchor="b"/>
                </a:tc>
                <a:tc>
                  <a:txBody>
                    <a:bodyPr/>
                    <a:lstStyle/>
                    <a:p>
                      <a:pPr algn="r" fontAlgn="b"/>
                      <a:r>
                        <a:rPr lang="de-DE" sz="1100" b="0" i="0" u="none" strike="noStrike" dirty="0">
                          <a:solidFill>
                            <a:schemeClr val="tx1"/>
                          </a:solidFill>
                          <a:effectLst/>
                          <a:latin typeface="Calibri"/>
                        </a:rPr>
                        <a:t>110,92</a:t>
                      </a:r>
                    </a:p>
                  </a:txBody>
                  <a:tcPr marL="6350" marR="6350" marT="6350" marB="0" anchor="b"/>
                </a:tc>
                <a:tc>
                  <a:txBody>
                    <a:bodyPr/>
                    <a:lstStyle/>
                    <a:p>
                      <a:pPr marL="0" algn="l" defTabSz="914400" rtl="0" eaLnBrk="1" fontAlgn="b" latinLnBrk="0" hangingPunct="1"/>
                      <a:r>
                        <a:rPr lang="de-DE" sz="1100" b="0" i="0" u="none" strike="noStrike" kern="1200" dirty="0" smtClean="0">
                          <a:solidFill>
                            <a:schemeClr val="tx1"/>
                          </a:solidFill>
                          <a:effectLst/>
                          <a:latin typeface="Calibri"/>
                          <a:ea typeface="+mn-ea"/>
                          <a:cs typeface="+mn-cs"/>
                        </a:rPr>
                        <a:t> Chile</a:t>
                      </a:r>
                      <a:endParaRPr lang="de-DE" sz="1100" b="0" i="0" u="none" strike="noStrike" kern="1200" dirty="0">
                        <a:solidFill>
                          <a:schemeClr val="tx1"/>
                        </a:solidFill>
                        <a:effectLst/>
                        <a:latin typeface="Calibri"/>
                        <a:ea typeface="+mn-ea"/>
                        <a:cs typeface="+mn-cs"/>
                      </a:endParaRPr>
                    </a:p>
                  </a:txBody>
                  <a:tcPr marL="9525" marR="9525" marT="9525" marB="0" anchor="b"/>
                </a:tc>
                <a:tc>
                  <a:txBody>
                    <a:bodyPr/>
                    <a:lstStyle/>
                    <a:p>
                      <a:pPr algn="r" fontAlgn="b"/>
                      <a:r>
                        <a:rPr lang="de-DE" sz="1100" b="0" i="0" u="none" strike="noStrike" dirty="0">
                          <a:solidFill>
                            <a:srgbClr val="000000"/>
                          </a:solidFill>
                          <a:effectLst/>
                          <a:latin typeface="Calibri"/>
                        </a:rPr>
                        <a:t>69,38</a:t>
                      </a:r>
                    </a:p>
                  </a:txBody>
                  <a:tcPr marL="6350" marR="6350" marT="6350" marB="0" anchor="b"/>
                </a:tc>
              </a:tr>
              <a:tr h="190500">
                <a:tc>
                  <a:txBody>
                    <a:bodyPr/>
                    <a:lstStyle/>
                    <a:p>
                      <a:pPr algn="l" fontAlgn="b"/>
                      <a:r>
                        <a:rPr lang="de-DE" sz="1100" b="0" i="0" u="none" strike="noStrike" dirty="0">
                          <a:solidFill>
                            <a:srgbClr val="000000"/>
                          </a:solidFill>
                          <a:effectLst/>
                          <a:latin typeface="Calibri"/>
                        </a:rPr>
                        <a:t>Bolivien</a:t>
                      </a:r>
                    </a:p>
                  </a:txBody>
                  <a:tcPr marL="6350" marR="6350" marT="6350" marB="0" anchor="b"/>
                </a:tc>
                <a:tc>
                  <a:txBody>
                    <a:bodyPr/>
                    <a:lstStyle/>
                    <a:p>
                      <a:pPr algn="r" fontAlgn="b"/>
                      <a:r>
                        <a:rPr lang="de-DE" sz="1100" b="0" i="0" u="none" strike="noStrike" dirty="0">
                          <a:solidFill>
                            <a:srgbClr val="000000"/>
                          </a:solidFill>
                          <a:effectLst/>
                          <a:latin typeface="Calibri"/>
                        </a:rPr>
                        <a:t>100,82</a:t>
                      </a:r>
                    </a:p>
                  </a:txBody>
                  <a:tcPr marL="6350" marR="6350" marT="6350" marB="0" anchor="b"/>
                </a:tc>
                <a:tc>
                  <a:txBody>
                    <a:bodyPr/>
                    <a:lstStyle/>
                    <a:p>
                      <a:pPr algn="l" fontAlgn="b"/>
                      <a:r>
                        <a:rPr lang="de-DE" sz="1100" b="0" i="0" u="none" strike="noStrike" dirty="0" smtClean="0">
                          <a:solidFill>
                            <a:srgbClr val="000000"/>
                          </a:solidFill>
                          <a:effectLst/>
                          <a:latin typeface="+mn-lt"/>
                        </a:rPr>
                        <a:t>Bahamas</a:t>
                      </a:r>
                      <a:endParaRPr lang="de-DE" sz="1100" b="0" i="0" u="none" strike="noStrike" dirty="0">
                        <a:solidFill>
                          <a:srgbClr val="000000"/>
                        </a:solidFill>
                        <a:effectLst/>
                        <a:latin typeface="+mn-lt"/>
                      </a:endParaRPr>
                    </a:p>
                  </a:txBody>
                  <a:tcPr marL="9525" marR="9525" marT="9525" marB="0" anchor="b"/>
                </a:tc>
                <a:tc>
                  <a:txBody>
                    <a:bodyPr/>
                    <a:lstStyle/>
                    <a:p>
                      <a:pPr algn="r" fontAlgn="b"/>
                      <a:r>
                        <a:rPr lang="de-DE" sz="1100" b="0" i="0" u="none" strike="noStrike" dirty="0">
                          <a:solidFill>
                            <a:srgbClr val="000000"/>
                          </a:solidFill>
                          <a:effectLst/>
                          <a:latin typeface="Calibri"/>
                        </a:rPr>
                        <a:t>68,55</a:t>
                      </a:r>
                    </a:p>
                  </a:txBody>
                  <a:tcPr marL="6350" marR="6350" marT="6350" marB="0" anchor="b"/>
                </a:tc>
              </a:tr>
            </a:tbl>
          </a:graphicData>
        </a:graphic>
      </p:graphicFrame>
    </p:spTree>
    <p:extLst>
      <p:ext uri="{BB962C8B-B14F-4D97-AF65-F5344CB8AC3E}">
        <p14:creationId xmlns:p14="http://schemas.microsoft.com/office/powerpoint/2010/main" val="381390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14799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a:defRPr/>
            </a:pPr>
            <a:r>
              <a:rPr lang="de-DE" sz="2400" dirty="0" smtClean="0"/>
              <a:t>7-Tages-Inzidenz pro </a:t>
            </a:r>
            <a:r>
              <a:rPr lang="de-DE" sz="2400" dirty="0"/>
              <a:t>100.000 </a:t>
            </a:r>
            <a:r>
              <a:rPr lang="de-DE" sz="2400" dirty="0" smtClean="0"/>
              <a:t>Einwohner, </a:t>
            </a:r>
            <a:r>
              <a:rPr kumimoji="0" lang="de-DE" sz="2400" b="1" i="0" u="none" strike="noStrike" kern="1200" cap="none" spc="0" normalizeH="0" noProof="0" dirty="0" smtClean="0">
                <a:ln>
                  <a:noFill/>
                </a:ln>
                <a:solidFill>
                  <a:srgbClr val="006EC7"/>
                </a:solidFill>
                <a:effectLst/>
                <a:uLnTx/>
                <a:uFillTx/>
                <a:latin typeface="Calibri"/>
                <a:ea typeface="+mj-ea"/>
                <a:cs typeface="+mj-cs"/>
              </a:rPr>
              <a:t>WHO EURO (Subnational)</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620688"/>
            <a:ext cx="9144000" cy="0"/>
          </a:xfrm>
          <a:prstGeom prst="line">
            <a:avLst/>
          </a:prstGeom>
          <a:noFill/>
          <a:ln w="19050" cap="flat" cmpd="sng" algn="ctr">
            <a:solidFill>
              <a:srgbClr val="006EC7"/>
            </a:solidFill>
            <a:prstDash val="solid"/>
          </a:ln>
          <a:effectLst/>
        </p:spPr>
      </p:cxnSp>
      <p:sp>
        <p:nvSpPr>
          <p:cNvPr id="9" name="Textfeld 8"/>
          <p:cNvSpPr txBox="1"/>
          <p:nvPr/>
        </p:nvSpPr>
        <p:spPr>
          <a:xfrm>
            <a:off x="4932040" y="6597352"/>
            <a:ext cx="4228815" cy="307777"/>
          </a:xfrm>
          <a:prstGeom prst="rect">
            <a:avLst/>
          </a:prstGeom>
          <a:noFill/>
        </p:spPr>
        <p:txBody>
          <a:bodyPr wrap="square" rtlCol="0">
            <a:spAutoFit/>
          </a:bodyPr>
          <a:lstStyle/>
          <a:p>
            <a:pPr algn="r"/>
            <a:r>
              <a:rPr lang="de-DE" sz="1400" i="1" dirty="0" smtClean="0">
                <a:solidFill>
                  <a:prstClr val="black"/>
                </a:solidFill>
              </a:rPr>
              <a:t>Quelle: WHO EURO Dashboard, Stand: 06.08.2020</a:t>
            </a:r>
            <a:endParaRPr lang="de-DE" sz="1400" i="1" dirty="0">
              <a:solidFill>
                <a:prstClr val="black"/>
              </a:solidFill>
            </a:endParaRPr>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166" y="644541"/>
            <a:ext cx="8554297" cy="6019432"/>
          </a:xfrm>
          <a:prstGeom prst="rect">
            <a:avLst/>
          </a:prstGeom>
        </p:spPr>
      </p:pic>
    </p:spTree>
    <p:extLst>
      <p:ext uri="{BB962C8B-B14F-4D97-AF65-F5344CB8AC3E}">
        <p14:creationId xmlns:p14="http://schemas.microsoft.com/office/powerpoint/2010/main" val="2088166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14799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a:defRPr/>
            </a:pPr>
            <a:r>
              <a:rPr lang="de-DE" sz="2400" dirty="0" smtClean="0"/>
              <a:t>EU/EEA/UK Subregionen: 7-Tages-Inzidenz &gt;50 pro 100.000 </a:t>
            </a:r>
            <a:r>
              <a:rPr lang="de-DE" sz="2400" dirty="0" err="1" smtClean="0"/>
              <a:t>Ew</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8" name="Gerade Verbindung 7"/>
          <p:cNvCxnSpPr/>
          <p:nvPr/>
        </p:nvCxnSpPr>
        <p:spPr>
          <a:xfrm>
            <a:off x="0" y="620688"/>
            <a:ext cx="9144000" cy="0"/>
          </a:xfrm>
          <a:prstGeom prst="line">
            <a:avLst/>
          </a:prstGeom>
          <a:noFill/>
          <a:ln w="19050" cap="flat" cmpd="sng" algn="ctr">
            <a:solidFill>
              <a:srgbClr val="006EC7"/>
            </a:solidFill>
            <a:prstDash val="solid"/>
          </a:ln>
          <a:effectLst/>
        </p:spPr>
      </p:cxnSp>
      <p:sp>
        <p:nvSpPr>
          <p:cNvPr id="9" name="Textfeld 8"/>
          <p:cNvSpPr txBox="1"/>
          <p:nvPr/>
        </p:nvSpPr>
        <p:spPr>
          <a:xfrm>
            <a:off x="1674825" y="6165304"/>
            <a:ext cx="7469175" cy="523220"/>
          </a:xfrm>
          <a:prstGeom prst="rect">
            <a:avLst/>
          </a:prstGeom>
          <a:noFill/>
        </p:spPr>
        <p:txBody>
          <a:bodyPr wrap="square" rtlCol="0">
            <a:spAutoFit/>
          </a:bodyPr>
          <a:lstStyle/>
          <a:p>
            <a:pPr algn="r"/>
            <a:r>
              <a:rPr lang="de-DE" sz="1400" i="1" dirty="0" smtClean="0">
                <a:solidFill>
                  <a:prstClr val="black"/>
                </a:solidFill>
              </a:rPr>
              <a:t>Quelle: WHO EURO Dashboard, Stand: 06.08.2020</a:t>
            </a:r>
          </a:p>
          <a:p>
            <a:pPr algn="r"/>
            <a:r>
              <a:rPr lang="de-DE" sz="1400" i="1" dirty="0" smtClean="0">
                <a:solidFill>
                  <a:prstClr val="black"/>
                </a:solidFill>
              </a:rPr>
              <a:t>Zeitraum: 30.07. – 05.08. </a:t>
            </a:r>
            <a:endParaRPr lang="de-DE" sz="1400" i="1" dirty="0">
              <a:solidFill>
                <a:prstClr val="black"/>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3597218942"/>
              </p:ext>
            </p:extLst>
          </p:nvPr>
        </p:nvGraphicFramePr>
        <p:xfrm>
          <a:off x="304394" y="1196752"/>
          <a:ext cx="8535212" cy="4151624"/>
        </p:xfrm>
        <a:graphic>
          <a:graphicData uri="http://schemas.openxmlformats.org/drawingml/2006/table">
            <a:tbl>
              <a:tblPr firstRow="1" bandRow="1">
                <a:tableStyleId>{5C22544A-7EE6-4342-B048-85BDC9FD1C3A}</a:tableStyleId>
              </a:tblPr>
              <a:tblGrid>
                <a:gridCol w="2133803"/>
                <a:gridCol w="2349827"/>
                <a:gridCol w="1917779"/>
                <a:gridCol w="2133803"/>
              </a:tblGrid>
              <a:tr h="215851">
                <a:tc>
                  <a:txBody>
                    <a:bodyPr/>
                    <a:lstStyle/>
                    <a:p>
                      <a:r>
                        <a:rPr lang="de-DE" sz="1800" b="1" dirty="0" smtClean="0"/>
                        <a:t>Land</a:t>
                      </a:r>
                      <a:endParaRPr lang="de-DE" sz="1800" b="1" dirty="0"/>
                    </a:p>
                  </a:txBody>
                  <a:tcPr marL="53224" marR="53224" marT="26612" marB="26612"/>
                </a:tc>
                <a:tc>
                  <a:txBody>
                    <a:bodyPr/>
                    <a:lstStyle/>
                    <a:p>
                      <a:r>
                        <a:rPr lang="de-DE" sz="1800" b="1" dirty="0" smtClean="0"/>
                        <a:t>Region </a:t>
                      </a:r>
                      <a:endParaRPr lang="de-DE" sz="1800" b="1" dirty="0"/>
                    </a:p>
                  </a:txBody>
                  <a:tcPr marL="53224" marR="53224" marT="26612" marB="26612"/>
                </a:tc>
                <a:tc>
                  <a:txBody>
                    <a:bodyPr/>
                    <a:lstStyle/>
                    <a:p>
                      <a:r>
                        <a:rPr lang="de-DE" sz="1800" b="1" dirty="0" smtClean="0"/>
                        <a:t>Fälle pro 100.00</a:t>
                      </a:r>
                      <a:r>
                        <a:rPr lang="de-DE" sz="1800" b="1" baseline="0" dirty="0" smtClean="0"/>
                        <a:t>0 Einwohner (7-Tage)</a:t>
                      </a:r>
                      <a:endParaRPr lang="de-DE" sz="1800" b="1" dirty="0"/>
                    </a:p>
                  </a:txBody>
                  <a:tcPr marL="53224" marR="53224" marT="26612" marB="26612"/>
                </a:tc>
                <a:tc>
                  <a:txBody>
                    <a:bodyPr/>
                    <a:lstStyle/>
                    <a:p>
                      <a:r>
                        <a:rPr lang="de-DE" sz="1800" b="1" dirty="0" err="1" smtClean="0"/>
                        <a:t>Kum</a:t>
                      </a:r>
                      <a:r>
                        <a:rPr lang="de-DE" sz="1800" b="1" dirty="0" smtClean="0"/>
                        <a:t>. Fälle (7-Tage)</a:t>
                      </a:r>
                      <a:endParaRPr lang="de-DE" sz="1800" b="1" dirty="0"/>
                    </a:p>
                  </a:txBody>
                  <a:tcPr marL="53224" marR="53224" marT="26612" marB="26612"/>
                </a:tc>
              </a:tr>
              <a:tr h="215851">
                <a:tc>
                  <a:txBody>
                    <a:bodyPr/>
                    <a:lstStyle/>
                    <a:p>
                      <a:r>
                        <a:rPr lang="de-DE" sz="1800" b="0" dirty="0" smtClean="0"/>
                        <a:t>Bulgarien</a:t>
                      </a:r>
                      <a:endParaRPr lang="de-DE" sz="1800" b="0" dirty="0"/>
                    </a:p>
                  </a:txBody>
                  <a:tcPr marL="53224" marR="53224" marT="26612" marB="26612"/>
                </a:tc>
                <a:tc>
                  <a:txBody>
                    <a:bodyPr/>
                    <a:lstStyle/>
                    <a:p>
                      <a:r>
                        <a:rPr lang="de-DE" sz="1800" dirty="0" err="1" smtClean="0">
                          <a:solidFill>
                            <a:srgbClr val="FF0000"/>
                          </a:solidFill>
                        </a:rPr>
                        <a:t>Dobritch</a:t>
                      </a:r>
                      <a:endParaRPr lang="de-DE" sz="1800" dirty="0">
                        <a:solidFill>
                          <a:srgbClr val="FF0000"/>
                        </a:solidFill>
                      </a:endParaRPr>
                    </a:p>
                  </a:txBody>
                  <a:tcPr marL="53224" marR="53224" marT="26612" marB="26612"/>
                </a:tc>
                <a:tc>
                  <a:txBody>
                    <a:bodyPr/>
                    <a:lstStyle/>
                    <a:p>
                      <a:pPr algn="r"/>
                      <a:r>
                        <a:rPr lang="de-DE" sz="1800" dirty="0" smtClean="0">
                          <a:solidFill>
                            <a:srgbClr val="FF0000"/>
                          </a:solidFill>
                        </a:rPr>
                        <a:t>83</a:t>
                      </a:r>
                      <a:endParaRPr lang="de-DE" sz="1800" dirty="0">
                        <a:solidFill>
                          <a:srgbClr val="FF0000"/>
                        </a:solidFill>
                      </a:endParaRPr>
                    </a:p>
                  </a:txBody>
                  <a:tcPr marL="53224" marR="53224" marT="26612" marB="26612"/>
                </a:tc>
                <a:tc>
                  <a:txBody>
                    <a:bodyPr/>
                    <a:lstStyle/>
                    <a:p>
                      <a:pPr algn="r"/>
                      <a:r>
                        <a:rPr lang="de-DE" sz="1800" dirty="0" smtClean="0">
                          <a:solidFill>
                            <a:srgbClr val="FF0000"/>
                          </a:solidFill>
                        </a:rPr>
                        <a:t>142</a:t>
                      </a:r>
                      <a:endParaRPr lang="de-DE" sz="1800" dirty="0">
                        <a:solidFill>
                          <a:srgbClr val="FF0000"/>
                        </a:solidFill>
                      </a:endParaRPr>
                    </a:p>
                  </a:txBody>
                  <a:tcPr marL="53224" marR="53224" marT="26612" marB="26612"/>
                </a:tc>
              </a:tr>
              <a:tr h="215851">
                <a:tc>
                  <a:txBody>
                    <a:bodyPr/>
                    <a:lstStyle/>
                    <a:p>
                      <a:endParaRPr lang="de-DE" sz="1800" b="0" dirty="0"/>
                    </a:p>
                  </a:txBody>
                  <a:tcPr marL="53224" marR="53224" marT="26612" marB="26612"/>
                </a:tc>
                <a:tc>
                  <a:txBody>
                    <a:bodyPr/>
                    <a:lstStyle/>
                    <a:p>
                      <a:r>
                        <a:rPr lang="de-DE" sz="1800" dirty="0" err="1" smtClean="0"/>
                        <a:t>Blagoevgrad</a:t>
                      </a:r>
                      <a:endParaRPr lang="de-DE" sz="1800" dirty="0"/>
                    </a:p>
                  </a:txBody>
                  <a:tcPr marL="53224" marR="53224" marT="26612" marB="26612"/>
                </a:tc>
                <a:tc>
                  <a:txBody>
                    <a:bodyPr/>
                    <a:lstStyle/>
                    <a:p>
                      <a:pPr algn="r"/>
                      <a:r>
                        <a:rPr lang="de-DE" sz="1800" dirty="0" smtClean="0"/>
                        <a:t>80</a:t>
                      </a:r>
                      <a:endParaRPr lang="de-DE" sz="1800" dirty="0"/>
                    </a:p>
                  </a:txBody>
                  <a:tcPr marL="53224" marR="53224" marT="26612" marB="26612"/>
                </a:tc>
                <a:tc>
                  <a:txBody>
                    <a:bodyPr/>
                    <a:lstStyle/>
                    <a:p>
                      <a:pPr algn="r"/>
                      <a:r>
                        <a:rPr lang="de-DE" sz="1800" dirty="0" smtClean="0"/>
                        <a:t>245</a:t>
                      </a:r>
                      <a:endParaRPr lang="de-DE" sz="1800" dirty="0"/>
                    </a:p>
                  </a:txBody>
                  <a:tcPr marL="53224" marR="53224" marT="26612" marB="26612"/>
                </a:tc>
              </a:tr>
              <a:tr h="215851">
                <a:tc>
                  <a:txBody>
                    <a:bodyPr/>
                    <a:lstStyle/>
                    <a:p>
                      <a:endParaRPr lang="de-DE" sz="1800" b="0" dirty="0"/>
                    </a:p>
                  </a:txBody>
                  <a:tcPr marL="53224" marR="53224" marT="26612" marB="26612"/>
                </a:tc>
                <a:tc>
                  <a:txBody>
                    <a:bodyPr/>
                    <a:lstStyle/>
                    <a:p>
                      <a:r>
                        <a:rPr lang="de-DE" sz="1800" dirty="0" smtClean="0"/>
                        <a:t>Varna</a:t>
                      </a:r>
                      <a:endParaRPr lang="de-DE" sz="1800" dirty="0"/>
                    </a:p>
                  </a:txBody>
                  <a:tcPr marL="53224" marR="53224" marT="26612" marB="26612"/>
                </a:tc>
                <a:tc>
                  <a:txBody>
                    <a:bodyPr/>
                    <a:lstStyle/>
                    <a:p>
                      <a:pPr algn="r"/>
                      <a:r>
                        <a:rPr lang="de-DE" sz="1800" dirty="0" smtClean="0"/>
                        <a:t>62</a:t>
                      </a:r>
                      <a:endParaRPr lang="de-DE" sz="1800" dirty="0"/>
                    </a:p>
                  </a:txBody>
                  <a:tcPr marL="53224" marR="53224" marT="26612" marB="26612"/>
                </a:tc>
                <a:tc>
                  <a:txBody>
                    <a:bodyPr/>
                    <a:lstStyle/>
                    <a:p>
                      <a:pPr algn="r"/>
                      <a:r>
                        <a:rPr lang="de-DE" sz="1800" dirty="0" smtClean="0"/>
                        <a:t>290</a:t>
                      </a:r>
                      <a:endParaRPr lang="de-DE" sz="1800" dirty="0"/>
                    </a:p>
                  </a:txBody>
                  <a:tcPr marL="53224" marR="53224" marT="26612" marB="26612"/>
                </a:tc>
              </a:tr>
              <a:tr h="215851">
                <a:tc>
                  <a:txBody>
                    <a:bodyPr/>
                    <a:lstStyle/>
                    <a:p>
                      <a:r>
                        <a:rPr lang="de-DE" sz="1800" b="0" dirty="0" smtClean="0"/>
                        <a:t>Luxemburg</a:t>
                      </a:r>
                      <a:endParaRPr lang="de-DE" sz="1800" b="0" dirty="0"/>
                    </a:p>
                  </a:txBody>
                  <a:tcPr marL="53224" marR="53224" marT="26612" marB="26612"/>
                </a:tc>
                <a:tc>
                  <a:txBody>
                    <a:bodyPr/>
                    <a:lstStyle/>
                    <a:p>
                      <a:endParaRPr lang="de-DE" sz="1800" dirty="0"/>
                    </a:p>
                  </a:txBody>
                  <a:tcPr marL="53224" marR="53224" marT="26612" marB="26612"/>
                </a:tc>
                <a:tc>
                  <a:txBody>
                    <a:bodyPr/>
                    <a:lstStyle/>
                    <a:p>
                      <a:pPr algn="r"/>
                      <a:r>
                        <a:rPr lang="de-DE" sz="1800" dirty="0" smtClean="0"/>
                        <a:t>88</a:t>
                      </a:r>
                      <a:endParaRPr lang="de-DE" sz="1800" dirty="0"/>
                    </a:p>
                  </a:txBody>
                  <a:tcPr marL="53224" marR="53224" marT="26612" marB="26612"/>
                </a:tc>
                <a:tc>
                  <a:txBody>
                    <a:bodyPr/>
                    <a:lstStyle/>
                    <a:p>
                      <a:pPr algn="r"/>
                      <a:r>
                        <a:rPr lang="de-DE" sz="1800" dirty="0" smtClean="0"/>
                        <a:t>542</a:t>
                      </a:r>
                      <a:endParaRPr lang="de-DE" sz="1800" dirty="0"/>
                    </a:p>
                  </a:txBody>
                  <a:tcPr marL="53224" marR="53224" marT="26612" marB="26612"/>
                </a:tc>
              </a:tr>
              <a:tr h="215851">
                <a:tc>
                  <a:txBody>
                    <a:bodyPr/>
                    <a:lstStyle/>
                    <a:p>
                      <a:r>
                        <a:rPr lang="de-DE" sz="1800" b="0" dirty="0" smtClean="0"/>
                        <a:t>Rumänien</a:t>
                      </a:r>
                      <a:endParaRPr lang="de-DE" sz="1800" b="0" dirty="0"/>
                    </a:p>
                  </a:txBody>
                  <a:tcPr marL="53224" marR="53224" marT="26612" marB="26612"/>
                </a:tc>
                <a:tc>
                  <a:txBody>
                    <a:bodyPr/>
                    <a:lstStyle/>
                    <a:p>
                      <a:r>
                        <a:rPr lang="de-DE" sz="1800" dirty="0" smtClean="0"/>
                        <a:t>Arges</a:t>
                      </a:r>
                      <a:endParaRPr lang="de-DE" sz="1800" dirty="0"/>
                    </a:p>
                  </a:txBody>
                  <a:tcPr marL="53224" marR="53224" marT="26612" marB="26612"/>
                </a:tc>
                <a:tc>
                  <a:txBody>
                    <a:bodyPr/>
                    <a:lstStyle/>
                    <a:p>
                      <a:pPr algn="r"/>
                      <a:r>
                        <a:rPr lang="de-DE" sz="1800" dirty="0" smtClean="0"/>
                        <a:t>120</a:t>
                      </a:r>
                      <a:endParaRPr lang="de-DE" sz="1800" dirty="0"/>
                    </a:p>
                  </a:txBody>
                  <a:tcPr marL="53224" marR="53224" marT="26612" marB="26612"/>
                </a:tc>
                <a:tc>
                  <a:txBody>
                    <a:bodyPr/>
                    <a:lstStyle/>
                    <a:p>
                      <a:pPr algn="r"/>
                      <a:r>
                        <a:rPr lang="de-DE" sz="1800" dirty="0" smtClean="0"/>
                        <a:t>696</a:t>
                      </a:r>
                      <a:endParaRPr lang="de-DE" sz="1800" dirty="0"/>
                    </a:p>
                  </a:txBody>
                  <a:tcPr marL="53224" marR="53224" marT="26612" marB="26612"/>
                </a:tc>
              </a:tr>
              <a:tr h="215851">
                <a:tc>
                  <a:txBody>
                    <a:bodyPr/>
                    <a:lstStyle/>
                    <a:p>
                      <a:endParaRPr lang="de-DE" sz="1800" b="0" dirty="0"/>
                    </a:p>
                  </a:txBody>
                  <a:tcPr marL="53224" marR="53224" marT="26612" marB="26612"/>
                </a:tc>
                <a:tc>
                  <a:txBody>
                    <a:bodyPr/>
                    <a:lstStyle/>
                    <a:p>
                      <a:r>
                        <a:rPr lang="de-DE" sz="1800" dirty="0" err="1" smtClean="0"/>
                        <a:t>Ialomita</a:t>
                      </a:r>
                      <a:endParaRPr lang="de-DE" sz="1800" dirty="0"/>
                    </a:p>
                  </a:txBody>
                  <a:tcPr marL="53224" marR="53224" marT="26612" marB="26612"/>
                </a:tc>
                <a:tc>
                  <a:txBody>
                    <a:bodyPr/>
                    <a:lstStyle/>
                    <a:p>
                      <a:pPr algn="r"/>
                      <a:r>
                        <a:rPr lang="de-DE" sz="1800" dirty="0" smtClean="0"/>
                        <a:t>87</a:t>
                      </a:r>
                      <a:endParaRPr lang="de-DE" sz="1800" dirty="0"/>
                    </a:p>
                  </a:txBody>
                  <a:tcPr marL="53224" marR="53224" marT="26612" marB="26612"/>
                </a:tc>
                <a:tc>
                  <a:txBody>
                    <a:bodyPr/>
                    <a:lstStyle/>
                    <a:p>
                      <a:pPr algn="r"/>
                      <a:r>
                        <a:rPr lang="de-DE" sz="1800" dirty="0" smtClean="0"/>
                        <a:t>224</a:t>
                      </a:r>
                      <a:endParaRPr lang="de-DE" sz="1800" dirty="0"/>
                    </a:p>
                  </a:txBody>
                  <a:tcPr marL="53224" marR="53224" marT="26612" marB="26612"/>
                </a:tc>
              </a:tr>
              <a:tr h="215851">
                <a:tc>
                  <a:txBody>
                    <a:bodyPr/>
                    <a:lstStyle/>
                    <a:p>
                      <a:endParaRPr lang="de-DE" sz="1800" b="0" dirty="0"/>
                    </a:p>
                  </a:txBody>
                  <a:tcPr marL="53224" marR="53224" marT="26612" marB="26612"/>
                </a:tc>
                <a:tc>
                  <a:txBody>
                    <a:bodyPr/>
                    <a:lstStyle/>
                    <a:p>
                      <a:r>
                        <a:rPr lang="de-DE" sz="1800" dirty="0" err="1" smtClean="0"/>
                        <a:t>Mehedinti</a:t>
                      </a:r>
                      <a:endParaRPr lang="de-DE" sz="1800" dirty="0"/>
                    </a:p>
                  </a:txBody>
                  <a:tcPr marL="53224" marR="53224" marT="26612" marB="26612"/>
                </a:tc>
                <a:tc>
                  <a:txBody>
                    <a:bodyPr/>
                    <a:lstStyle/>
                    <a:p>
                      <a:pPr algn="r"/>
                      <a:r>
                        <a:rPr lang="de-DE" sz="1800" dirty="0" smtClean="0"/>
                        <a:t>52</a:t>
                      </a:r>
                      <a:endParaRPr lang="de-DE" sz="1800" dirty="0"/>
                    </a:p>
                  </a:txBody>
                  <a:tcPr marL="53224" marR="53224" marT="26612" marB="26612"/>
                </a:tc>
                <a:tc>
                  <a:txBody>
                    <a:bodyPr/>
                    <a:lstStyle/>
                    <a:p>
                      <a:pPr algn="r"/>
                      <a:r>
                        <a:rPr lang="de-DE" sz="1800" dirty="0" smtClean="0"/>
                        <a:t>125</a:t>
                      </a:r>
                      <a:endParaRPr lang="de-DE" sz="1800" dirty="0"/>
                    </a:p>
                  </a:txBody>
                  <a:tcPr marL="53224" marR="53224" marT="26612" marB="26612"/>
                </a:tc>
              </a:tr>
              <a:tr h="215851">
                <a:tc>
                  <a:txBody>
                    <a:bodyPr/>
                    <a:lstStyle/>
                    <a:p>
                      <a:r>
                        <a:rPr lang="de-DE" sz="1800" b="0" dirty="0" smtClean="0"/>
                        <a:t>Spanien</a:t>
                      </a:r>
                      <a:endParaRPr lang="de-DE" sz="1800" b="0" dirty="0"/>
                    </a:p>
                  </a:txBody>
                  <a:tcPr marL="53224" marR="53224" marT="26612" marB="26612"/>
                </a:tc>
                <a:tc>
                  <a:txBody>
                    <a:bodyPr/>
                    <a:lstStyle/>
                    <a:p>
                      <a:r>
                        <a:rPr lang="de-DE" sz="1800" dirty="0" smtClean="0"/>
                        <a:t>Aragon</a:t>
                      </a:r>
                      <a:endParaRPr lang="de-DE" sz="1800" dirty="0"/>
                    </a:p>
                  </a:txBody>
                  <a:tcPr marL="53224" marR="53224" marT="26612" marB="26612"/>
                </a:tc>
                <a:tc>
                  <a:txBody>
                    <a:bodyPr/>
                    <a:lstStyle/>
                    <a:p>
                      <a:pPr algn="r"/>
                      <a:r>
                        <a:rPr lang="de-DE" sz="1800" dirty="0" smtClean="0"/>
                        <a:t>270</a:t>
                      </a:r>
                      <a:endParaRPr lang="de-DE" sz="1800" dirty="0"/>
                    </a:p>
                  </a:txBody>
                  <a:tcPr marL="53224" marR="53224" marT="26612" marB="26612"/>
                </a:tc>
                <a:tc>
                  <a:txBody>
                    <a:bodyPr/>
                    <a:lstStyle/>
                    <a:p>
                      <a:pPr algn="r"/>
                      <a:r>
                        <a:rPr lang="de-DE" sz="1800" dirty="0" smtClean="0"/>
                        <a:t>3569</a:t>
                      </a:r>
                      <a:endParaRPr lang="de-DE" sz="1800" dirty="0"/>
                    </a:p>
                  </a:txBody>
                  <a:tcPr marL="53224" marR="53224" marT="26612" marB="26612"/>
                </a:tc>
              </a:tr>
              <a:tr h="215851">
                <a:tc>
                  <a:txBody>
                    <a:bodyPr/>
                    <a:lstStyle/>
                    <a:p>
                      <a:endParaRPr lang="de-DE" sz="1800" dirty="0"/>
                    </a:p>
                  </a:txBody>
                  <a:tcPr marL="53224" marR="53224" marT="26612" marB="26612"/>
                </a:tc>
                <a:tc>
                  <a:txBody>
                    <a:bodyPr/>
                    <a:lstStyle/>
                    <a:p>
                      <a:r>
                        <a:rPr lang="de-DE" sz="1800" dirty="0" err="1" smtClean="0"/>
                        <a:t>Cataluna</a:t>
                      </a:r>
                      <a:endParaRPr lang="de-DE" sz="1800" dirty="0"/>
                    </a:p>
                  </a:txBody>
                  <a:tcPr marL="53224" marR="53224" marT="26612" marB="26612"/>
                </a:tc>
                <a:tc>
                  <a:txBody>
                    <a:bodyPr/>
                    <a:lstStyle/>
                    <a:p>
                      <a:pPr algn="r"/>
                      <a:r>
                        <a:rPr lang="de-DE" sz="1800" dirty="0" smtClean="0"/>
                        <a:t>89</a:t>
                      </a:r>
                      <a:endParaRPr lang="de-DE" sz="1800" dirty="0"/>
                    </a:p>
                  </a:txBody>
                  <a:tcPr marL="53224" marR="53224" marT="26612" marB="26612"/>
                </a:tc>
                <a:tc>
                  <a:txBody>
                    <a:bodyPr/>
                    <a:lstStyle/>
                    <a:p>
                      <a:pPr algn="r"/>
                      <a:r>
                        <a:rPr lang="de-DE" sz="1800" dirty="0" smtClean="0"/>
                        <a:t>6708</a:t>
                      </a:r>
                      <a:endParaRPr lang="de-DE" sz="1800" dirty="0"/>
                    </a:p>
                  </a:txBody>
                  <a:tcPr marL="53224" marR="53224" marT="26612" marB="26612"/>
                </a:tc>
              </a:tr>
              <a:tr h="215851">
                <a:tc>
                  <a:txBody>
                    <a:bodyPr/>
                    <a:lstStyle/>
                    <a:p>
                      <a:endParaRPr lang="de-DE" sz="1800" dirty="0"/>
                    </a:p>
                  </a:txBody>
                  <a:tcPr marL="53224" marR="53224" marT="26612" marB="26612"/>
                </a:tc>
                <a:tc>
                  <a:txBody>
                    <a:bodyPr/>
                    <a:lstStyle/>
                    <a:p>
                      <a:r>
                        <a:rPr lang="de-DE" sz="1800" dirty="0" err="1" smtClean="0">
                          <a:solidFill>
                            <a:srgbClr val="FF0000"/>
                          </a:solidFill>
                        </a:rPr>
                        <a:t>Comunidad</a:t>
                      </a:r>
                      <a:r>
                        <a:rPr lang="de-DE" sz="1800" baseline="0" dirty="0" smtClean="0">
                          <a:solidFill>
                            <a:srgbClr val="FF0000"/>
                          </a:solidFill>
                        </a:rPr>
                        <a:t> de Madrid</a:t>
                      </a:r>
                      <a:endParaRPr lang="de-DE" sz="1800" dirty="0">
                        <a:solidFill>
                          <a:srgbClr val="FF0000"/>
                        </a:solidFill>
                      </a:endParaRPr>
                    </a:p>
                  </a:txBody>
                  <a:tcPr marL="53224" marR="53224" marT="26612" marB="26612"/>
                </a:tc>
                <a:tc>
                  <a:txBody>
                    <a:bodyPr/>
                    <a:lstStyle/>
                    <a:p>
                      <a:pPr algn="r"/>
                      <a:r>
                        <a:rPr lang="de-DE" sz="1800" dirty="0" smtClean="0">
                          <a:solidFill>
                            <a:srgbClr val="FF0000"/>
                          </a:solidFill>
                        </a:rPr>
                        <a:t>52</a:t>
                      </a:r>
                      <a:endParaRPr lang="de-DE" sz="1800" dirty="0">
                        <a:solidFill>
                          <a:srgbClr val="FF0000"/>
                        </a:solidFill>
                      </a:endParaRPr>
                    </a:p>
                  </a:txBody>
                  <a:tcPr marL="53224" marR="53224" marT="26612" marB="26612"/>
                </a:tc>
                <a:tc>
                  <a:txBody>
                    <a:bodyPr/>
                    <a:lstStyle/>
                    <a:p>
                      <a:pPr algn="r"/>
                      <a:r>
                        <a:rPr lang="de-DE" sz="1800" dirty="0" smtClean="0">
                          <a:solidFill>
                            <a:srgbClr val="FF0000"/>
                          </a:solidFill>
                        </a:rPr>
                        <a:t>3421</a:t>
                      </a:r>
                      <a:endParaRPr lang="de-DE" sz="1800" dirty="0">
                        <a:solidFill>
                          <a:srgbClr val="FF0000"/>
                        </a:solidFill>
                      </a:endParaRPr>
                    </a:p>
                  </a:txBody>
                  <a:tcPr marL="53224" marR="53224" marT="26612" marB="26612"/>
                </a:tc>
              </a:tr>
            </a:tbl>
          </a:graphicData>
        </a:graphic>
      </p:graphicFrame>
      <p:sp>
        <p:nvSpPr>
          <p:cNvPr id="4" name="Textfeld 3"/>
          <p:cNvSpPr txBox="1"/>
          <p:nvPr/>
        </p:nvSpPr>
        <p:spPr>
          <a:xfrm>
            <a:off x="467544" y="5589240"/>
            <a:ext cx="6048672" cy="369332"/>
          </a:xfrm>
          <a:prstGeom prst="rect">
            <a:avLst/>
          </a:prstGeom>
          <a:noFill/>
        </p:spPr>
        <p:txBody>
          <a:bodyPr wrap="square" rtlCol="0">
            <a:spAutoFit/>
          </a:bodyPr>
          <a:lstStyle/>
          <a:p>
            <a:r>
              <a:rPr lang="de-DE" dirty="0" smtClean="0"/>
              <a:t>Nicht mehr auf Liste: Navarra (Spanien), </a:t>
            </a:r>
            <a:r>
              <a:rPr lang="de-DE" dirty="0" err="1" smtClean="0"/>
              <a:t>Bacau</a:t>
            </a:r>
            <a:r>
              <a:rPr lang="de-DE" dirty="0" smtClean="0"/>
              <a:t> (Rumänien)</a:t>
            </a:r>
            <a:endParaRPr lang="de-DE" dirty="0"/>
          </a:p>
        </p:txBody>
      </p:sp>
    </p:spTree>
    <p:extLst>
      <p:ext uri="{BB962C8B-B14F-4D97-AF65-F5344CB8AC3E}">
        <p14:creationId xmlns:p14="http://schemas.microsoft.com/office/powerpoint/2010/main" val="4099608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67544" y="5760"/>
            <a:ext cx="8092592" cy="648072"/>
          </a:xfrm>
        </p:spPr>
        <p:txBody>
          <a:bodyPr>
            <a:normAutofit/>
          </a:bodyPr>
          <a:lstStyle/>
          <a:p>
            <a:pPr algn="l"/>
            <a:r>
              <a:rPr lang="de-DE" sz="2700" b="1" dirty="0" smtClean="0">
                <a:solidFill>
                  <a:srgbClr val="0070C0"/>
                </a:solidFill>
                <a:latin typeface="+mn-lt"/>
              </a:rPr>
              <a:t>COVID-19/ Australien</a:t>
            </a:r>
            <a:endParaRPr lang="en-GB" sz="2400" dirty="0">
              <a:solidFill>
                <a:srgbClr val="0070C0"/>
              </a:solidFill>
              <a:latin typeface="+mn-lt"/>
            </a:endParaRPr>
          </a:p>
        </p:txBody>
      </p:sp>
      <p:cxnSp>
        <p:nvCxnSpPr>
          <p:cNvPr id="8" name="Gerade Verbindung 7"/>
          <p:cNvCxnSpPr/>
          <p:nvPr/>
        </p:nvCxnSpPr>
        <p:spPr>
          <a:xfrm>
            <a:off x="0" y="692696"/>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a:off x="138864" y="836712"/>
            <a:ext cx="5970618" cy="1631216"/>
          </a:xfrm>
          <a:prstGeom prst="rect">
            <a:avLst/>
          </a:prstGeom>
          <a:solidFill>
            <a:schemeClr val="bg1">
              <a:lumMod val="85000"/>
            </a:schemeClr>
          </a:solidFill>
        </p:spPr>
        <p:txBody>
          <a:bodyPr wrap="square" rtlCol="0">
            <a:spAutoFit/>
          </a:bodyPr>
          <a:lstStyle/>
          <a:p>
            <a:pPr marL="285750" indent="-285750">
              <a:spcAft>
                <a:spcPts val="600"/>
              </a:spcAft>
              <a:buFont typeface="Wingdings" panose="05000000000000000000" pitchFamily="2" charset="2"/>
              <a:buChar char="Ø"/>
            </a:pPr>
            <a:r>
              <a:rPr lang="de-DE" sz="1600" b="1" dirty="0" smtClean="0">
                <a:latin typeface="ScalaSansPro-Bold" pitchFamily="50" charset="0"/>
              </a:rPr>
              <a:t>19.444 Fälle, 247 Todesfälle, 1,3% Fallsterblichkeit</a:t>
            </a:r>
            <a:endParaRPr lang="de-DE" sz="1600" dirty="0" smtClean="0">
              <a:latin typeface="ScalaSansPro-Bold" pitchFamily="50" charset="0"/>
            </a:endParaRPr>
          </a:p>
          <a:p>
            <a:pPr marL="742950" lvl="1" indent="-285750">
              <a:spcAft>
                <a:spcPts val="600"/>
              </a:spcAft>
              <a:buFont typeface="Wingdings" panose="05000000000000000000" pitchFamily="2" charset="2"/>
              <a:buChar char="Ø"/>
            </a:pPr>
            <a:r>
              <a:rPr lang="de-DE" sz="1600" b="1" dirty="0" smtClean="0">
                <a:latin typeface="ScalaSansPro-Bold" pitchFamily="50" charset="0"/>
              </a:rPr>
              <a:t>3.862 Fälle, 71 Todesfälle in den letzten 7 Tagen</a:t>
            </a:r>
            <a:endParaRPr lang="de-DE" sz="900" b="1" dirty="0" smtClean="0">
              <a:latin typeface="ScalaSansPro-Bold" pitchFamily="50" charset="0"/>
            </a:endParaRPr>
          </a:p>
          <a:p>
            <a:pPr marL="285750" indent="-285750">
              <a:spcAft>
                <a:spcPts val="600"/>
              </a:spcAft>
              <a:buFont typeface="Wingdings" panose="05000000000000000000" pitchFamily="2" charset="2"/>
              <a:buChar char="Ø"/>
            </a:pPr>
            <a:r>
              <a:rPr lang="de-DE" sz="1600" b="1" dirty="0" smtClean="0">
                <a:latin typeface="ScalaSansPro-Bold" pitchFamily="50" charset="0"/>
              </a:rPr>
              <a:t>7T- Inzidenz: 15,3 neue Fälle/100.000 </a:t>
            </a:r>
            <a:r>
              <a:rPr lang="de-DE" sz="1600" b="1" dirty="0" err="1">
                <a:latin typeface="ScalaSansPro-Bold" pitchFamily="50" charset="0"/>
              </a:rPr>
              <a:t>Ew</a:t>
            </a:r>
            <a:r>
              <a:rPr lang="de-DE" sz="1600" dirty="0">
                <a:latin typeface="ScalaSansPro-Bold" pitchFamily="50" charset="0"/>
              </a:rPr>
              <a:t>. </a:t>
            </a:r>
            <a:r>
              <a:rPr lang="de-DE" sz="1600" dirty="0" smtClean="0">
                <a:latin typeface="ScalaSansPro-Bold" pitchFamily="50" charset="0"/>
              </a:rPr>
              <a:t>(ECDC, 06.08.)</a:t>
            </a:r>
          </a:p>
          <a:p>
            <a:pPr marL="285750" indent="-285750">
              <a:spcAft>
                <a:spcPts val="600"/>
              </a:spcAft>
              <a:buFont typeface="Wingdings" panose="05000000000000000000" pitchFamily="2" charset="2"/>
              <a:buChar char="Ø"/>
            </a:pPr>
            <a:r>
              <a:rPr lang="de-DE" sz="1600" dirty="0" smtClean="0">
                <a:latin typeface="ScalaSansPro-Bold" pitchFamily="50" charset="0"/>
              </a:rPr>
              <a:t>Tests 2,2 / 1.000 </a:t>
            </a:r>
            <a:r>
              <a:rPr lang="de-DE" sz="1600" dirty="0" err="1" smtClean="0">
                <a:latin typeface="ScalaSansPro-Bold" pitchFamily="50" charset="0"/>
              </a:rPr>
              <a:t>Ew</a:t>
            </a:r>
            <a:r>
              <a:rPr lang="de-DE" sz="1600" dirty="0" smtClean="0">
                <a:latin typeface="ScalaSansPro-Bold" pitchFamily="50" charset="0"/>
              </a:rPr>
              <a:t>.</a:t>
            </a:r>
          </a:p>
          <a:p>
            <a:pPr marL="742950" lvl="1" indent="-285750">
              <a:spcAft>
                <a:spcPts val="600"/>
              </a:spcAft>
              <a:buFont typeface="Wingdings" panose="05000000000000000000" pitchFamily="2" charset="2"/>
              <a:buChar char="Ø"/>
            </a:pPr>
            <a:r>
              <a:rPr lang="de-DE" sz="1600" dirty="0" smtClean="0">
                <a:latin typeface="ScalaSansPro-Bold" pitchFamily="50" charset="0"/>
              </a:rPr>
              <a:t>Positivanteil der Tests: 0,9% </a:t>
            </a:r>
            <a:r>
              <a:rPr lang="de-DE" sz="1600" dirty="0">
                <a:latin typeface="ScalaSansPro-Bold" pitchFamily="50" charset="0"/>
              </a:rPr>
              <a:t>(</a:t>
            </a:r>
            <a:r>
              <a:rPr lang="de-DE" sz="1600" dirty="0" err="1" smtClean="0">
                <a:latin typeface="ScalaSansPro-Bold" pitchFamily="50" charset="0"/>
              </a:rPr>
              <a:t>OurWorldinData</a:t>
            </a:r>
            <a:r>
              <a:rPr lang="de-DE" sz="1600" dirty="0" smtClean="0">
                <a:latin typeface="ScalaSansPro-Bold" pitchFamily="50" charset="0"/>
              </a:rPr>
              <a:t>, 03.08.) </a:t>
            </a:r>
            <a:endParaRPr lang="de-DE" sz="1600" dirty="0">
              <a:latin typeface="ScalaSansPro-Bold" pitchFamily="50" charset="0"/>
            </a:endParaRPr>
          </a:p>
        </p:txBody>
      </p:sp>
      <p:sp>
        <p:nvSpPr>
          <p:cNvPr id="14" name="Textfeld 13"/>
          <p:cNvSpPr txBox="1"/>
          <p:nvPr/>
        </p:nvSpPr>
        <p:spPr>
          <a:xfrm>
            <a:off x="114280" y="5925318"/>
            <a:ext cx="7770088" cy="984885"/>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a:t>Clusters </a:t>
            </a:r>
            <a:r>
              <a:rPr lang="de-DE" sz="1600" dirty="0" err="1"/>
              <a:t>of</a:t>
            </a:r>
            <a:r>
              <a:rPr lang="de-DE" sz="1600" dirty="0"/>
              <a:t> </a:t>
            </a:r>
            <a:r>
              <a:rPr lang="de-DE" sz="1600" dirty="0" err="1"/>
              <a:t>cases</a:t>
            </a:r>
            <a:r>
              <a:rPr lang="de-DE" sz="1600" dirty="0"/>
              <a:t> (WHO </a:t>
            </a:r>
            <a:r>
              <a:rPr lang="de-DE" sz="1600" dirty="0" err="1"/>
              <a:t>SitRep</a:t>
            </a:r>
            <a:r>
              <a:rPr lang="de-DE" sz="1600" dirty="0"/>
              <a:t>, 05.08</a:t>
            </a:r>
            <a:r>
              <a:rPr lang="de-DE" sz="1600" dirty="0" smtClean="0"/>
              <a:t>.): </a:t>
            </a:r>
          </a:p>
          <a:p>
            <a:pPr marL="742950" lvl="1" indent="-285750">
              <a:spcAft>
                <a:spcPts val="600"/>
              </a:spcAft>
              <a:buClr>
                <a:srgbClr val="0070C0"/>
              </a:buClr>
              <a:buFont typeface="Wingdings" panose="05000000000000000000" pitchFamily="2" charset="2"/>
              <a:buChar char="§"/>
            </a:pPr>
            <a:r>
              <a:rPr lang="de-DE" sz="1600" dirty="0" smtClean="0"/>
              <a:t>ausgehend von Quarantänehotel, </a:t>
            </a:r>
            <a:r>
              <a:rPr lang="de-DE" sz="1600" dirty="0" err="1" smtClean="0"/>
              <a:t>Sicherheitspersonel</a:t>
            </a:r>
            <a:r>
              <a:rPr lang="de-DE" sz="1600" dirty="0" smtClean="0"/>
              <a:t>,  Familienfeiern </a:t>
            </a:r>
            <a:endParaRPr lang="de-DE" sz="1600" dirty="0"/>
          </a:p>
          <a:p>
            <a:pPr marL="285750" indent="-285750">
              <a:spcAft>
                <a:spcPts val="600"/>
              </a:spcAft>
              <a:buClr>
                <a:srgbClr val="0070C0"/>
              </a:buClr>
              <a:buFont typeface="Wingdings" panose="05000000000000000000" pitchFamily="2" charset="2"/>
              <a:buChar char="§"/>
            </a:pPr>
            <a:r>
              <a:rPr lang="de-DE" sz="1600" dirty="0" smtClean="0"/>
              <a:t>7-Tage Veränderung: + 43,8% (ECDC, 06.08)</a:t>
            </a:r>
          </a:p>
        </p:txBody>
      </p:sp>
      <p:sp>
        <p:nvSpPr>
          <p:cNvPr id="13" name="Textfeld 12"/>
          <p:cNvSpPr txBox="1"/>
          <p:nvPr/>
        </p:nvSpPr>
        <p:spPr>
          <a:xfrm>
            <a:off x="7132200" y="2356717"/>
            <a:ext cx="1899469" cy="600164"/>
          </a:xfrm>
          <a:prstGeom prst="rect">
            <a:avLst/>
          </a:prstGeom>
          <a:noFill/>
        </p:spPr>
        <p:txBody>
          <a:bodyPr wrap="square" rtlCol="0">
            <a:spAutoFit/>
          </a:bodyPr>
          <a:lstStyle/>
          <a:p>
            <a:r>
              <a:rPr lang="de-DE" sz="1100" dirty="0" err="1" smtClean="0"/>
              <a:t>Active</a:t>
            </a:r>
            <a:r>
              <a:rPr lang="de-DE" sz="1100" dirty="0" smtClean="0"/>
              <a:t> </a:t>
            </a:r>
            <a:r>
              <a:rPr lang="de-DE" sz="1100" dirty="0" err="1" smtClean="0"/>
              <a:t>cases</a:t>
            </a:r>
            <a:r>
              <a:rPr lang="de-DE" sz="1100" dirty="0" smtClean="0"/>
              <a:t> </a:t>
            </a:r>
            <a:r>
              <a:rPr lang="de-DE" sz="1100" dirty="0" err="1" smtClean="0"/>
              <a:t>by</a:t>
            </a:r>
            <a:r>
              <a:rPr lang="de-DE" sz="1100" dirty="0" smtClean="0"/>
              <a:t> </a:t>
            </a:r>
            <a:r>
              <a:rPr lang="de-DE" sz="1100" dirty="0" err="1" smtClean="0"/>
              <a:t>local</a:t>
            </a:r>
            <a:r>
              <a:rPr lang="de-DE" sz="1100" dirty="0" smtClean="0"/>
              <a:t> </a:t>
            </a:r>
            <a:r>
              <a:rPr lang="de-DE" sz="1100" dirty="0" err="1" smtClean="0"/>
              <a:t>government</a:t>
            </a:r>
            <a:r>
              <a:rPr lang="de-DE" sz="1100" dirty="0" smtClean="0"/>
              <a:t> </a:t>
            </a:r>
            <a:r>
              <a:rPr lang="de-DE" sz="1100" dirty="0" err="1" smtClean="0"/>
              <a:t>area</a:t>
            </a:r>
            <a:r>
              <a:rPr lang="de-DE" sz="1100" dirty="0" smtClean="0"/>
              <a:t>, Victoria, 06.08.2020 </a:t>
            </a:r>
            <a:endParaRPr lang="de-DE" sz="1100" dirty="0"/>
          </a:p>
        </p:txBody>
      </p:sp>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6035" y="752084"/>
            <a:ext cx="2625634" cy="1601105"/>
          </a:xfrm>
          <a:prstGeom prst="rect">
            <a:avLst/>
          </a:prstGeom>
        </p:spPr>
      </p:pic>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453" y="2472768"/>
            <a:ext cx="6912255" cy="3190940"/>
          </a:xfrm>
          <a:prstGeom prst="rect">
            <a:avLst/>
          </a:prstGeom>
        </p:spPr>
      </p:pic>
      <p:sp>
        <p:nvSpPr>
          <p:cNvPr id="10" name="Textfeld 9"/>
          <p:cNvSpPr txBox="1"/>
          <p:nvPr/>
        </p:nvSpPr>
        <p:spPr>
          <a:xfrm>
            <a:off x="167252" y="5663708"/>
            <a:ext cx="6781012" cy="261610"/>
          </a:xfrm>
          <a:prstGeom prst="rect">
            <a:avLst/>
          </a:prstGeom>
          <a:noFill/>
        </p:spPr>
        <p:txBody>
          <a:bodyPr wrap="square" rtlCol="0">
            <a:spAutoFit/>
          </a:bodyPr>
          <a:lstStyle/>
          <a:p>
            <a:r>
              <a:rPr lang="de-DE" sz="1100" dirty="0" smtClean="0"/>
              <a:t>Fallzahlen nach Bundesstaaten, Stand: 06.08.</a:t>
            </a:r>
            <a:endParaRPr lang="de-DE" sz="1100" dirty="0"/>
          </a:p>
        </p:txBody>
      </p:sp>
    </p:spTree>
    <p:extLst>
      <p:ext uri="{BB962C8B-B14F-4D97-AF65-F5344CB8AC3E}">
        <p14:creationId xmlns:p14="http://schemas.microsoft.com/office/powerpoint/2010/main" val="3319865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COVID-19/ Australien</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35109" y="1124744"/>
            <a:ext cx="8757371" cy="6047809"/>
          </a:xfrm>
          <a:prstGeom prst="rect">
            <a:avLst/>
          </a:prstGeom>
          <a:noFill/>
        </p:spPr>
        <p:txBody>
          <a:bodyPr wrap="square" rtlCol="0">
            <a:spAutoFit/>
          </a:bodyPr>
          <a:lstStyle/>
          <a:p>
            <a:pPr>
              <a:spcAft>
                <a:spcPts val="600"/>
              </a:spcAft>
              <a:buClr>
                <a:srgbClr val="0070C0"/>
              </a:buClr>
            </a:pPr>
            <a:r>
              <a:rPr lang="de-DE" b="1" dirty="0" smtClean="0"/>
              <a:t>Maßnahmen</a:t>
            </a:r>
            <a:endParaRPr lang="de-DE" sz="1400" b="1" dirty="0"/>
          </a:p>
          <a:p>
            <a:pPr marL="285750" indent="-285750">
              <a:spcAft>
                <a:spcPts val="600"/>
              </a:spcAft>
              <a:buClr>
                <a:srgbClr val="0070C0"/>
              </a:buClr>
              <a:buFont typeface="Wingdings" panose="05000000000000000000" pitchFamily="2" charset="2"/>
              <a:buChar char="§"/>
            </a:pPr>
            <a:r>
              <a:rPr lang="de-DE" sz="1600" dirty="0"/>
              <a:t>01.07.2020: </a:t>
            </a:r>
            <a:r>
              <a:rPr lang="de-DE" sz="1600" dirty="0" smtClean="0"/>
              <a:t>lokale Maßnahmen, einzelne Stadtteile Melbournes unter </a:t>
            </a:r>
            <a:r>
              <a:rPr lang="de-DE" sz="1600" dirty="0" err="1" smtClean="0"/>
              <a:t>Lockdown</a:t>
            </a:r>
            <a:r>
              <a:rPr lang="de-DE" sz="1600" dirty="0" smtClean="0"/>
              <a:t>, „</a:t>
            </a:r>
            <a:r>
              <a:rPr lang="de-DE" sz="1600" dirty="0" err="1" smtClean="0"/>
              <a:t>Testing</a:t>
            </a:r>
            <a:r>
              <a:rPr lang="de-DE" sz="1600" dirty="0" smtClean="0"/>
              <a:t>-Blitz“</a:t>
            </a:r>
          </a:p>
          <a:p>
            <a:pPr marL="285750" indent="-285750">
              <a:spcAft>
                <a:spcPts val="600"/>
              </a:spcAft>
              <a:buClr>
                <a:srgbClr val="0070C0"/>
              </a:buClr>
              <a:buFont typeface="Wingdings" panose="05000000000000000000" pitchFamily="2" charset="2"/>
              <a:buChar char="§"/>
            </a:pPr>
            <a:r>
              <a:rPr lang="de-DE" sz="1600" dirty="0" smtClean="0"/>
              <a:t>02.08.2020 </a:t>
            </a:r>
            <a:r>
              <a:rPr lang="de-DE" sz="1600" dirty="0"/>
              <a:t>– </a:t>
            </a:r>
            <a:r>
              <a:rPr lang="de-DE" sz="1600" dirty="0" smtClean="0"/>
              <a:t>13.09.2020</a:t>
            </a:r>
            <a:r>
              <a:rPr lang="de-DE" sz="1600" dirty="0"/>
              <a:t>: </a:t>
            </a:r>
            <a:r>
              <a:rPr lang="de-DE" sz="1600" dirty="0" smtClean="0"/>
              <a:t>Katastrophenzustand in Victoria</a:t>
            </a:r>
          </a:p>
          <a:p>
            <a:pPr marL="285750" indent="-285750">
              <a:spcAft>
                <a:spcPts val="600"/>
              </a:spcAft>
              <a:buClr>
                <a:srgbClr val="0070C0"/>
              </a:buClr>
              <a:buFont typeface="Wingdings" panose="05000000000000000000" pitchFamily="2" charset="2"/>
              <a:buChar char="§"/>
            </a:pPr>
            <a:r>
              <a:rPr lang="en-US" sz="1600" dirty="0"/>
              <a:t>Region Victoria und Mitchell Shire: </a:t>
            </a:r>
            <a:r>
              <a:rPr lang="en-US" sz="1600" dirty="0" err="1"/>
              <a:t>Stufe</a:t>
            </a:r>
            <a:r>
              <a:rPr lang="en-US" sz="1600" dirty="0"/>
              <a:t> 3 </a:t>
            </a:r>
            <a:r>
              <a:rPr lang="en-US" sz="1600" dirty="0" err="1"/>
              <a:t>Restriktionen</a:t>
            </a:r>
            <a:r>
              <a:rPr lang="en-US" sz="1600" dirty="0"/>
              <a:t> </a:t>
            </a:r>
            <a:r>
              <a:rPr lang="de-DE" sz="1600" dirty="0"/>
              <a:t>(seit 05.08.,  11:59pm): „</a:t>
            </a:r>
            <a:r>
              <a:rPr lang="de-DE" sz="1600" dirty="0" err="1"/>
              <a:t>Stay</a:t>
            </a:r>
            <a:r>
              <a:rPr lang="de-DE" sz="1600" dirty="0"/>
              <a:t> at </a:t>
            </a:r>
            <a:r>
              <a:rPr lang="de-DE" sz="1600" dirty="0" err="1"/>
              <a:t>home</a:t>
            </a:r>
            <a:r>
              <a:rPr lang="de-DE" sz="1600" dirty="0" smtClean="0"/>
              <a:t>“ </a:t>
            </a:r>
            <a:r>
              <a:rPr lang="de-DE" sz="1600" dirty="0"/>
              <a:t>Ausnahmen:  Einkäufe, medizinische Versorgung, Pflege, Sport, Arbeit / Studium (falls nicht im Home-Office möglich) </a:t>
            </a:r>
            <a:endParaRPr lang="de-DE" sz="1600" dirty="0" smtClean="0"/>
          </a:p>
          <a:p>
            <a:pPr marL="285750" indent="-285750">
              <a:spcAft>
                <a:spcPts val="600"/>
              </a:spcAft>
              <a:buClr>
                <a:srgbClr val="0070C0"/>
              </a:buClr>
              <a:buFont typeface="Wingdings" panose="05000000000000000000" pitchFamily="2" charset="2"/>
              <a:buChar char="§"/>
            </a:pPr>
            <a:r>
              <a:rPr lang="de-DE" sz="1600" dirty="0"/>
              <a:t>Victoria: alle Studenten müssen Remote-Learning betreiben </a:t>
            </a:r>
          </a:p>
          <a:p>
            <a:pPr marL="285750" indent="-285750">
              <a:spcAft>
                <a:spcPts val="600"/>
              </a:spcAft>
              <a:buClr>
                <a:srgbClr val="0070C0"/>
              </a:buClr>
              <a:buFont typeface="Wingdings" panose="05000000000000000000" pitchFamily="2" charset="2"/>
              <a:buChar char="§"/>
            </a:pPr>
            <a:r>
              <a:rPr lang="de-DE" sz="1600" dirty="0"/>
              <a:t>Victoria: Maskenpflicht außerhalb der </a:t>
            </a:r>
            <a:r>
              <a:rPr lang="de-DE" sz="1600" dirty="0" smtClean="0"/>
              <a:t>Wohnung</a:t>
            </a:r>
          </a:p>
          <a:p>
            <a:pPr marL="285750" indent="-285750">
              <a:spcAft>
                <a:spcPts val="600"/>
              </a:spcAft>
              <a:buClr>
                <a:srgbClr val="0070C0"/>
              </a:buClr>
              <a:buFont typeface="Wingdings" panose="05000000000000000000" pitchFamily="2" charset="2"/>
              <a:buChar char="§"/>
            </a:pPr>
            <a:r>
              <a:rPr lang="de-DE" sz="1600" dirty="0" smtClean="0"/>
              <a:t>Stufe </a:t>
            </a:r>
            <a:r>
              <a:rPr lang="de-DE" sz="1600" dirty="0"/>
              <a:t>4 der Restriktionen in </a:t>
            </a:r>
            <a:r>
              <a:rPr lang="de-DE" sz="1600" dirty="0" smtClean="0"/>
              <a:t>Melbourne</a:t>
            </a:r>
          </a:p>
          <a:p>
            <a:pPr marL="742950" lvl="1" indent="-285750">
              <a:spcAft>
                <a:spcPts val="600"/>
              </a:spcAft>
              <a:buClr>
                <a:srgbClr val="0070C0"/>
              </a:buClr>
              <a:buFont typeface="Wingdings" panose="05000000000000000000" pitchFamily="2" charset="2"/>
              <a:buChar char="§"/>
            </a:pPr>
            <a:r>
              <a:rPr lang="de-DE" sz="1600" dirty="0" smtClean="0"/>
              <a:t>Ausgangssperre </a:t>
            </a:r>
            <a:r>
              <a:rPr lang="de-DE" sz="1600" dirty="0"/>
              <a:t>in Melbourne zwischen 20 – 5 Uhr (Ausnahmen: Arbeit, medizinische Versorgung, </a:t>
            </a:r>
            <a:r>
              <a:rPr lang="de-DE" sz="1600" dirty="0" smtClean="0"/>
              <a:t>Pflege</a:t>
            </a:r>
          </a:p>
          <a:p>
            <a:pPr marL="742950" lvl="1" indent="-285750">
              <a:spcAft>
                <a:spcPts val="600"/>
              </a:spcAft>
              <a:buClr>
                <a:srgbClr val="0070C0"/>
              </a:buClr>
              <a:buFont typeface="Wingdings" panose="05000000000000000000" pitchFamily="2" charset="2"/>
              <a:buChar char="§"/>
            </a:pPr>
            <a:r>
              <a:rPr lang="de-DE" sz="1600" dirty="0"/>
              <a:t>Strafe von $4,957 für Nichteinhaltung der Selbstisolierung nach positivem Sars-CoV-2-Test / </a:t>
            </a:r>
            <a:r>
              <a:rPr lang="de-DE" sz="1600" dirty="0" smtClean="0"/>
              <a:t>Kontaktpersonen</a:t>
            </a:r>
            <a:endParaRPr lang="de-DE" sz="1600" dirty="0"/>
          </a:p>
          <a:p>
            <a:pPr marL="742950" lvl="1" indent="-285750">
              <a:spcAft>
                <a:spcPts val="600"/>
              </a:spcAft>
              <a:buClr>
                <a:srgbClr val="0070C0"/>
              </a:buClr>
              <a:buFont typeface="Wingdings" panose="05000000000000000000" pitchFamily="2" charset="2"/>
              <a:buChar char="§"/>
            </a:pPr>
            <a:r>
              <a:rPr lang="de-DE" sz="1600" dirty="0" smtClean="0"/>
              <a:t>Personen mit positivem Sars-CoV-2-Test dürfen nicht mehr für Sport die häusliche Quarantäne verlassen</a:t>
            </a:r>
          </a:p>
          <a:p>
            <a:pPr marL="742950" lvl="1" indent="-285750">
              <a:spcAft>
                <a:spcPts val="600"/>
              </a:spcAft>
              <a:buClr>
                <a:srgbClr val="0070C0"/>
              </a:buClr>
              <a:buFont typeface="Wingdings" panose="05000000000000000000" pitchFamily="2" charset="2"/>
              <a:buChar char="§"/>
            </a:pPr>
            <a:r>
              <a:rPr lang="de-DE" sz="1600" dirty="0" smtClean="0"/>
              <a:t>Arbeitserlaubnis (Worker </a:t>
            </a:r>
            <a:r>
              <a:rPr lang="de-DE" sz="1600" dirty="0" err="1" smtClean="0"/>
              <a:t>permit</a:t>
            </a:r>
            <a:r>
              <a:rPr lang="de-DE" sz="1600" dirty="0" smtClean="0"/>
              <a:t>) </a:t>
            </a:r>
            <a:r>
              <a:rPr lang="de-DE" sz="1600" dirty="0"/>
              <a:t>für alle </a:t>
            </a:r>
            <a:r>
              <a:rPr lang="de-DE" sz="1600" dirty="0" smtClean="0"/>
              <a:t>Arbeitende erforderlich, </a:t>
            </a:r>
            <a:r>
              <a:rPr lang="de-DE" sz="1600" dirty="0"/>
              <a:t>die zum Arbeitsplatz kommen müssen </a:t>
            </a:r>
            <a:r>
              <a:rPr lang="de-DE" sz="1600" dirty="0" smtClean="0"/>
              <a:t>(seit 05.08.,  11:59pm)</a:t>
            </a:r>
            <a:endParaRPr lang="de-DE" sz="1600" dirty="0"/>
          </a:p>
          <a:p>
            <a:pPr marL="742950" lvl="1" indent="-285750">
              <a:spcAft>
                <a:spcPts val="600"/>
              </a:spcAft>
              <a:buClr>
                <a:srgbClr val="0070C0"/>
              </a:buClr>
              <a:buFont typeface="Wingdings" panose="05000000000000000000" pitchFamily="2" charset="2"/>
              <a:buChar char="§"/>
            </a:pPr>
            <a:r>
              <a:rPr lang="de-DE" sz="1600" dirty="0"/>
              <a:t>Melbourne: Einkaufen  nur durch 1 Person / Haushalt einmal täglich, 5-km-Umkreis</a:t>
            </a:r>
          </a:p>
          <a:p>
            <a:pPr marL="285750" indent="-285750">
              <a:spcAft>
                <a:spcPts val="600"/>
              </a:spcAft>
              <a:buClr>
                <a:srgbClr val="0070C0"/>
              </a:buClr>
              <a:buFont typeface="Wingdings" panose="05000000000000000000" pitchFamily="2" charset="2"/>
              <a:buChar char="§"/>
            </a:pPr>
            <a:endParaRPr lang="de-DE" sz="1600" dirty="0"/>
          </a:p>
          <a:p>
            <a:pPr marL="285750" indent="-285750">
              <a:spcAft>
                <a:spcPts val="600"/>
              </a:spcAft>
              <a:buClr>
                <a:srgbClr val="0070C0"/>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2610990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COVID-19/ Singapur</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a:off x="113550" y="1105580"/>
            <a:ext cx="5970618" cy="1631216"/>
          </a:xfrm>
          <a:prstGeom prst="rect">
            <a:avLst/>
          </a:prstGeom>
          <a:solidFill>
            <a:schemeClr val="bg1">
              <a:lumMod val="85000"/>
            </a:schemeClr>
          </a:solidFill>
        </p:spPr>
        <p:txBody>
          <a:bodyPr wrap="square" rtlCol="0">
            <a:spAutoFit/>
          </a:bodyPr>
          <a:lstStyle/>
          <a:p>
            <a:pPr marL="285750" indent="-285750">
              <a:spcAft>
                <a:spcPts val="600"/>
              </a:spcAft>
              <a:buFont typeface="Wingdings" panose="05000000000000000000" pitchFamily="2" charset="2"/>
              <a:buChar char="Ø"/>
            </a:pPr>
            <a:r>
              <a:rPr lang="de-DE" sz="1600" b="1" dirty="0" smtClean="0">
                <a:latin typeface="ScalaSansPro-Bold" pitchFamily="50" charset="0"/>
              </a:rPr>
              <a:t>54.254 Fälle, 27 Todesfälle, 0,05% Fallsterblichkeit</a:t>
            </a:r>
            <a:endParaRPr lang="de-DE" sz="1600" dirty="0" smtClean="0">
              <a:latin typeface="ScalaSansPro-Bold" pitchFamily="50" charset="0"/>
            </a:endParaRPr>
          </a:p>
          <a:p>
            <a:pPr marL="742950" lvl="1" indent="-285750">
              <a:spcAft>
                <a:spcPts val="600"/>
              </a:spcAft>
              <a:buFont typeface="Wingdings" panose="05000000000000000000" pitchFamily="2" charset="2"/>
              <a:buChar char="Ø"/>
            </a:pPr>
            <a:r>
              <a:rPr lang="de-DE" sz="1600" b="1" dirty="0" smtClean="0">
                <a:latin typeface="ScalaSansPro-Bold" pitchFamily="50" charset="0"/>
              </a:rPr>
              <a:t>2.723 Fälle, 0 Todesfälle in den letzten 7 Tagen</a:t>
            </a:r>
            <a:endParaRPr lang="de-DE" sz="900" b="1" dirty="0" smtClean="0">
              <a:latin typeface="ScalaSansPro-Bold" pitchFamily="50" charset="0"/>
            </a:endParaRPr>
          </a:p>
          <a:p>
            <a:pPr marL="285750" indent="-285750">
              <a:spcAft>
                <a:spcPts val="600"/>
              </a:spcAft>
              <a:buFont typeface="Wingdings" panose="05000000000000000000" pitchFamily="2" charset="2"/>
              <a:buChar char="Ø"/>
            </a:pPr>
            <a:r>
              <a:rPr lang="de-DE" sz="1600" b="1" dirty="0" smtClean="0">
                <a:latin typeface="ScalaSansPro-Bold" pitchFamily="50" charset="0"/>
              </a:rPr>
              <a:t>7T- Inzidenz: 46,9 neue Fälle/100.000 </a:t>
            </a:r>
            <a:r>
              <a:rPr lang="de-DE" sz="1600" b="1" dirty="0" err="1">
                <a:latin typeface="ScalaSansPro-Bold" pitchFamily="50" charset="0"/>
              </a:rPr>
              <a:t>Ew</a:t>
            </a:r>
            <a:r>
              <a:rPr lang="de-DE" sz="1600" dirty="0">
                <a:latin typeface="ScalaSansPro-Bold" pitchFamily="50" charset="0"/>
              </a:rPr>
              <a:t>. </a:t>
            </a:r>
            <a:r>
              <a:rPr lang="de-DE" sz="1600" dirty="0" smtClean="0">
                <a:latin typeface="ScalaSansPro-Bold" pitchFamily="50" charset="0"/>
              </a:rPr>
              <a:t>(ECDC, 06.08.)</a:t>
            </a:r>
          </a:p>
          <a:p>
            <a:pPr marL="285750" indent="-285750">
              <a:spcAft>
                <a:spcPts val="600"/>
              </a:spcAft>
              <a:buFont typeface="Wingdings" panose="05000000000000000000" pitchFamily="2" charset="2"/>
              <a:buChar char="Ø"/>
            </a:pPr>
            <a:r>
              <a:rPr lang="de-DE" sz="1600" dirty="0" smtClean="0">
                <a:latin typeface="ScalaSansPro-Bold" pitchFamily="50" charset="0"/>
              </a:rPr>
              <a:t>Tests 1,09 / 1.000 </a:t>
            </a:r>
            <a:r>
              <a:rPr lang="de-DE" sz="1600" dirty="0" err="1" smtClean="0">
                <a:latin typeface="ScalaSansPro-Bold" pitchFamily="50" charset="0"/>
              </a:rPr>
              <a:t>Ew</a:t>
            </a:r>
            <a:r>
              <a:rPr lang="de-DE" sz="1600" dirty="0" smtClean="0">
                <a:latin typeface="ScalaSansPro-Bold" pitchFamily="50" charset="0"/>
              </a:rPr>
              <a:t>.</a:t>
            </a:r>
          </a:p>
          <a:p>
            <a:pPr marL="742950" lvl="1" indent="-285750">
              <a:spcAft>
                <a:spcPts val="600"/>
              </a:spcAft>
              <a:buFont typeface="Wingdings" panose="05000000000000000000" pitchFamily="2" charset="2"/>
              <a:buChar char="Ø"/>
            </a:pPr>
            <a:r>
              <a:rPr lang="de-DE" sz="1600" dirty="0" smtClean="0">
                <a:latin typeface="ScalaSansPro-Bold" pitchFamily="50" charset="0"/>
              </a:rPr>
              <a:t>Positivanteil der Tests: 5,5% </a:t>
            </a:r>
            <a:r>
              <a:rPr lang="de-DE" sz="1600" dirty="0">
                <a:latin typeface="ScalaSansPro-Bold" pitchFamily="50" charset="0"/>
              </a:rPr>
              <a:t>(</a:t>
            </a:r>
            <a:r>
              <a:rPr lang="de-DE" sz="1600" dirty="0" err="1" smtClean="0">
                <a:latin typeface="ScalaSansPro-Bold" pitchFamily="50" charset="0"/>
              </a:rPr>
              <a:t>OurWorldinData</a:t>
            </a:r>
            <a:r>
              <a:rPr lang="de-DE" sz="1600" dirty="0" smtClean="0">
                <a:latin typeface="ScalaSansPro-Bold" pitchFamily="50" charset="0"/>
              </a:rPr>
              <a:t>, 27.07.) </a:t>
            </a:r>
            <a:endParaRPr lang="de-DE" sz="1600" dirty="0">
              <a:latin typeface="ScalaSansPro-Bold" pitchFamily="50" charset="0"/>
            </a:endParaRPr>
          </a:p>
        </p:txBody>
      </p:sp>
      <p:sp>
        <p:nvSpPr>
          <p:cNvPr id="14" name="Textfeld 13"/>
          <p:cNvSpPr txBox="1"/>
          <p:nvPr/>
        </p:nvSpPr>
        <p:spPr>
          <a:xfrm>
            <a:off x="6300192" y="3217894"/>
            <a:ext cx="2461356" cy="2954655"/>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Clusters </a:t>
            </a:r>
            <a:r>
              <a:rPr lang="de-DE" sz="1600" dirty="0" err="1" smtClean="0"/>
              <a:t>of</a:t>
            </a:r>
            <a:r>
              <a:rPr lang="de-DE" sz="1600" dirty="0" smtClean="0"/>
              <a:t> </a:t>
            </a:r>
            <a:r>
              <a:rPr lang="de-DE" sz="1600" dirty="0" err="1" smtClean="0"/>
              <a:t>cases</a:t>
            </a:r>
            <a:r>
              <a:rPr lang="de-DE" sz="1600" dirty="0" smtClean="0"/>
              <a:t> (WHO </a:t>
            </a:r>
            <a:r>
              <a:rPr lang="de-DE" sz="1600" dirty="0" err="1" smtClean="0"/>
              <a:t>SitRep</a:t>
            </a:r>
            <a:r>
              <a:rPr lang="de-DE" sz="1600" dirty="0" smtClean="0"/>
              <a:t>, 05.08.)</a:t>
            </a:r>
          </a:p>
          <a:p>
            <a:pPr marL="285750" indent="-285750">
              <a:spcAft>
                <a:spcPts val="600"/>
              </a:spcAft>
              <a:buClr>
                <a:srgbClr val="0070C0"/>
              </a:buClr>
              <a:buFont typeface="Wingdings" panose="05000000000000000000" pitchFamily="2" charset="2"/>
              <a:buChar char="§"/>
            </a:pPr>
            <a:r>
              <a:rPr lang="de-DE" sz="1600" b="1" dirty="0" smtClean="0"/>
              <a:t>Wohnheime (für internationale Arbeiter)</a:t>
            </a:r>
            <a:r>
              <a:rPr lang="de-DE" sz="1600" dirty="0" smtClean="0"/>
              <a:t>, religiöse Veranstaltungen, private / Firmenveranstaltungen, Hotels, Fitnessstudios </a:t>
            </a:r>
          </a:p>
          <a:p>
            <a:pPr marL="285750" indent="-285750">
              <a:spcAft>
                <a:spcPts val="600"/>
              </a:spcAft>
              <a:buClr>
                <a:srgbClr val="0070C0"/>
              </a:buClr>
              <a:buFont typeface="Wingdings" panose="05000000000000000000" pitchFamily="2" charset="2"/>
              <a:buChar char="§"/>
            </a:pPr>
            <a:r>
              <a:rPr lang="de-DE" sz="1600" dirty="0" smtClean="0"/>
              <a:t>7-Tage Veränderung: </a:t>
            </a:r>
            <a:r>
              <a:rPr lang="de-DE" sz="1600" dirty="0"/>
              <a:t> </a:t>
            </a:r>
            <a:r>
              <a:rPr lang="de-DE" sz="1600" dirty="0" smtClean="0"/>
              <a:t>   - 2,3% (ECDC, 06.08)</a:t>
            </a:r>
          </a:p>
        </p:txBody>
      </p:sp>
      <p:sp>
        <p:nvSpPr>
          <p:cNvPr id="12" name="Textfeld 11"/>
          <p:cNvSpPr txBox="1"/>
          <p:nvPr/>
        </p:nvSpPr>
        <p:spPr>
          <a:xfrm>
            <a:off x="6084168" y="6563084"/>
            <a:ext cx="2304256" cy="261610"/>
          </a:xfrm>
          <a:prstGeom prst="rect">
            <a:avLst/>
          </a:prstGeom>
          <a:noFill/>
        </p:spPr>
        <p:txBody>
          <a:bodyPr wrap="square" rtlCol="0">
            <a:spAutoFit/>
          </a:bodyPr>
          <a:lstStyle/>
          <a:p>
            <a:r>
              <a:rPr lang="de-DE" sz="1100" dirty="0" smtClean="0"/>
              <a:t>Fälle in Singapur, Stand: 06.08.2020</a:t>
            </a:r>
            <a:endParaRPr lang="de-DE" sz="1100" dirty="0"/>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7" y="3217894"/>
            <a:ext cx="5930900" cy="3606800"/>
          </a:xfrm>
          <a:prstGeom prst="rect">
            <a:avLst/>
          </a:prstGeom>
        </p:spPr>
      </p:pic>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487" y="2721860"/>
            <a:ext cx="5092700" cy="654050"/>
          </a:xfrm>
          <a:prstGeom prst="rect">
            <a:avLst/>
          </a:prstGeom>
        </p:spPr>
      </p:pic>
    </p:spTree>
    <p:extLst>
      <p:ext uri="{BB962C8B-B14F-4D97-AF65-F5344CB8AC3E}">
        <p14:creationId xmlns:p14="http://schemas.microsoft.com/office/powerpoint/2010/main" val="3319865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COVID-19/ Singapur</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35109" y="908720"/>
            <a:ext cx="8757371" cy="7017306"/>
          </a:xfrm>
          <a:prstGeom prst="rect">
            <a:avLst/>
          </a:prstGeom>
          <a:noFill/>
        </p:spPr>
        <p:txBody>
          <a:bodyPr wrap="square" rtlCol="0">
            <a:spAutoFit/>
          </a:bodyPr>
          <a:lstStyle/>
          <a:p>
            <a:pPr>
              <a:spcAft>
                <a:spcPts val="600"/>
              </a:spcAft>
              <a:buClr>
                <a:srgbClr val="0070C0"/>
              </a:buClr>
            </a:pPr>
            <a:r>
              <a:rPr lang="de-DE" b="1" dirty="0" smtClean="0"/>
              <a:t>Maßnahmen</a:t>
            </a:r>
            <a:endParaRPr lang="de-DE" sz="1400" b="1" dirty="0"/>
          </a:p>
          <a:p>
            <a:pPr marL="285750" indent="-285750">
              <a:spcAft>
                <a:spcPts val="600"/>
              </a:spcAft>
              <a:buClr>
                <a:srgbClr val="0070C0"/>
              </a:buClr>
              <a:buFont typeface="Wingdings" panose="05000000000000000000" pitchFamily="2" charset="2"/>
              <a:buChar char="§"/>
            </a:pPr>
            <a:r>
              <a:rPr lang="en-US" sz="1600" dirty="0" smtClean="0"/>
              <a:t>Dormitory clearance: </a:t>
            </a:r>
            <a:r>
              <a:rPr lang="en-US" sz="1600" dirty="0" err="1" smtClean="0"/>
              <a:t>bis</a:t>
            </a:r>
            <a:r>
              <a:rPr lang="en-US" sz="1600" dirty="0" smtClean="0"/>
              <a:t> 07.08. intensives </a:t>
            </a:r>
            <a:r>
              <a:rPr lang="en-US" sz="1600" dirty="0" err="1" smtClean="0"/>
              <a:t>Testen</a:t>
            </a:r>
            <a:r>
              <a:rPr lang="en-US" sz="1600" dirty="0" smtClean="0"/>
              <a:t> von </a:t>
            </a:r>
            <a:r>
              <a:rPr lang="en-US" sz="1600" dirty="0" err="1" smtClean="0"/>
              <a:t>Bewohnern</a:t>
            </a:r>
            <a:r>
              <a:rPr lang="en-US" sz="1600" dirty="0" smtClean="0"/>
              <a:t> in </a:t>
            </a:r>
            <a:r>
              <a:rPr lang="en-US" sz="1600" dirty="0" err="1" smtClean="0"/>
              <a:t>Wohnheimen</a:t>
            </a:r>
            <a:r>
              <a:rPr lang="en-US" sz="1600" dirty="0" smtClean="0"/>
              <a:t> für </a:t>
            </a:r>
            <a:r>
              <a:rPr lang="en-US" sz="1600" dirty="0" err="1" smtClean="0"/>
              <a:t>Arbeiter</a:t>
            </a:r>
            <a:r>
              <a:rPr lang="en-US" sz="1600" dirty="0" smtClean="0"/>
              <a:t> </a:t>
            </a:r>
            <a:r>
              <a:rPr lang="en-US" sz="1600" dirty="0" err="1" smtClean="0"/>
              <a:t>abgeschlossen</a:t>
            </a:r>
            <a:r>
              <a:rPr lang="en-US" sz="1600" dirty="0" smtClean="0"/>
              <a:t>, </a:t>
            </a:r>
            <a:r>
              <a:rPr lang="en-US" sz="1600" dirty="0" err="1" smtClean="0"/>
              <a:t>Arbeiter</a:t>
            </a:r>
            <a:r>
              <a:rPr lang="en-US" sz="1600" dirty="0" smtClean="0"/>
              <a:t> in </a:t>
            </a:r>
            <a:r>
              <a:rPr lang="en-US" sz="1600" dirty="0" err="1" smtClean="0"/>
              <a:t>Quarantäne</a:t>
            </a:r>
            <a:r>
              <a:rPr lang="en-US" sz="1600" dirty="0" smtClean="0"/>
              <a:t>- </a:t>
            </a:r>
            <a:r>
              <a:rPr lang="en-US" sz="1600" dirty="0" err="1" smtClean="0"/>
              <a:t>Einrichtungen</a:t>
            </a:r>
            <a:r>
              <a:rPr lang="en-US" sz="1600" dirty="0" smtClean="0"/>
              <a:t> </a:t>
            </a:r>
            <a:r>
              <a:rPr lang="en-US" sz="1600" dirty="0" err="1" smtClean="0"/>
              <a:t>dürfen</a:t>
            </a:r>
            <a:r>
              <a:rPr lang="en-US" sz="1600" dirty="0" smtClean="0"/>
              <a:t> </a:t>
            </a:r>
            <a:r>
              <a:rPr lang="en-US" sz="1600" dirty="0" err="1" smtClean="0"/>
              <a:t>zu</a:t>
            </a:r>
            <a:r>
              <a:rPr lang="en-US" sz="1600" dirty="0" smtClean="0"/>
              <a:t> </a:t>
            </a:r>
            <a:r>
              <a:rPr lang="en-US" sz="1600" dirty="0" err="1" smtClean="0"/>
              <a:t>Arbeit</a:t>
            </a:r>
            <a:r>
              <a:rPr lang="en-US" sz="1600" dirty="0" smtClean="0"/>
              <a:t> </a:t>
            </a:r>
            <a:r>
              <a:rPr lang="en-US" sz="1600" dirty="0" err="1" smtClean="0"/>
              <a:t>zurückkehren</a:t>
            </a:r>
            <a:endParaRPr lang="en-US" sz="1600" dirty="0" smtClean="0"/>
          </a:p>
          <a:p>
            <a:pPr marL="285750" indent="-285750">
              <a:spcAft>
                <a:spcPts val="600"/>
              </a:spcAft>
              <a:buClr>
                <a:srgbClr val="0070C0"/>
              </a:buClr>
              <a:buFont typeface="Wingdings" panose="05000000000000000000" pitchFamily="2" charset="2"/>
              <a:buChar char="§"/>
            </a:pPr>
            <a:r>
              <a:rPr lang="en-US" sz="1600" dirty="0" err="1" smtClean="0"/>
              <a:t>Wiederaufnahme</a:t>
            </a:r>
            <a:r>
              <a:rPr lang="en-US" sz="1600" dirty="0" smtClean="0"/>
              <a:t> der </a:t>
            </a:r>
            <a:r>
              <a:rPr lang="en-US" sz="1600" dirty="0" err="1" smtClean="0"/>
              <a:t>Arbeit</a:t>
            </a:r>
            <a:endParaRPr lang="en-US" sz="1600" dirty="0" smtClean="0"/>
          </a:p>
          <a:p>
            <a:pPr marL="742950" lvl="1" indent="-285750">
              <a:spcAft>
                <a:spcPts val="600"/>
              </a:spcAft>
              <a:buClr>
                <a:srgbClr val="0070C0"/>
              </a:buClr>
              <a:buFont typeface="Wingdings" panose="05000000000000000000" pitchFamily="2" charset="2"/>
              <a:buChar char="§"/>
            </a:pPr>
            <a:r>
              <a:rPr lang="en-US" sz="1600" dirty="0" err="1" smtClean="0"/>
              <a:t>Unterstützung</a:t>
            </a:r>
            <a:r>
              <a:rPr lang="en-US" sz="1600" dirty="0" smtClean="0"/>
              <a:t> von </a:t>
            </a:r>
            <a:r>
              <a:rPr lang="en-US" sz="1600" dirty="0" err="1" smtClean="0"/>
              <a:t>Arbeitgebern</a:t>
            </a:r>
            <a:r>
              <a:rPr lang="en-US" sz="1600" dirty="0" smtClean="0"/>
              <a:t> / </a:t>
            </a:r>
            <a:r>
              <a:rPr lang="en-US" sz="1600" dirty="0" err="1" smtClean="0"/>
              <a:t>Betreibern</a:t>
            </a:r>
            <a:r>
              <a:rPr lang="en-US" sz="1600" dirty="0" smtClean="0"/>
              <a:t> der </a:t>
            </a:r>
            <a:r>
              <a:rPr lang="en-US" sz="1600" dirty="0" err="1" smtClean="0"/>
              <a:t>Wohnheime</a:t>
            </a:r>
            <a:r>
              <a:rPr lang="en-US" sz="1600" dirty="0" smtClean="0"/>
              <a:t> </a:t>
            </a:r>
            <a:r>
              <a:rPr lang="en-US" sz="1600" dirty="0" err="1" smtClean="0"/>
              <a:t>bei</a:t>
            </a:r>
            <a:r>
              <a:rPr lang="en-US" sz="1600" dirty="0" smtClean="0"/>
              <a:t> </a:t>
            </a:r>
            <a:r>
              <a:rPr lang="en-US" sz="1600" dirty="0" err="1" smtClean="0"/>
              <a:t>Umsetzung</a:t>
            </a:r>
            <a:r>
              <a:rPr lang="en-US" sz="1600" dirty="0" smtClean="0"/>
              <a:t> der </a:t>
            </a:r>
            <a:r>
              <a:rPr lang="en-US" sz="1600" dirty="0" err="1" smtClean="0"/>
              <a:t>Hygienemaßnahmen</a:t>
            </a:r>
            <a:r>
              <a:rPr lang="en-US" sz="1600" dirty="0" smtClean="0"/>
              <a:t> </a:t>
            </a:r>
          </a:p>
          <a:p>
            <a:pPr marL="742950" lvl="1" indent="-285750">
              <a:spcAft>
                <a:spcPts val="600"/>
              </a:spcAft>
              <a:buClr>
                <a:srgbClr val="0070C0"/>
              </a:buClr>
              <a:buFont typeface="Wingdings" panose="05000000000000000000" pitchFamily="2" charset="2"/>
              <a:buChar char="§"/>
            </a:pPr>
            <a:r>
              <a:rPr lang="en-US" sz="1600" dirty="0" err="1" smtClean="0"/>
              <a:t>Rückkehr</a:t>
            </a:r>
            <a:r>
              <a:rPr lang="en-US" sz="1600" dirty="0" smtClean="0"/>
              <a:t> </a:t>
            </a:r>
            <a:r>
              <a:rPr lang="en-US" sz="1600" dirty="0" err="1" smtClean="0"/>
              <a:t>zum</a:t>
            </a:r>
            <a:r>
              <a:rPr lang="en-US" sz="1600" dirty="0" smtClean="0"/>
              <a:t> </a:t>
            </a:r>
            <a:r>
              <a:rPr lang="en-US" sz="1600" dirty="0" err="1" smtClean="0"/>
              <a:t>Arbeitsplatz</a:t>
            </a:r>
            <a:r>
              <a:rPr lang="en-US" sz="1600" dirty="0" smtClean="0"/>
              <a:t> </a:t>
            </a:r>
            <a:r>
              <a:rPr lang="en-US" sz="1600" dirty="0" err="1" smtClean="0"/>
              <a:t>bis</a:t>
            </a:r>
            <a:r>
              <a:rPr lang="en-US" sz="1600" dirty="0" smtClean="0"/>
              <a:t> </a:t>
            </a:r>
            <a:r>
              <a:rPr lang="en-US" sz="1600" dirty="0" err="1" smtClean="0"/>
              <a:t>Mitte</a:t>
            </a:r>
            <a:r>
              <a:rPr lang="en-US" sz="1600" dirty="0" smtClean="0"/>
              <a:t> / </a:t>
            </a:r>
            <a:r>
              <a:rPr lang="en-US" sz="1600" dirty="0" err="1" smtClean="0"/>
              <a:t>Ende</a:t>
            </a:r>
            <a:r>
              <a:rPr lang="en-US" sz="1600" dirty="0" smtClean="0"/>
              <a:t> August</a:t>
            </a:r>
          </a:p>
          <a:p>
            <a:pPr marL="285750" indent="-285750">
              <a:spcAft>
                <a:spcPts val="600"/>
              </a:spcAft>
              <a:buClr>
                <a:srgbClr val="0070C0"/>
              </a:buClr>
              <a:buFont typeface="Wingdings" panose="05000000000000000000" pitchFamily="2" charset="2"/>
              <a:buChar char="§"/>
            </a:pPr>
            <a:r>
              <a:rPr lang="en-US" sz="1600" dirty="0" err="1" smtClean="0"/>
              <a:t>Reisen</a:t>
            </a:r>
            <a:r>
              <a:rPr lang="en-US" sz="1600" dirty="0" smtClean="0"/>
              <a:t> </a:t>
            </a:r>
            <a:r>
              <a:rPr lang="en-US" sz="1600" dirty="0" err="1" smtClean="0"/>
              <a:t>unter</a:t>
            </a:r>
            <a:r>
              <a:rPr lang="en-US" sz="1600" dirty="0" smtClean="0"/>
              <a:t> </a:t>
            </a:r>
            <a:r>
              <a:rPr lang="en-US" sz="1600" dirty="0" err="1" smtClean="0"/>
              <a:t>bestimmten</a:t>
            </a:r>
            <a:r>
              <a:rPr lang="en-US" sz="1600" dirty="0" smtClean="0"/>
              <a:t> </a:t>
            </a:r>
            <a:r>
              <a:rPr lang="en-US" sz="1600" dirty="0" err="1" smtClean="0"/>
              <a:t>Bedingungen</a:t>
            </a:r>
            <a:r>
              <a:rPr lang="en-US" sz="1600" dirty="0" smtClean="0"/>
              <a:t> (essential traveling) </a:t>
            </a:r>
            <a:r>
              <a:rPr lang="en-US" sz="1600" dirty="0" err="1" smtClean="0"/>
              <a:t>erlaubt</a:t>
            </a:r>
            <a:r>
              <a:rPr lang="en-US" sz="1600" dirty="0" smtClean="0"/>
              <a:t>, </a:t>
            </a:r>
            <a:r>
              <a:rPr lang="en-US" sz="1600" dirty="0" err="1" smtClean="0"/>
              <a:t>Kostenübernahme</a:t>
            </a:r>
            <a:r>
              <a:rPr lang="en-US" sz="1600" dirty="0" smtClean="0"/>
              <a:t> für Covid-19-Behandlung </a:t>
            </a:r>
            <a:r>
              <a:rPr lang="en-US" sz="1600" dirty="0" err="1" smtClean="0"/>
              <a:t>bei</a:t>
            </a:r>
            <a:r>
              <a:rPr lang="en-US" sz="1600" dirty="0" smtClean="0"/>
              <a:t> </a:t>
            </a:r>
            <a:r>
              <a:rPr lang="en-US" sz="1600" dirty="0" err="1" smtClean="0"/>
              <a:t>Reisenden</a:t>
            </a:r>
            <a:r>
              <a:rPr lang="en-US" sz="1600" dirty="0" smtClean="0"/>
              <a:t>, die </a:t>
            </a:r>
            <a:r>
              <a:rPr lang="en-US" sz="1600" dirty="0" err="1" smtClean="0"/>
              <a:t>Reisebestimmungen</a:t>
            </a:r>
            <a:r>
              <a:rPr lang="en-US" sz="1600" dirty="0" smtClean="0"/>
              <a:t> </a:t>
            </a:r>
            <a:r>
              <a:rPr lang="en-US" sz="1600" dirty="0" err="1" smtClean="0"/>
              <a:t>einhalten</a:t>
            </a:r>
            <a:r>
              <a:rPr lang="en-US" sz="1600" dirty="0" smtClean="0"/>
              <a:t>: </a:t>
            </a:r>
            <a:r>
              <a:rPr lang="en-US" sz="1600" dirty="0"/>
              <a:t>Singapore Citizens (SCs)/ Permanent Residents (PRs)/ Long-Term Pass Holders (LTPHs) </a:t>
            </a:r>
            <a:r>
              <a:rPr lang="en-US" sz="1600" dirty="0" smtClean="0"/>
              <a:t>(07.08.)</a:t>
            </a:r>
          </a:p>
          <a:p>
            <a:pPr marL="285750" indent="-285750">
              <a:spcAft>
                <a:spcPts val="600"/>
              </a:spcAft>
              <a:buClr>
                <a:srgbClr val="0070C0"/>
              </a:buClr>
              <a:buFont typeface="Wingdings" panose="05000000000000000000" pitchFamily="2" charset="2"/>
              <a:buChar char="§"/>
            </a:pPr>
            <a:r>
              <a:rPr lang="en-US" sz="1600" dirty="0" err="1" smtClean="0"/>
              <a:t>Schrittweise</a:t>
            </a:r>
            <a:r>
              <a:rPr lang="en-US" sz="1600" dirty="0" smtClean="0"/>
              <a:t> </a:t>
            </a:r>
            <a:r>
              <a:rPr lang="en-US" sz="1600" dirty="0" err="1" smtClean="0"/>
              <a:t>Wiederaufnahme</a:t>
            </a:r>
            <a:r>
              <a:rPr lang="en-US" sz="1600" dirty="0" smtClean="0"/>
              <a:t> von </a:t>
            </a:r>
            <a:r>
              <a:rPr lang="en-US" sz="1600" dirty="0" err="1" smtClean="0"/>
              <a:t>mehr</a:t>
            </a:r>
            <a:r>
              <a:rPr lang="en-US" sz="1600" dirty="0" smtClean="0"/>
              <a:t> </a:t>
            </a:r>
            <a:r>
              <a:rPr lang="en-US" sz="1600" dirty="0" err="1" smtClean="0"/>
              <a:t>Aktivitäten</a:t>
            </a:r>
            <a:r>
              <a:rPr lang="en-US" sz="1600" dirty="0" smtClean="0"/>
              <a:t> / </a:t>
            </a:r>
            <a:r>
              <a:rPr lang="en-US" sz="1600" dirty="0" err="1" smtClean="0"/>
              <a:t>Veranstaltungen</a:t>
            </a:r>
            <a:endParaRPr lang="en-US" sz="1600" dirty="0"/>
          </a:p>
          <a:p>
            <a:pPr marL="742950" lvl="1" indent="-285750">
              <a:spcAft>
                <a:spcPts val="600"/>
              </a:spcAft>
              <a:buClr>
                <a:srgbClr val="0070C0"/>
              </a:buClr>
              <a:buFont typeface="Wingdings" panose="05000000000000000000" pitchFamily="2" charset="2"/>
              <a:buChar char="§"/>
            </a:pPr>
            <a:r>
              <a:rPr lang="en-US" sz="1600" dirty="0" err="1" smtClean="0"/>
              <a:t>Seit</a:t>
            </a:r>
            <a:r>
              <a:rPr lang="en-US" sz="1600" dirty="0" smtClean="0"/>
              <a:t> 04.08.: </a:t>
            </a:r>
            <a:r>
              <a:rPr lang="en-US" sz="1600" dirty="0" err="1" smtClean="0"/>
              <a:t>Hochzeiten</a:t>
            </a:r>
            <a:r>
              <a:rPr lang="en-US" sz="1600" dirty="0" smtClean="0"/>
              <a:t> </a:t>
            </a:r>
            <a:r>
              <a:rPr lang="en-US" sz="1600" dirty="0" err="1" smtClean="0"/>
              <a:t>bis</a:t>
            </a:r>
            <a:r>
              <a:rPr lang="en-US" sz="1600" dirty="0" smtClean="0"/>
              <a:t> 50 </a:t>
            </a:r>
            <a:r>
              <a:rPr lang="en-US" sz="1600" dirty="0" err="1" smtClean="0"/>
              <a:t>Personen</a:t>
            </a:r>
            <a:r>
              <a:rPr lang="en-US" sz="1600" dirty="0" smtClean="0"/>
              <a:t> an “</a:t>
            </a:r>
            <a:r>
              <a:rPr lang="en-US" sz="1600" dirty="0" err="1" smtClean="0"/>
              <a:t>freigegebenen</a:t>
            </a:r>
            <a:r>
              <a:rPr lang="en-US" sz="1600" dirty="0" smtClean="0"/>
              <a:t> </a:t>
            </a:r>
            <a:r>
              <a:rPr lang="en-US" sz="1600" dirty="0" err="1" smtClean="0"/>
              <a:t>Orten</a:t>
            </a:r>
            <a:r>
              <a:rPr lang="en-US" sz="1600" dirty="0" smtClean="0"/>
              <a:t>” (Restaurants, </a:t>
            </a:r>
            <a:r>
              <a:rPr lang="en-US" sz="1600" dirty="0" err="1" smtClean="0"/>
              <a:t>Veranstaltungsräume</a:t>
            </a:r>
            <a:r>
              <a:rPr lang="en-US" sz="1600" dirty="0" smtClean="0"/>
              <a:t>)</a:t>
            </a:r>
          </a:p>
          <a:p>
            <a:pPr marL="742950" lvl="1" indent="-285750">
              <a:spcAft>
                <a:spcPts val="600"/>
              </a:spcAft>
              <a:buClr>
                <a:srgbClr val="0070C0"/>
              </a:buClr>
              <a:buFont typeface="Wingdings" panose="05000000000000000000" pitchFamily="2" charset="2"/>
              <a:buChar char="§"/>
            </a:pPr>
            <a:r>
              <a:rPr lang="en-US" sz="1600" dirty="0" err="1" smtClean="0"/>
              <a:t>Durchführung</a:t>
            </a:r>
            <a:r>
              <a:rPr lang="en-US" sz="1600" dirty="0" smtClean="0"/>
              <a:t> von </a:t>
            </a:r>
            <a:r>
              <a:rPr lang="en-US" sz="1600" dirty="0" err="1" smtClean="0"/>
              <a:t>religiösen</a:t>
            </a:r>
            <a:r>
              <a:rPr lang="en-US" sz="1600" dirty="0" smtClean="0"/>
              <a:t> </a:t>
            </a:r>
            <a:r>
              <a:rPr lang="en-US" sz="1600" dirty="0" err="1" smtClean="0"/>
              <a:t>Festen</a:t>
            </a:r>
            <a:r>
              <a:rPr lang="en-US" sz="1600" dirty="0" smtClean="0"/>
              <a:t>  (“lunar festivities” ) und </a:t>
            </a:r>
            <a:r>
              <a:rPr lang="en-US" sz="1600" dirty="0" err="1" smtClean="0"/>
              <a:t>Beerdigungen</a:t>
            </a:r>
            <a:r>
              <a:rPr lang="en-US" sz="1600" dirty="0" smtClean="0"/>
              <a:t> </a:t>
            </a:r>
            <a:r>
              <a:rPr lang="en-US" sz="1600" dirty="0" err="1" smtClean="0"/>
              <a:t>durch</a:t>
            </a:r>
            <a:r>
              <a:rPr lang="en-US" sz="1600" dirty="0" smtClean="0"/>
              <a:t> </a:t>
            </a:r>
            <a:r>
              <a:rPr lang="en-US" sz="1600" dirty="0" err="1" smtClean="0"/>
              <a:t>religiöse</a:t>
            </a:r>
            <a:r>
              <a:rPr lang="en-US" sz="1600" dirty="0" smtClean="0"/>
              <a:t> </a:t>
            </a:r>
            <a:r>
              <a:rPr lang="en-US" sz="1600" dirty="0" err="1" smtClean="0"/>
              <a:t>Vereinigungen</a:t>
            </a:r>
            <a:r>
              <a:rPr lang="en-US" sz="1600" dirty="0" smtClean="0"/>
              <a:t> </a:t>
            </a:r>
            <a:r>
              <a:rPr lang="en-US" sz="1600" dirty="0" err="1" smtClean="0"/>
              <a:t>mit</a:t>
            </a:r>
            <a:r>
              <a:rPr lang="en-US" sz="1600" dirty="0" smtClean="0"/>
              <a:t> </a:t>
            </a:r>
            <a:r>
              <a:rPr lang="en-US" sz="1600" dirty="0" err="1" smtClean="0"/>
              <a:t>nachgewiesener</a:t>
            </a:r>
            <a:r>
              <a:rPr lang="en-US" sz="1600" dirty="0" smtClean="0"/>
              <a:t> </a:t>
            </a:r>
            <a:r>
              <a:rPr lang="en-US" sz="1600" dirty="0" err="1" smtClean="0"/>
              <a:t>Erfahrung</a:t>
            </a:r>
            <a:r>
              <a:rPr lang="en-US" sz="1600" dirty="0" smtClean="0"/>
              <a:t> in </a:t>
            </a:r>
            <a:r>
              <a:rPr lang="en-US" sz="1600" dirty="0" err="1" smtClean="0"/>
              <a:t>Umsetzung</a:t>
            </a:r>
            <a:r>
              <a:rPr lang="en-US" sz="1600" dirty="0" smtClean="0"/>
              <a:t> von </a:t>
            </a:r>
            <a:r>
              <a:rPr lang="en-US" sz="1600" dirty="0" err="1" smtClean="0"/>
              <a:t>Hygieneregeln</a:t>
            </a:r>
            <a:endParaRPr lang="en-US" sz="1600" dirty="0"/>
          </a:p>
          <a:p>
            <a:pPr marL="742950" lvl="1" indent="-285750">
              <a:spcAft>
                <a:spcPts val="600"/>
              </a:spcAft>
              <a:buClr>
                <a:srgbClr val="0070C0"/>
              </a:buClr>
              <a:buFont typeface="Wingdings" panose="05000000000000000000" pitchFamily="2" charset="2"/>
              <a:buChar char="§"/>
            </a:pPr>
            <a:r>
              <a:rPr lang="en-US" sz="1600" dirty="0" smtClean="0"/>
              <a:t>die </a:t>
            </a:r>
            <a:r>
              <a:rPr lang="en-US" sz="1600" dirty="0" err="1"/>
              <a:t>meisten</a:t>
            </a:r>
            <a:r>
              <a:rPr lang="en-US" sz="1600" dirty="0"/>
              <a:t> </a:t>
            </a:r>
            <a:r>
              <a:rPr lang="en-US" sz="1600" dirty="0" err="1"/>
              <a:t>Veranstaltungen</a:t>
            </a:r>
            <a:r>
              <a:rPr lang="en-US" sz="1600" dirty="0"/>
              <a:t> </a:t>
            </a:r>
            <a:r>
              <a:rPr lang="en-US" sz="1600" dirty="0" err="1"/>
              <a:t>sollen</a:t>
            </a:r>
            <a:r>
              <a:rPr lang="en-US" sz="1600" dirty="0"/>
              <a:t> </a:t>
            </a:r>
            <a:r>
              <a:rPr lang="en-US" sz="1600" dirty="0" err="1"/>
              <a:t>weiterhin</a:t>
            </a:r>
            <a:r>
              <a:rPr lang="en-US" sz="1600" dirty="0"/>
              <a:t> </a:t>
            </a:r>
            <a:r>
              <a:rPr lang="en-US" sz="1600" dirty="0" err="1"/>
              <a:t>virtuell</a:t>
            </a:r>
            <a:r>
              <a:rPr lang="en-US" sz="1600" dirty="0"/>
              <a:t> </a:t>
            </a:r>
            <a:r>
              <a:rPr lang="en-US" sz="1600" dirty="0" err="1" smtClean="0"/>
              <a:t>stattfinden</a:t>
            </a:r>
            <a:endParaRPr lang="en-US" sz="1600" dirty="0"/>
          </a:p>
          <a:p>
            <a:pPr marL="285750" indent="-285750">
              <a:spcAft>
                <a:spcPts val="600"/>
              </a:spcAft>
              <a:buClr>
                <a:srgbClr val="0070C0"/>
              </a:buClr>
              <a:buFont typeface="Wingdings" panose="05000000000000000000" pitchFamily="2" charset="2"/>
              <a:buChar char="§"/>
            </a:pPr>
            <a:r>
              <a:rPr lang="en-US" sz="1600" dirty="0" err="1" smtClean="0"/>
              <a:t>Rückkehr</a:t>
            </a:r>
            <a:r>
              <a:rPr lang="en-US" sz="1600" dirty="0" smtClean="0"/>
              <a:t> </a:t>
            </a:r>
            <a:r>
              <a:rPr lang="en-US" sz="1600" dirty="0" err="1" smtClean="0"/>
              <a:t>zu</a:t>
            </a:r>
            <a:r>
              <a:rPr lang="en-US" sz="1600" dirty="0" smtClean="0"/>
              <a:t> </a:t>
            </a:r>
            <a:r>
              <a:rPr lang="en-US" sz="1600" dirty="0" err="1" smtClean="0"/>
              <a:t>einer</a:t>
            </a:r>
            <a:r>
              <a:rPr lang="en-US" sz="1600" dirty="0" smtClean="0"/>
              <a:t> </a:t>
            </a:r>
            <a:r>
              <a:rPr lang="en-US" sz="1600" dirty="0" err="1" smtClean="0"/>
              <a:t>neuen</a:t>
            </a:r>
            <a:r>
              <a:rPr lang="en-US" sz="1600" dirty="0" smtClean="0"/>
              <a:t> </a:t>
            </a:r>
            <a:r>
              <a:rPr lang="en-US" sz="1600" dirty="0" err="1" smtClean="0"/>
              <a:t>Normalität</a:t>
            </a:r>
            <a:r>
              <a:rPr lang="en-US" sz="1600" dirty="0" smtClean="0"/>
              <a:t> </a:t>
            </a:r>
          </a:p>
          <a:p>
            <a:pPr marL="742950" lvl="1" indent="-285750">
              <a:spcAft>
                <a:spcPts val="600"/>
              </a:spcAft>
              <a:buClr>
                <a:srgbClr val="0070C0"/>
              </a:buClr>
              <a:buFont typeface="Wingdings" panose="05000000000000000000" pitchFamily="2" charset="2"/>
              <a:buChar char="§"/>
            </a:pPr>
            <a:r>
              <a:rPr lang="en-US" sz="1600" dirty="0" err="1" smtClean="0"/>
              <a:t>begleitet</a:t>
            </a:r>
            <a:r>
              <a:rPr lang="en-US" sz="1600" dirty="0" smtClean="0"/>
              <a:t> von Multi-Ministry-Taskforce</a:t>
            </a:r>
          </a:p>
          <a:p>
            <a:pPr marL="742950" lvl="1" indent="-285750">
              <a:spcAft>
                <a:spcPts val="600"/>
              </a:spcAft>
              <a:buClr>
                <a:srgbClr val="0070C0"/>
              </a:buClr>
              <a:buFont typeface="Wingdings" panose="05000000000000000000" pitchFamily="2" charset="2"/>
              <a:buChar char="§"/>
            </a:pPr>
            <a:r>
              <a:rPr lang="en-US" sz="1600" dirty="0" err="1" smtClean="0"/>
              <a:t>enge</a:t>
            </a:r>
            <a:r>
              <a:rPr lang="en-US" sz="1600" dirty="0" smtClean="0"/>
              <a:t> </a:t>
            </a:r>
            <a:r>
              <a:rPr lang="en-US" sz="1600" dirty="0" err="1" smtClean="0"/>
              <a:t>Überwachung</a:t>
            </a:r>
            <a:r>
              <a:rPr lang="en-US" sz="1600" dirty="0" smtClean="0"/>
              <a:t> (Monitoring) der </a:t>
            </a:r>
            <a:r>
              <a:rPr lang="en-US" sz="1600" dirty="0" err="1" smtClean="0"/>
              <a:t>epidemiologischen</a:t>
            </a:r>
            <a:r>
              <a:rPr lang="en-US" sz="1600" dirty="0" smtClean="0"/>
              <a:t> </a:t>
            </a:r>
            <a:r>
              <a:rPr lang="en-US" sz="1600" dirty="0" err="1" smtClean="0"/>
              <a:t>Lage</a:t>
            </a:r>
            <a:endParaRPr lang="en-US" sz="1600" dirty="0" smtClean="0"/>
          </a:p>
          <a:p>
            <a:pPr marL="742950" lvl="1" indent="-285750">
              <a:spcAft>
                <a:spcPts val="600"/>
              </a:spcAft>
              <a:buClr>
                <a:srgbClr val="0070C0"/>
              </a:buClr>
              <a:buFont typeface="Wingdings" panose="05000000000000000000" pitchFamily="2" charset="2"/>
              <a:buChar char="§"/>
            </a:pPr>
            <a:r>
              <a:rPr lang="en-US" sz="1600" dirty="0" err="1" smtClean="0"/>
              <a:t>soziale</a:t>
            </a:r>
            <a:r>
              <a:rPr lang="en-US" sz="1600" dirty="0" smtClean="0"/>
              <a:t> </a:t>
            </a:r>
            <a:r>
              <a:rPr lang="en-US" sz="1600" dirty="0" err="1" smtClean="0"/>
              <a:t>Verantwortung</a:t>
            </a:r>
            <a:r>
              <a:rPr lang="en-US" sz="1600" dirty="0" smtClean="0"/>
              <a:t> </a:t>
            </a:r>
            <a:r>
              <a:rPr lang="en-US" sz="1600" dirty="0" smtClean="0">
                <a:sym typeface="Wingdings" panose="05000000000000000000" pitchFamily="2" charset="2"/>
              </a:rPr>
              <a:t> </a:t>
            </a:r>
            <a:r>
              <a:rPr lang="en-US" sz="1600" dirty="0" err="1" smtClean="0">
                <a:sym typeface="Wingdings" panose="05000000000000000000" pitchFamily="2" charset="2"/>
              </a:rPr>
              <a:t>Ermöglichung</a:t>
            </a:r>
            <a:r>
              <a:rPr lang="en-US" sz="1600" dirty="0" smtClean="0">
                <a:sym typeface="Wingdings" panose="05000000000000000000" pitchFamily="2" charset="2"/>
              </a:rPr>
              <a:t> von </a:t>
            </a:r>
            <a:r>
              <a:rPr lang="en-US" sz="1600" dirty="0" err="1" smtClean="0">
                <a:sym typeface="Wingdings" panose="05000000000000000000" pitchFamily="2" charset="2"/>
              </a:rPr>
              <a:t>sicherenVeranstaltung</a:t>
            </a:r>
            <a:r>
              <a:rPr lang="en-US" sz="1600" dirty="0" smtClean="0">
                <a:sym typeface="Wingdings" panose="05000000000000000000" pitchFamily="2" charset="2"/>
              </a:rPr>
              <a:t> / </a:t>
            </a:r>
            <a:r>
              <a:rPr lang="en-US" sz="1600" dirty="0" err="1" smtClean="0">
                <a:sym typeface="Wingdings" panose="05000000000000000000" pitchFamily="2" charset="2"/>
              </a:rPr>
              <a:t>Aktivitäten</a:t>
            </a:r>
            <a:endParaRPr lang="en-US" sz="1600" dirty="0" smtClean="0"/>
          </a:p>
          <a:p>
            <a:pPr>
              <a:spcAft>
                <a:spcPts val="600"/>
              </a:spcAft>
              <a:buClr>
                <a:srgbClr val="0070C0"/>
              </a:buClr>
            </a:pPr>
            <a:endParaRPr lang="de-DE" sz="1600" dirty="0" smtClean="0"/>
          </a:p>
          <a:p>
            <a:pPr marL="285750" indent="-285750">
              <a:spcAft>
                <a:spcPts val="600"/>
              </a:spcAft>
              <a:buClr>
                <a:srgbClr val="0070C0"/>
              </a:buClr>
              <a:buFont typeface="Wingdings" panose="05000000000000000000" pitchFamily="2" charset="2"/>
              <a:buChar char="§"/>
            </a:pPr>
            <a:endParaRPr lang="de-DE" sz="1600" dirty="0"/>
          </a:p>
          <a:p>
            <a:pPr marL="285750" indent="-285750">
              <a:spcAft>
                <a:spcPts val="600"/>
              </a:spcAft>
              <a:buClr>
                <a:srgbClr val="0070C0"/>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909855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448593" y="188640"/>
            <a:ext cx="8092592" cy="648072"/>
          </a:xfrm>
        </p:spPr>
        <p:txBody>
          <a:bodyPr>
            <a:normAutofit/>
          </a:bodyPr>
          <a:lstStyle/>
          <a:p>
            <a:pPr algn="l"/>
            <a:r>
              <a:rPr lang="de-DE" sz="2700" b="1" dirty="0" smtClean="0">
                <a:solidFill>
                  <a:srgbClr val="0070C0"/>
                </a:solidFill>
                <a:latin typeface="+mn-lt"/>
              </a:rPr>
              <a:t>COVID-19/ Spanien</a:t>
            </a:r>
            <a:endParaRPr lang="en-GB" sz="2400" dirty="0">
              <a:solidFill>
                <a:srgbClr val="0070C0"/>
              </a:solidFill>
              <a:latin typeface="+mn-lt"/>
            </a:endParaRPr>
          </a:p>
        </p:txBody>
      </p:sp>
      <p:cxnSp>
        <p:nvCxnSpPr>
          <p:cNvPr id="8" name="Gerade Verbindung 7"/>
          <p:cNvCxnSpPr/>
          <p:nvPr/>
        </p:nvCxnSpPr>
        <p:spPr>
          <a:xfrm>
            <a:off x="0" y="980728"/>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a:off x="113550" y="1105580"/>
            <a:ext cx="5970618" cy="1631216"/>
          </a:xfrm>
          <a:prstGeom prst="rect">
            <a:avLst/>
          </a:prstGeom>
          <a:solidFill>
            <a:schemeClr val="bg1">
              <a:lumMod val="85000"/>
            </a:schemeClr>
          </a:solidFill>
        </p:spPr>
        <p:txBody>
          <a:bodyPr wrap="square" rtlCol="0">
            <a:spAutoFit/>
          </a:bodyPr>
          <a:lstStyle/>
          <a:p>
            <a:pPr marL="285750" indent="-285750">
              <a:spcAft>
                <a:spcPts val="600"/>
              </a:spcAft>
              <a:buFont typeface="Wingdings" panose="05000000000000000000" pitchFamily="2" charset="2"/>
              <a:buChar char="Ø"/>
            </a:pPr>
            <a:r>
              <a:rPr lang="de-DE" sz="1600" b="1" dirty="0" smtClean="0">
                <a:latin typeface="ScalaSansPro-Bold" pitchFamily="50" charset="0"/>
              </a:rPr>
              <a:t>305.767 Fälle, 28.499 Todesfälle, 9,3% Fallsterblichkeit</a:t>
            </a:r>
            <a:endParaRPr lang="de-DE" sz="1600" dirty="0" smtClean="0">
              <a:latin typeface="ScalaSansPro-Bold" pitchFamily="50" charset="0"/>
            </a:endParaRPr>
          </a:p>
          <a:p>
            <a:pPr marL="742950" lvl="1" indent="-285750">
              <a:spcAft>
                <a:spcPts val="600"/>
              </a:spcAft>
              <a:buFont typeface="Wingdings" panose="05000000000000000000" pitchFamily="2" charset="2"/>
              <a:buChar char="Ø"/>
            </a:pPr>
            <a:r>
              <a:rPr lang="de-DE" sz="1600" b="1" dirty="0" smtClean="0">
                <a:latin typeface="ScalaSansPro-Bold" pitchFamily="50" charset="0"/>
              </a:rPr>
              <a:t>23.126 Fälle, 58 Todesfälle in den letzten 7 Tagen</a:t>
            </a:r>
            <a:endParaRPr lang="de-DE" sz="900" b="1" dirty="0" smtClean="0">
              <a:latin typeface="ScalaSansPro-Bold" pitchFamily="50" charset="0"/>
            </a:endParaRPr>
          </a:p>
          <a:p>
            <a:pPr marL="285750" indent="-285750">
              <a:spcAft>
                <a:spcPts val="600"/>
              </a:spcAft>
              <a:buFont typeface="Wingdings" panose="05000000000000000000" pitchFamily="2" charset="2"/>
              <a:buChar char="Ø"/>
            </a:pPr>
            <a:r>
              <a:rPr lang="de-DE" sz="1600" b="1" dirty="0" smtClean="0">
                <a:latin typeface="ScalaSansPro-Bold" pitchFamily="50" charset="0"/>
              </a:rPr>
              <a:t>7T- Inzidenz: 49,3 neue Fälle/100.000 </a:t>
            </a:r>
            <a:r>
              <a:rPr lang="de-DE" sz="1600" b="1" dirty="0" err="1">
                <a:latin typeface="ScalaSansPro-Bold" pitchFamily="50" charset="0"/>
              </a:rPr>
              <a:t>Ew</a:t>
            </a:r>
            <a:r>
              <a:rPr lang="de-DE" sz="1600" dirty="0">
                <a:latin typeface="ScalaSansPro-Bold" pitchFamily="50" charset="0"/>
              </a:rPr>
              <a:t>. </a:t>
            </a:r>
            <a:r>
              <a:rPr lang="de-DE" sz="1600" dirty="0" smtClean="0">
                <a:latin typeface="ScalaSansPro-Bold" pitchFamily="50" charset="0"/>
              </a:rPr>
              <a:t>(ECDC, 06.08.)</a:t>
            </a:r>
          </a:p>
          <a:p>
            <a:pPr marL="285750" indent="-285750">
              <a:spcAft>
                <a:spcPts val="600"/>
              </a:spcAft>
              <a:buFont typeface="Wingdings" panose="05000000000000000000" pitchFamily="2" charset="2"/>
              <a:buChar char="Ø"/>
            </a:pPr>
            <a:r>
              <a:rPr lang="de-DE" sz="1600" dirty="0" smtClean="0">
                <a:latin typeface="ScalaSansPro-Bold" pitchFamily="50" charset="0"/>
              </a:rPr>
              <a:t>Tests 0,9 / 1.000 </a:t>
            </a:r>
            <a:r>
              <a:rPr lang="de-DE" sz="1600" dirty="0" err="1" smtClean="0">
                <a:latin typeface="ScalaSansPro-Bold" pitchFamily="50" charset="0"/>
              </a:rPr>
              <a:t>Ew</a:t>
            </a:r>
            <a:r>
              <a:rPr lang="de-DE" sz="1600" dirty="0" smtClean="0">
                <a:latin typeface="ScalaSansPro-Bold" pitchFamily="50" charset="0"/>
              </a:rPr>
              <a:t>.</a:t>
            </a:r>
          </a:p>
          <a:p>
            <a:pPr marL="742950" lvl="1" indent="-285750">
              <a:spcAft>
                <a:spcPts val="600"/>
              </a:spcAft>
              <a:buFont typeface="Wingdings" panose="05000000000000000000" pitchFamily="2" charset="2"/>
              <a:buChar char="Ø"/>
            </a:pPr>
            <a:r>
              <a:rPr lang="de-DE" sz="1600" dirty="0" smtClean="0">
                <a:latin typeface="ScalaSansPro-Bold" pitchFamily="50" charset="0"/>
              </a:rPr>
              <a:t>Positivanteil der Tests: 5,5% </a:t>
            </a:r>
            <a:r>
              <a:rPr lang="de-DE" sz="1600" dirty="0">
                <a:latin typeface="ScalaSansPro-Bold" pitchFamily="50" charset="0"/>
              </a:rPr>
              <a:t>(</a:t>
            </a:r>
            <a:r>
              <a:rPr lang="de-DE" sz="1600" dirty="0" err="1" smtClean="0">
                <a:latin typeface="ScalaSansPro-Bold" pitchFamily="50" charset="0"/>
              </a:rPr>
              <a:t>OurWorldinData</a:t>
            </a:r>
            <a:r>
              <a:rPr lang="de-DE" sz="1600" dirty="0" smtClean="0">
                <a:latin typeface="ScalaSansPro-Bold" pitchFamily="50" charset="0"/>
              </a:rPr>
              <a:t>, 30.07.) </a:t>
            </a:r>
            <a:endParaRPr lang="de-DE" sz="1600" dirty="0">
              <a:latin typeface="ScalaSansPro-Bold" pitchFamily="50"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529211742"/>
              </p:ext>
            </p:extLst>
          </p:nvPr>
        </p:nvGraphicFramePr>
        <p:xfrm>
          <a:off x="146531" y="3140968"/>
          <a:ext cx="5544616" cy="1706416"/>
        </p:xfrm>
        <a:graphic>
          <a:graphicData uri="http://schemas.openxmlformats.org/drawingml/2006/table">
            <a:tbl>
              <a:tblPr firstRow="1" bandRow="1">
                <a:tableStyleId>{5C22544A-7EE6-4342-B048-85BDC9FD1C3A}</a:tableStyleId>
              </a:tblPr>
              <a:tblGrid>
                <a:gridCol w="1473141"/>
                <a:gridCol w="1512168"/>
                <a:gridCol w="1173153"/>
                <a:gridCol w="1386154"/>
              </a:tblGrid>
              <a:tr h="215851">
                <a:tc>
                  <a:txBody>
                    <a:bodyPr/>
                    <a:lstStyle/>
                    <a:p>
                      <a:r>
                        <a:rPr lang="de-DE" sz="1400" dirty="0" smtClean="0"/>
                        <a:t>Region </a:t>
                      </a:r>
                      <a:endParaRPr lang="de-DE" sz="1400" dirty="0"/>
                    </a:p>
                  </a:txBody>
                  <a:tcPr marL="53224" marR="53224" marT="26612" marB="26612"/>
                </a:tc>
                <a:tc>
                  <a:txBody>
                    <a:bodyPr/>
                    <a:lstStyle/>
                    <a:p>
                      <a:r>
                        <a:rPr lang="de-DE" sz="1400" dirty="0" smtClean="0"/>
                        <a:t>Fälle pro 100.00</a:t>
                      </a:r>
                      <a:r>
                        <a:rPr lang="de-DE" sz="1400" baseline="0" dirty="0" smtClean="0"/>
                        <a:t>0 Einwohner (7-Tage)</a:t>
                      </a:r>
                      <a:endParaRPr lang="de-DE" sz="1400" dirty="0"/>
                    </a:p>
                  </a:txBody>
                  <a:tcPr marL="53224" marR="53224" marT="26612" marB="26612"/>
                </a:tc>
                <a:tc>
                  <a:txBody>
                    <a:bodyPr/>
                    <a:lstStyle/>
                    <a:p>
                      <a:r>
                        <a:rPr lang="de-DE" sz="1400" dirty="0" err="1" smtClean="0"/>
                        <a:t>Kum</a:t>
                      </a:r>
                      <a:r>
                        <a:rPr lang="de-DE" sz="1400" dirty="0" smtClean="0"/>
                        <a:t>. Fälle (7-Tage)</a:t>
                      </a:r>
                      <a:endParaRPr lang="de-DE" sz="1400" dirty="0"/>
                    </a:p>
                  </a:txBody>
                  <a:tcPr marL="53224" marR="53224" marT="26612" marB="26612"/>
                </a:tc>
                <a:tc>
                  <a:txBody>
                    <a:bodyPr/>
                    <a:lstStyle/>
                    <a:p>
                      <a:r>
                        <a:rPr lang="de-DE" sz="1400" dirty="0" smtClean="0"/>
                        <a:t>Bevölkerung</a:t>
                      </a:r>
                      <a:endParaRPr lang="de-DE" sz="1400" dirty="0"/>
                    </a:p>
                  </a:txBody>
                  <a:tcPr marL="53224" marR="53224" marT="26612" marB="26612"/>
                </a:tc>
              </a:tr>
              <a:tr h="215851">
                <a:tc>
                  <a:txBody>
                    <a:bodyPr/>
                    <a:lstStyle/>
                    <a:p>
                      <a:r>
                        <a:rPr lang="de-DE" sz="1400" dirty="0" smtClean="0"/>
                        <a:t>Aragon</a:t>
                      </a:r>
                      <a:endParaRPr lang="de-DE" sz="1400" dirty="0"/>
                    </a:p>
                  </a:txBody>
                  <a:tcPr marL="53224" marR="53224" marT="26612" marB="26612"/>
                </a:tc>
                <a:tc>
                  <a:txBody>
                    <a:bodyPr/>
                    <a:lstStyle/>
                    <a:p>
                      <a:pPr algn="r"/>
                      <a:r>
                        <a:rPr lang="de-DE" sz="1400" dirty="0" smtClean="0"/>
                        <a:t>270</a:t>
                      </a:r>
                      <a:endParaRPr lang="de-DE" sz="1400" dirty="0"/>
                    </a:p>
                  </a:txBody>
                  <a:tcPr marL="53224" marR="53224" marT="26612" marB="26612"/>
                </a:tc>
                <a:tc>
                  <a:txBody>
                    <a:bodyPr/>
                    <a:lstStyle/>
                    <a:p>
                      <a:pPr algn="r"/>
                      <a:r>
                        <a:rPr lang="de-DE" sz="1400" dirty="0" smtClean="0"/>
                        <a:t>3569</a:t>
                      </a:r>
                      <a:endParaRPr lang="de-DE" sz="1400" dirty="0"/>
                    </a:p>
                  </a:txBody>
                  <a:tcPr marL="53224" marR="53224" marT="26612" marB="26612"/>
                </a:tc>
                <a:tc>
                  <a:txBody>
                    <a:bodyPr/>
                    <a:lstStyle/>
                    <a:p>
                      <a:pPr algn="r"/>
                      <a:r>
                        <a:rPr lang="de-DE" sz="1400" dirty="0" smtClean="0"/>
                        <a:t>1,3</a:t>
                      </a:r>
                      <a:r>
                        <a:rPr lang="de-DE" sz="1400" baseline="0" dirty="0" smtClean="0"/>
                        <a:t> Mio. </a:t>
                      </a:r>
                      <a:endParaRPr lang="de-DE" sz="1400" dirty="0"/>
                    </a:p>
                  </a:txBody>
                  <a:tcPr marL="53224" marR="53224" marT="26612" marB="26612"/>
                </a:tc>
              </a:tr>
              <a:tr h="215851">
                <a:tc>
                  <a:txBody>
                    <a:bodyPr/>
                    <a:lstStyle/>
                    <a:p>
                      <a:r>
                        <a:rPr lang="de-DE" sz="1400" dirty="0" err="1" smtClean="0"/>
                        <a:t>Cataluna</a:t>
                      </a:r>
                      <a:endParaRPr lang="de-DE" sz="1400" dirty="0"/>
                    </a:p>
                  </a:txBody>
                  <a:tcPr marL="53224" marR="53224" marT="26612" marB="26612"/>
                </a:tc>
                <a:tc>
                  <a:txBody>
                    <a:bodyPr/>
                    <a:lstStyle/>
                    <a:p>
                      <a:pPr algn="r"/>
                      <a:r>
                        <a:rPr lang="de-DE" sz="1400" dirty="0" smtClean="0"/>
                        <a:t>89</a:t>
                      </a:r>
                      <a:endParaRPr lang="de-DE" sz="1400" dirty="0"/>
                    </a:p>
                  </a:txBody>
                  <a:tcPr marL="53224" marR="53224" marT="26612" marB="26612"/>
                </a:tc>
                <a:tc>
                  <a:txBody>
                    <a:bodyPr/>
                    <a:lstStyle/>
                    <a:p>
                      <a:pPr algn="r"/>
                      <a:r>
                        <a:rPr lang="de-DE" sz="1400" dirty="0" smtClean="0"/>
                        <a:t>6708</a:t>
                      </a:r>
                      <a:endParaRPr lang="de-DE" sz="1400" dirty="0"/>
                    </a:p>
                  </a:txBody>
                  <a:tcPr marL="53224" marR="53224" marT="26612" marB="26612"/>
                </a:tc>
                <a:tc>
                  <a:txBody>
                    <a:bodyPr/>
                    <a:lstStyle/>
                    <a:p>
                      <a:pPr algn="r"/>
                      <a:r>
                        <a:rPr lang="de-DE" sz="1400" dirty="0" smtClean="0"/>
                        <a:t>7,6 Mio.</a:t>
                      </a:r>
                      <a:endParaRPr lang="de-DE" sz="1400" dirty="0"/>
                    </a:p>
                  </a:txBody>
                  <a:tcPr marL="53224" marR="53224" marT="26612" marB="26612"/>
                </a:tc>
              </a:tr>
              <a:tr h="215851">
                <a:tc>
                  <a:txBody>
                    <a:bodyPr/>
                    <a:lstStyle/>
                    <a:p>
                      <a:r>
                        <a:rPr lang="de-DE" sz="1400" dirty="0" err="1" smtClean="0">
                          <a:solidFill>
                            <a:srgbClr val="FF0000"/>
                          </a:solidFill>
                        </a:rPr>
                        <a:t>Comunidad</a:t>
                      </a:r>
                      <a:r>
                        <a:rPr lang="de-DE" sz="1400" baseline="0" dirty="0" smtClean="0">
                          <a:solidFill>
                            <a:srgbClr val="FF0000"/>
                          </a:solidFill>
                        </a:rPr>
                        <a:t> de Madrid</a:t>
                      </a:r>
                      <a:endParaRPr lang="de-DE" sz="1400" dirty="0">
                        <a:solidFill>
                          <a:srgbClr val="FF0000"/>
                        </a:solidFill>
                      </a:endParaRPr>
                    </a:p>
                  </a:txBody>
                  <a:tcPr marL="53224" marR="53224" marT="26612" marB="26612"/>
                </a:tc>
                <a:tc>
                  <a:txBody>
                    <a:bodyPr/>
                    <a:lstStyle/>
                    <a:p>
                      <a:pPr algn="r"/>
                      <a:r>
                        <a:rPr lang="de-DE" sz="1400" dirty="0" smtClean="0">
                          <a:solidFill>
                            <a:srgbClr val="FF0000"/>
                          </a:solidFill>
                        </a:rPr>
                        <a:t>52</a:t>
                      </a:r>
                      <a:endParaRPr lang="de-DE" sz="1400" dirty="0">
                        <a:solidFill>
                          <a:srgbClr val="FF0000"/>
                        </a:solidFill>
                      </a:endParaRPr>
                    </a:p>
                  </a:txBody>
                  <a:tcPr marL="53224" marR="53224" marT="26612" marB="26612"/>
                </a:tc>
                <a:tc>
                  <a:txBody>
                    <a:bodyPr/>
                    <a:lstStyle/>
                    <a:p>
                      <a:pPr algn="r"/>
                      <a:r>
                        <a:rPr lang="de-DE" sz="1400" dirty="0" smtClean="0">
                          <a:solidFill>
                            <a:srgbClr val="FF0000"/>
                          </a:solidFill>
                        </a:rPr>
                        <a:t>3421</a:t>
                      </a:r>
                      <a:endParaRPr lang="de-DE" sz="1400" dirty="0">
                        <a:solidFill>
                          <a:srgbClr val="FF0000"/>
                        </a:solidFill>
                      </a:endParaRPr>
                    </a:p>
                  </a:txBody>
                  <a:tcPr marL="53224" marR="53224" marT="26612" marB="26612"/>
                </a:tc>
                <a:tc>
                  <a:txBody>
                    <a:bodyPr/>
                    <a:lstStyle/>
                    <a:p>
                      <a:pPr marL="0" lvl="2" algn="r" defTabSz="914400" rtl="0" eaLnBrk="1" latinLnBrk="0" hangingPunct="1"/>
                      <a:r>
                        <a:rPr lang="de-DE" sz="1400" kern="1200" dirty="0" smtClean="0">
                          <a:solidFill>
                            <a:srgbClr val="FF0000"/>
                          </a:solidFill>
                          <a:latin typeface="+mn-lt"/>
                          <a:ea typeface="+mn-ea"/>
                          <a:cs typeface="+mn-cs"/>
                        </a:rPr>
                        <a:t>3,3 Mio.</a:t>
                      </a:r>
                      <a:endParaRPr lang="de-DE" sz="1400" kern="1200" dirty="0">
                        <a:solidFill>
                          <a:srgbClr val="FF0000"/>
                        </a:solidFill>
                        <a:latin typeface="+mn-lt"/>
                        <a:ea typeface="+mn-ea"/>
                        <a:cs typeface="+mn-cs"/>
                      </a:endParaRPr>
                    </a:p>
                  </a:txBody>
                  <a:tcPr marL="53224" marR="53224" marT="26612" marB="26612"/>
                </a:tc>
              </a:tr>
            </a:tbl>
          </a:graphicData>
        </a:graphic>
      </p:graphicFrame>
      <p:sp>
        <p:nvSpPr>
          <p:cNvPr id="14" name="Textfeld 13"/>
          <p:cNvSpPr txBox="1"/>
          <p:nvPr/>
        </p:nvSpPr>
        <p:spPr>
          <a:xfrm>
            <a:off x="166428" y="4899064"/>
            <a:ext cx="5701715" cy="1800493"/>
          </a:xfrm>
          <a:prstGeom prst="rect">
            <a:avLst/>
          </a:prstGeom>
          <a:noFill/>
        </p:spPr>
        <p:txBody>
          <a:bodyPr wrap="square" rtlCol="0">
            <a:spAutoFit/>
          </a:bodyPr>
          <a:lstStyle/>
          <a:p>
            <a:pPr marL="285750" indent="-285750">
              <a:spcAft>
                <a:spcPts val="600"/>
              </a:spcAft>
              <a:buClr>
                <a:srgbClr val="0070C0"/>
              </a:buClr>
              <a:buFont typeface="Wingdings" panose="05000000000000000000" pitchFamily="2" charset="2"/>
              <a:buChar char="§"/>
            </a:pPr>
            <a:r>
              <a:rPr lang="de-DE" sz="1600" dirty="0" smtClean="0"/>
              <a:t>Nicht mehr &gt; 50 neue Fälle / 100.000 </a:t>
            </a:r>
            <a:r>
              <a:rPr lang="de-DE" sz="1600" dirty="0" err="1" smtClean="0"/>
              <a:t>Ew</a:t>
            </a:r>
            <a:r>
              <a:rPr lang="de-DE" sz="1600" dirty="0" smtClean="0"/>
              <a:t>: Navarra</a:t>
            </a:r>
          </a:p>
          <a:p>
            <a:pPr marL="285750" indent="-285750">
              <a:spcAft>
                <a:spcPts val="600"/>
              </a:spcAft>
              <a:buClr>
                <a:srgbClr val="0070C0"/>
              </a:buClr>
              <a:buFont typeface="Wingdings" panose="05000000000000000000" pitchFamily="2" charset="2"/>
              <a:buChar char="§"/>
            </a:pPr>
            <a:r>
              <a:rPr lang="de-DE" sz="1600" dirty="0" smtClean="0"/>
              <a:t>Clusters </a:t>
            </a:r>
            <a:r>
              <a:rPr lang="de-DE" sz="1600" dirty="0" err="1"/>
              <a:t>of</a:t>
            </a:r>
            <a:r>
              <a:rPr lang="de-DE" sz="1600" dirty="0"/>
              <a:t> </a:t>
            </a:r>
            <a:r>
              <a:rPr lang="de-DE" sz="1600" dirty="0" err="1"/>
              <a:t>cases</a:t>
            </a:r>
            <a:r>
              <a:rPr lang="de-DE" sz="1600" dirty="0"/>
              <a:t> (WHO </a:t>
            </a:r>
            <a:r>
              <a:rPr lang="de-DE" sz="1600" dirty="0" err="1"/>
              <a:t>SitRep</a:t>
            </a:r>
            <a:r>
              <a:rPr lang="de-DE" sz="1600" dirty="0"/>
              <a:t>, 05.08.)</a:t>
            </a:r>
          </a:p>
          <a:p>
            <a:pPr marL="285750" indent="-285750">
              <a:spcAft>
                <a:spcPts val="600"/>
              </a:spcAft>
              <a:buClr>
                <a:srgbClr val="0070C0"/>
              </a:buClr>
              <a:buFont typeface="Wingdings" panose="05000000000000000000" pitchFamily="2" charset="2"/>
              <a:buChar char="§"/>
            </a:pPr>
            <a:r>
              <a:rPr lang="de-DE" sz="1600" dirty="0" smtClean="0"/>
              <a:t>7-Tage Veränderung: + 53,3% (ECDC, 06.08.)</a:t>
            </a:r>
          </a:p>
          <a:p>
            <a:pPr marL="285750" indent="-285750">
              <a:spcAft>
                <a:spcPts val="600"/>
              </a:spcAft>
              <a:buClr>
                <a:srgbClr val="0070C0"/>
              </a:buClr>
              <a:buFont typeface="Wingdings" panose="05000000000000000000" pitchFamily="2" charset="2"/>
              <a:buChar char="§"/>
            </a:pPr>
            <a:r>
              <a:rPr lang="de-DE" sz="1600" dirty="0" smtClean="0"/>
              <a:t>Seit Rückkehr zu „neuen Normalität“ (21.06.): &gt; 600 Ausbrüche (Familienfeiern / </a:t>
            </a:r>
            <a:r>
              <a:rPr lang="de-DE" sz="1600" dirty="0" err="1" smtClean="0"/>
              <a:t>Privatparties</a:t>
            </a:r>
            <a:r>
              <a:rPr lang="de-DE" sz="1600" dirty="0" smtClean="0"/>
              <a:t> / Veranstaltungen, Arbeitsplätze (Landwirtschaft), medizinische Einrichtungen</a:t>
            </a:r>
          </a:p>
        </p:txBody>
      </p:sp>
      <p:sp>
        <p:nvSpPr>
          <p:cNvPr id="11" name="Textfeld 10"/>
          <p:cNvSpPr txBox="1"/>
          <p:nvPr/>
        </p:nvSpPr>
        <p:spPr>
          <a:xfrm>
            <a:off x="107504" y="2802414"/>
            <a:ext cx="5328592" cy="338554"/>
          </a:xfrm>
          <a:prstGeom prst="rect">
            <a:avLst/>
          </a:prstGeom>
          <a:noFill/>
        </p:spPr>
        <p:txBody>
          <a:bodyPr wrap="square" rtlCol="0">
            <a:spAutoFit/>
          </a:bodyPr>
          <a:lstStyle/>
          <a:p>
            <a:r>
              <a:rPr lang="de-DE" sz="1600" dirty="0" smtClean="0"/>
              <a:t>Regionen</a:t>
            </a:r>
            <a:r>
              <a:rPr lang="de-DE" sz="1600" dirty="0" smtClean="0">
                <a:latin typeface="Scala Sans OT" panose="020B0504030101020104" pitchFamily="34" charset="0"/>
              </a:rPr>
              <a:t> mit &gt; 50 Fälle / 100.000 </a:t>
            </a:r>
            <a:r>
              <a:rPr lang="de-DE" sz="1600" dirty="0" err="1" smtClean="0">
                <a:latin typeface="Scala Sans OT" panose="020B0504030101020104" pitchFamily="34" charset="0"/>
              </a:rPr>
              <a:t>Ew</a:t>
            </a:r>
            <a:r>
              <a:rPr lang="de-DE" sz="1600" dirty="0" smtClean="0">
                <a:latin typeface="Scala Sans OT" panose="020B0504030101020104" pitchFamily="34" charset="0"/>
              </a:rPr>
              <a:t> der letzten 7 Tagen</a:t>
            </a:r>
            <a:endParaRPr lang="de-DE" sz="1600" dirty="0">
              <a:latin typeface="Scala Sans OT" panose="020B0504030101020104" pitchFamily="34" charset="0"/>
            </a:endParaRPr>
          </a:p>
        </p:txBody>
      </p:sp>
      <p:sp>
        <p:nvSpPr>
          <p:cNvPr id="3" name="Textfeld 2"/>
          <p:cNvSpPr txBox="1"/>
          <p:nvPr/>
        </p:nvSpPr>
        <p:spPr>
          <a:xfrm>
            <a:off x="6049850" y="6382489"/>
            <a:ext cx="3202669" cy="430887"/>
          </a:xfrm>
          <a:prstGeom prst="rect">
            <a:avLst/>
          </a:prstGeom>
          <a:noFill/>
        </p:spPr>
        <p:txBody>
          <a:bodyPr wrap="square" rtlCol="0">
            <a:spAutoFit/>
          </a:bodyPr>
          <a:lstStyle/>
          <a:p>
            <a:pPr>
              <a:defRPr/>
            </a:pPr>
            <a:r>
              <a:rPr lang="de-DE" sz="1100" dirty="0" smtClean="0"/>
              <a:t>Stand: 06.08.2020https</a:t>
            </a:r>
            <a:r>
              <a:rPr lang="de-DE" sz="1100" dirty="0"/>
              <a:t>://cnecovid.isciii.es/covid19/#</a:t>
            </a:r>
            <a:r>
              <a:rPr lang="de-DE" sz="1100" dirty="0" err="1"/>
              <a:t>ccaa</a:t>
            </a:r>
            <a:r>
              <a:rPr lang="de-DE" sz="1100" dirty="0"/>
              <a:t> </a:t>
            </a:r>
          </a:p>
        </p:txBody>
      </p:sp>
      <p:sp>
        <p:nvSpPr>
          <p:cNvPr id="12" name="Textfeld 11"/>
          <p:cNvSpPr txBox="1"/>
          <p:nvPr/>
        </p:nvSpPr>
        <p:spPr>
          <a:xfrm>
            <a:off x="6209933" y="3286145"/>
            <a:ext cx="2880320" cy="430887"/>
          </a:xfrm>
          <a:prstGeom prst="rect">
            <a:avLst/>
          </a:prstGeom>
          <a:noFill/>
        </p:spPr>
        <p:txBody>
          <a:bodyPr wrap="square" rtlCol="0">
            <a:spAutoFit/>
          </a:bodyPr>
          <a:lstStyle/>
          <a:p>
            <a:r>
              <a:rPr lang="de-DE" sz="1100" dirty="0" smtClean="0"/>
              <a:t>Regionen mit &gt; 50 Fälle / 100.000 </a:t>
            </a:r>
            <a:r>
              <a:rPr lang="de-DE" sz="1100" dirty="0" err="1" smtClean="0"/>
              <a:t>Ew</a:t>
            </a:r>
            <a:r>
              <a:rPr lang="de-DE" sz="1100" dirty="0" smtClean="0"/>
              <a:t> der letzten 7-Tagen (WHO, 06.08.)</a:t>
            </a:r>
            <a:endParaRPr lang="de-DE" sz="11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719" y="1105580"/>
            <a:ext cx="2785515" cy="2040312"/>
          </a:xfrm>
          <a:prstGeom prst="rect">
            <a:avLst/>
          </a:prstGeom>
        </p:spPr>
      </p:pic>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32485" y="3823240"/>
            <a:ext cx="2715052" cy="2630096"/>
          </a:xfrm>
          <a:prstGeom prst="rect">
            <a:avLst/>
          </a:prstGeom>
        </p:spPr>
      </p:pic>
    </p:spTree>
    <p:extLst>
      <p:ext uri="{BB962C8B-B14F-4D97-AF65-F5344CB8AC3E}">
        <p14:creationId xmlns:p14="http://schemas.microsoft.com/office/powerpoint/2010/main" val="1205574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2141</Words>
  <Application>Microsoft Office PowerPoint</Application>
  <PresentationFormat>Bildschirmpräsentation (4:3)</PresentationFormat>
  <Paragraphs>376</Paragraphs>
  <Slides>15</Slides>
  <Notes>14</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vt:lpstr>
      <vt:lpstr>PowerPoint-Präsentation</vt:lpstr>
      <vt:lpstr>PowerPoint-Präsentation</vt:lpstr>
      <vt:lpstr>PowerPoint-Präsentation</vt:lpstr>
      <vt:lpstr>PowerPoint-Präsentation</vt:lpstr>
      <vt:lpstr>COVID-19/ Australien</vt:lpstr>
      <vt:lpstr>COVID-19/ Australien</vt:lpstr>
      <vt:lpstr>COVID-19/ Singapur</vt:lpstr>
      <vt:lpstr>COVID-19/ Singapur</vt:lpstr>
      <vt:lpstr>COVID-19/ Spanien</vt:lpstr>
      <vt:lpstr>Zusammenfassung</vt:lpstr>
      <vt:lpstr>Hintergrund</vt:lpstr>
      <vt:lpstr>COVID-19/ Spanien</vt:lpstr>
      <vt:lpstr>Modellierungsstudie</vt:lpstr>
      <vt:lpstr>COVID-19/ Spanien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Denkel, Luisa</cp:lastModifiedBy>
  <cp:revision>765</cp:revision>
  <dcterms:created xsi:type="dcterms:W3CDTF">2020-04-16T05:25:18Z</dcterms:created>
  <dcterms:modified xsi:type="dcterms:W3CDTF">2020-08-07T08:39:51Z</dcterms:modified>
</cp:coreProperties>
</file>