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88" r:id="rId4"/>
    <p:sldId id="261" r:id="rId5"/>
    <p:sldId id="262" r:id="rId6"/>
    <p:sldId id="264" r:id="rId7"/>
    <p:sldId id="265" r:id="rId8"/>
    <p:sldId id="266" r:id="rId9"/>
    <p:sldId id="267" r:id="rId10"/>
    <p:sldId id="269" r:id="rId11"/>
    <p:sldId id="275" r:id="rId12"/>
    <p:sldId id="273" r:id="rId13"/>
    <p:sldId id="274" r:id="rId14"/>
    <p:sldId id="276" r:id="rId15"/>
    <p:sldId id="277" r:id="rId16"/>
    <p:sldId id="286" r:id="rId17"/>
    <p:sldId id="278" r:id="rId18"/>
    <p:sldId id="279" r:id="rId19"/>
    <p:sldId id="284" r:id="rId20"/>
    <p:sldId id="282" r:id="rId21"/>
    <p:sldId id="289" r:id="rId22"/>
    <p:sldId id="285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CE02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5" autoAdjust="0"/>
    <p:restoredTop sz="94660"/>
  </p:normalViewPr>
  <p:slideViewPr>
    <p:cSldViewPr>
      <p:cViewPr varScale="1">
        <p:scale>
          <a:sx n="107" d="100"/>
          <a:sy n="107" d="100"/>
        </p:scale>
        <p:origin x="-12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36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74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06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34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421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546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78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07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56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5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779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404DB-E8B2-4500-9365-145DA8E81734}" type="datetimeFigureOut">
              <a:rPr lang="de-DE" smtClean="0"/>
              <a:t>07.08.2020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BE2FD-63FF-41DA-B2E3-7E041FAF93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94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Ermittlungsarbeit im ÖGD für COVID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de-DE" dirty="0" smtClean="0"/>
              <a:t>Visualisierung Vorschlag Prof. </a:t>
            </a:r>
            <a:r>
              <a:rPr lang="de-DE" dirty="0" err="1" smtClean="0"/>
              <a:t>Drosten</a:t>
            </a:r>
            <a:endParaRPr lang="de-DE" dirty="0" smtClean="0"/>
          </a:p>
          <a:p>
            <a:pPr marL="514350" indent="-514350">
              <a:buFont typeface="+mj-lt"/>
              <a:buAutoNum type="arabicParenR"/>
            </a:pPr>
            <a:r>
              <a:rPr lang="de-DE" dirty="0" smtClean="0"/>
              <a:t>Bedenken („blinde Flecken“)</a:t>
            </a:r>
          </a:p>
          <a:p>
            <a:pPr marL="514350" indent="-514350">
              <a:buFont typeface="+mj-lt"/>
              <a:buAutoNum type="arabicParenR"/>
            </a:pPr>
            <a:r>
              <a:rPr lang="de-DE" dirty="0" smtClean="0"/>
              <a:t>Wie sollte die jetzige Ermittlungsarbeit idealerweise aussehen (Standard)?</a:t>
            </a:r>
          </a:p>
          <a:p>
            <a:pPr marL="514350" indent="-514350">
              <a:buFont typeface="+mj-lt"/>
              <a:buAutoNum type="arabicParenR"/>
            </a:pPr>
            <a:r>
              <a:rPr lang="de-DE" dirty="0" smtClean="0"/>
              <a:t>Unterschiedliche Clustertypen</a:t>
            </a:r>
          </a:p>
          <a:p>
            <a:pPr marL="514350" indent="-514350">
              <a:buFont typeface="+mj-lt"/>
              <a:buAutoNum type="arabicParenR"/>
            </a:pPr>
            <a:r>
              <a:rPr lang="de-DE" dirty="0" smtClean="0"/>
              <a:t>Hochinzidenzphase</a:t>
            </a:r>
          </a:p>
          <a:p>
            <a:pPr marL="914400" lvl="1" indent="-514350"/>
            <a:r>
              <a:rPr lang="de-DE" dirty="0" smtClean="0"/>
              <a:t>Vergleich Vorschlag </a:t>
            </a:r>
            <a:r>
              <a:rPr lang="de-DE" dirty="0" err="1" smtClean="0"/>
              <a:t>Drosten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RKI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2306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-36512" y="17557"/>
            <a:ext cx="9289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Die infektiöse Phase der drei anderen Fälle wurde nicht ermittelt; im Bsp. führt dies </a:t>
            </a:r>
            <a:r>
              <a:rPr lang="de-DE" sz="1200" dirty="0" smtClean="0"/>
              <a:t>zu </a:t>
            </a:r>
            <a:r>
              <a:rPr lang="de-DE" sz="1200" dirty="0" smtClean="0"/>
              <a:t>drei neuen </a:t>
            </a:r>
            <a:r>
              <a:rPr lang="de-DE" sz="1200" dirty="0" smtClean="0"/>
              <a:t>Fällen (in pink); </a:t>
            </a:r>
            <a:r>
              <a:rPr lang="de-DE" sz="1200" dirty="0" smtClean="0"/>
              <a:t>einer davon </a:t>
            </a:r>
            <a:r>
              <a:rPr lang="de-DE" sz="1200" dirty="0"/>
              <a:t>(Doppelkreis) </a:t>
            </a:r>
            <a:r>
              <a:rPr lang="de-DE" sz="1200" dirty="0" smtClean="0"/>
              <a:t>zu einem neuen Cluster, und </a:t>
            </a:r>
            <a:r>
              <a:rPr lang="de-DE" sz="1200" dirty="0" smtClean="0"/>
              <a:t>zwar am </a:t>
            </a:r>
            <a:r>
              <a:rPr lang="de-DE" sz="1200" dirty="0" smtClean="0"/>
              <a:t>2. Tag nach </a:t>
            </a:r>
            <a:r>
              <a:rPr lang="de-DE" sz="1200" dirty="0" smtClean="0"/>
              <a:t>seinem SB </a:t>
            </a:r>
            <a:r>
              <a:rPr lang="de-DE" sz="1200" dirty="0" smtClean="0"/>
              <a:t>(14.07.).</a:t>
            </a:r>
            <a:endParaRPr lang="de-DE" sz="1200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99875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18251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>
            <a:off x="3877320" y="1220619"/>
            <a:ext cx="519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uppieren 86"/>
          <p:cNvGrpSpPr/>
          <p:nvPr/>
        </p:nvGrpSpPr>
        <p:grpSpPr>
          <a:xfrm>
            <a:off x="323528" y="440214"/>
            <a:ext cx="432048" cy="5976664"/>
            <a:chOff x="755576" y="404664"/>
            <a:chExt cx="432048" cy="5976664"/>
          </a:xfrm>
        </p:grpSpPr>
        <p:sp>
          <p:nvSpPr>
            <p:cNvPr id="91" name="Rechteck 90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42716" y="18231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819300" y="27089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821284" y="378904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827584" y="486916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827584" y="594928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907976" y="448598"/>
            <a:ext cx="432048" cy="5976664"/>
            <a:chOff x="755576" y="404664"/>
            <a:chExt cx="432048" cy="5976664"/>
          </a:xfrm>
        </p:grpSpPr>
        <p:sp>
          <p:nvSpPr>
            <p:cNvPr id="126" name="Rechteck 125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35" name="Gerade Verbindung mit Pfeil 134"/>
          <p:cNvCxnSpPr/>
          <p:nvPr/>
        </p:nvCxnSpPr>
        <p:spPr>
          <a:xfrm>
            <a:off x="1340024" y="1230938"/>
            <a:ext cx="20558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hteck 135"/>
          <p:cNvSpPr/>
          <p:nvPr/>
        </p:nvSpPr>
        <p:spPr>
          <a:xfrm rot="16200000">
            <a:off x="474372" y="691412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7" name="Gerade Verbindung mit Pfeil 136"/>
          <p:cNvCxnSpPr>
            <a:stCxn id="136" idx="1"/>
            <a:endCxn id="107" idx="0"/>
          </p:cNvCxnSpPr>
          <p:nvPr/>
        </p:nvCxnSpPr>
        <p:spPr>
          <a:xfrm flipH="1">
            <a:off x="531268" y="912284"/>
            <a:ext cx="1984" cy="1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ihandform 137"/>
          <p:cNvSpPr/>
          <p:nvPr/>
        </p:nvSpPr>
        <p:spPr>
          <a:xfrm>
            <a:off x="292100" y="916166"/>
            <a:ext cx="241300" cy="952500"/>
          </a:xfrm>
          <a:custGeom>
            <a:avLst/>
            <a:gdLst>
              <a:gd name="connsiteX0" fmla="*/ 241300 w 241300"/>
              <a:gd name="connsiteY0" fmla="*/ 0 h 952500"/>
              <a:gd name="connsiteX1" fmla="*/ 177800 w 241300"/>
              <a:gd name="connsiteY1" fmla="*/ 12700 h 952500"/>
              <a:gd name="connsiteX2" fmla="*/ 88900 w 241300"/>
              <a:gd name="connsiteY2" fmla="*/ 88900 h 952500"/>
              <a:gd name="connsiteX3" fmla="*/ 38100 w 241300"/>
              <a:gd name="connsiteY3" fmla="*/ 203200 h 952500"/>
              <a:gd name="connsiteX4" fmla="*/ 12700 w 241300"/>
              <a:gd name="connsiteY4" fmla="*/ 292100 h 952500"/>
              <a:gd name="connsiteX5" fmla="*/ 0 w 241300"/>
              <a:gd name="connsiteY5" fmla="*/ 381000 h 952500"/>
              <a:gd name="connsiteX6" fmla="*/ 12700 w 241300"/>
              <a:gd name="connsiteY6" fmla="*/ 584200 h 952500"/>
              <a:gd name="connsiteX7" fmla="*/ 25400 w 241300"/>
              <a:gd name="connsiteY7" fmla="*/ 635000 h 952500"/>
              <a:gd name="connsiteX8" fmla="*/ 50800 w 241300"/>
              <a:gd name="connsiteY8" fmla="*/ 762000 h 952500"/>
              <a:gd name="connsiteX9" fmla="*/ 63500 w 241300"/>
              <a:gd name="connsiteY9" fmla="*/ 800100 h 952500"/>
              <a:gd name="connsiteX10" fmla="*/ 88900 w 241300"/>
              <a:gd name="connsiteY10" fmla="*/ 838200 h 952500"/>
              <a:gd name="connsiteX11" fmla="*/ 101600 w 241300"/>
              <a:gd name="connsiteY11" fmla="*/ 876300 h 952500"/>
              <a:gd name="connsiteX12" fmla="*/ 139700 w 241300"/>
              <a:gd name="connsiteY12" fmla="*/ 914400 h 952500"/>
              <a:gd name="connsiteX13" fmla="*/ 165100 w 241300"/>
              <a:gd name="connsiteY13" fmla="*/ 952500 h 952500"/>
              <a:gd name="connsiteX14" fmla="*/ 165100 w 241300"/>
              <a:gd name="connsiteY14" fmla="*/ 9398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300" h="952500">
                <a:moveTo>
                  <a:pt x="241300" y="0"/>
                </a:moveTo>
                <a:cubicBezTo>
                  <a:pt x="220133" y="4233"/>
                  <a:pt x="198011" y="5121"/>
                  <a:pt x="177800" y="12700"/>
                </a:cubicBezTo>
                <a:cubicBezTo>
                  <a:pt x="149417" y="23344"/>
                  <a:pt x="103986" y="71300"/>
                  <a:pt x="88900" y="88900"/>
                </a:cubicBezTo>
                <a:cubicBezTo>
                  <a:pt x="55967" y="127322"/>
                  <a:pt x="55489" y="151032"/>
                  <a:pt x="38100" y="203200"/>
                </a:cubicBezTo>
                <a:cubicBezTo>
                  <a:pt x="27219" y="235844"/>
                  <a:pt x="19079" y="257017"/>
                  <a:pt x="12700" y="292100"/>
                </a:cubicBezTo>
                <a:cubicBezTo>
                  <a:pt x="7345" y="321551"/>
                  <a:pt x="4233" y="351367"/>
                  <a:pt x="0" y="381000"/>
                </a:cubicBezTo>
                <a:cubicBezTo>
                  <a:pt x="4233" y="448733"/>
                  <a:pt x="5947" y="516671"/>
                  <a:pt x="12700" y="584200"/>
                </a:cubicBezTo>
                <a:cubicBezTo>
                  <a:pt x="14437" y="601568"/>
                  <a:pt x="21977" y="617884"/>
                  <a:pt x="25400" y="635000"/>
                </a:cubicBezTo>
                <a:cubicBezTo>
                  <a:pt x="42033" y="718163"/>
                  <a:pt x="31134" y="693169"/>
                  <a:pt x="50800" y="762000"/>
                </a:cubicBezTo>
                <a:cubicBezTo>
                  <a:pt x="54478" y="774872"/>
                  <a:pt x="57513" y="788126"/>
                  <a:pt x="63500" y="800100"/>
                </a:cubicBezTo>
                <a:cubicBezTo>
                  <a:pt x="70326" y="813752"/>
                  <a:pt x="82074" y="824548"/>
                  <a:pt x="88900" y="838200"/>
                </a:cubicBezTo>
                <a:cubicBezTo>
                  <a:pt x="94887" y="850174"/>
                  <a:pt x="94174" y="865161"/>
                  <a:pt x="101600" y="876300"/>
                </a:cubicBezTo>
                <a:cubicBezTo>
                  <a:pt x="111563" y="891244"/>
                  <a:pt x="128202" y="900602"/>
                  <a:pt x="139700" y="914400"/>
                </a:cubicBezTo>
                <a:cubicBezTo>
                  <a:pt x="149471" y="926126"/>
                  <a:pt x="154307" y="941707"/>
                  <a:pt x="165100" y="952500"/>
                </a:cubicBezTo>
                <a:lnTo>
                  <a:pt x="165100" y="93980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228600" y="916166"/>
            <a:ext cx="266700" cy="1892300"/>
          </a:xfrm>
          <a:custGeom>
            <a:avLst/>
            <a:gdLst>
              <a:gd name="connsiteX0" fmla="*/ 266700 w 266700"/>
              <a:gd name="connsiteY0" fmla="*/ 0 h 1892300"/>
              <a:gd name="connsiteX1" fmla="*/ 203200 w 266700"/>
              <a:gd name="connsiteY1" fmla="*/ 25400 h 1892300"/>
              <a:gd name="connsiteX2" fmla="*/ 139700 w 266700"/>
              <a:gd name="connsiteY2" fmla="*/ 101600 h 1892300"/>
              <a:gd name="connsiteX3" fmla="*/ 114300 w 266700"/>
              <a:gd name="connsiteY3" fmla="*/ 177800 h 1892300"/>
              <a:gd name="connsiteX4" fmla="*/ 88900 w 266700"/>
              <a:gd name="connsiteY4" fmla="*/ 215900 h 1892300"/>
              <a:gd name="connsiteX5" fmla="*/ 76200 w 266700"/>
              <a:gd name="connsiteY5" fmla="*/ 254000 h 1892300"/>
              <a:gd name="connsiteX6" fmla="*/ 50800 w 266700"/>
              <a:gd name="connsiteY6" fmla="*/ 406400 h 1892300"/>
              <a:gd name="connsiteX7" fmla="*/ 38100 w 266700"/>
              <a:gd name="connsiteY7" fmla="*/ 457200 h 1892300"/>
              <a:gd name="connsiteX8" fmla="*/ 0 w 266700"/>
              <a:gd name="connsiteY8" fmla="*/ 1524000 h 1892300"/>
              <a:gd name="connsiteX9" fmla="*/ 12700 w 266700"/>
              <a:gd name="connsiteY9" fmla="*/ 1727200 h 1892300"/>
              <a:gd name="connsiteX10" fmla="*/ 25400 w 266700"/>
              <a:gd name="connsiteY10" fmla="*/ 1778000 h 1892300"/>
              <a:gd name="connsiteX11" fmla="*/ 114300 w 266700"/>
              <a:gd name="connsiteY11" fmla="*/ 1866900 h 1892300"/>
              <a:gd name="connsiteX12" fmla="*/ 152400 w 266700"/>
              <a:gd name="connsiteY12" fmla="*/ 189230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700" h="1892300">
                <a:moveTo>
                  <a:pt x="266700" y="0"/>
                </a:moveTo>
                <a:cubicBezTo>
                  <a:pt x="245533" y="8467"/>
                  <a:pt x="222532" y="13318"/>
                  <a:pt x="203200" y="25400"/>
                </a:cubicBezTo>
                <a:cubicBezTo>
                  <a:pt x="184795" y="36903"/>
                  <a:pt x="149153" y="80331"/>
                  <a:pt x="139700" y="101600"/>
                </a:cubicBezTo>
                <a:cubicBezTo>
                  <a:pt x="128826" y="126066"/>
                  <a:pt x="129152" y="155523"/>
                  <a:pt x="114300" y="177800"/>
                </a:cubicBezTo>
                <a:cubicBezTo>
                  <a:pt x="105833" y="190500"/>
                  <a:pt x="95726" y="202248"/>
                  <a:pt x="88900" y="215900"/>
                </a:cubicBezTo>
                <a:cubicBezTo>
                  <a:pt x="82913" y="227874"/>
                  <a:pt x="78825" y="240873"/>
                  <a:pt x="76200" y="254000"/>
                </a:cubicBezTo>
                <a:cubicBezTo>
                  <a:pt x="66100" y="304501"/>
                  <a:pt x="59267" y="355600"/>
                  <a:pt x="50800" y="406400"/>
                </a:cubicBezTo>
                <a:cubicBezTo>
                  <a:pt x="47931" y="423617"/>
                  <a:pt x="42333" y="440267"/>
                  <a:pt x="38100" y="457200"/>
                </a:cubicBezTo>
                <a:cubicBezTo>
                  <a:pt x="-9674" y="1006597"/>
                  <a:pt x="14302" y="651579"/>
                  <a:pt x="0" y="1524000"/>
                </a:cubicBezTo>
                <a:cubicBezTo>
                  <a:pt x="4233" y="1591733"/>
                  <a:pt x="5947" y="1659671"/>
                  <a:pt x="12700" y="1727200"/>
                </a:cubicBezTo>
                <a:cubicBezTo>
                  <a:pt x="14437" y="1744568"/>
                  <a:pt x="16923" y="1762742"/>
                  <a:pt x="25400" y="1778000"/>
                </a:cubicBezTo>
                <a:cubicBezTo>
                  <a:pt x="46399" y="1815798"/>
                  <a:pt x="75796" y="1847648"/>
                  <a:pt x="114300" y="1866900"/>
                </a:cubicBezTo>
                <a:cubicBezTo>
                  <a:pt x="156416" y="1887958"/>
                  <a:pt x="152400" y="1863993"/>
                  <a:pt x="152400" y="18923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Freihandform 139"/>
          <p:cNvSpPr/>
          <p:nvPr/>
        </p:nvSpPr>
        <p:spPr>
          <a:xfrm>
            <a:off x="228600" y="2554466"/>
            <a:ext cx="169458" cy="1356152"/>
          </a:xfrm>
          <a:custGeom>
            <a:avLst/>
            <a:gdLst>
              <a:gd name="connsiteX0" fmla="*/ 12700 w 169458"/>
              <a:gd name="connsiteY0" fmla="*/ 0 h 1356152"/>
              <a:gd name="connsiteX1" fmla="*/ 25400 w 169458"/>
              <a:gd name="connsiteY1" fmla="*/ 114300 h 1356152"/>
              <a:gd name="connsiteX2" fmla="*/ 0 w 169458"/>
              <a:gd name="connsiteY2" fmla="*/ 469900 h 1356152"/>
              <a:gd name="connsiteX3" fmla="*/ 12700 w 169458"/>
              <a:gd name="connsiteY3" fmla="*/ 787400 h 1356152"/>
              <a:gd name="connsiteX4" fmla="*/ 25400 w 169458"/>
              <a:gd name="connsiteY4" fmla="*/ 850900 h 1356152"/>
              <a:gd name="connsiteX5" fmla="*/ 38100 w 169458"/>
              <a:gd name="connsiteY5" fmla="*/ 1231900 h 1356152"/>
              <a:gd name="connsiteX6" fmla="*/ 63500 w 169458"/>
              <a:gd name="connsiteY6" fmla="*/ 1270000 h 1356152"/>
              <a:gd name="connsiteX7" fmla="*/ 165100 w 169458"/>
              <a:gd name="connsiteY7" fmla="*/ 1346200 h 135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458" h="1356152">
                <a:moveTo>
                  <a:pt x="12700" y="0"/>
                </a:moveTo>
                <a:cubicBezTo>
                  <a:pt x="16933" y="38100"/>
                  <a:pt x="25400" y="75966"/>
                  <a:pt x="25400" y="114300"/>
                </a:cubicBezTo>
                <a:cubicBezTo>
                  <a:pt x="25400" y="336208"/>
                  <a:pt x="24196" y="324723"/>
                  <a:pt x="0" y="469900"/>
                </a:cubicBezTo>
                <a:cubicBezTo>
                  <a:pt x="4233" y="575733"/>
                  <a:pt x="5654" y="681717"/>
                  <a:pt x="12700" y="787400"/>
                </a:cubicBezTo>
                <a:cubicBezTo>
                  <a:pt x="14136" y="808938"/>
                  <a:pt x="24169" y="829349"/>
                  <a:pt x="25400" y="850900"/>
                </a:cubicBezTo>
                <a:cubicBezTo>
                  <a:pt x="32649" y="977764"/>
                  <a:pt x="26596" y="1105351"/>
                  <a:pt x="38100" y="1231900"/>
                </a:cubicBezTo>
                <a:cubicBezTo>
                  <a:pt x="39482" y="1247101"/>
                  <a:pt x="52013" y="1259949"/>
                  <a:pt x="63500" y="1270000"/>
                </a:cubicBezTo>
                <a:cubicBezTo>
                  <a:pt x="293267" y="1471046"/>
                  <a:pt x="61788" y="1242888"/>
                  <a:pt x="165100" y="13462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mit Pfeil 140"/>
          <p:cNvCxnSpPr>
            <a:stCxn id="107" idx="6"/>
            <a:endCxn id="129" idx="2"/>
          </p:cNvCxnSpPr>
          <p:nvPr/>
        </p:nvCxnSpPr>
        <p:spPr>
          <a:xfrm>
            <a:off x="675284" y="123093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967664" y="1861344"/>
            <a:ext cx="29206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?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  <a:endParaRPr lang="de-DE" dirty="0"/>
          </a:p>
        </p:txBody>
      </p:sp>
      <p:cxnSp>
        <p:nvCxnSpPr>
          <p:cNvPr id="142" name="Gerade Verbindung mit Pfeil 141"/>
          <p:cNvCxnSpPr/>
          <p:nvPr/>
        </p:nvCxnSpPr>
        <p:spPr>
          <a:xfrm>
            <a:off x="675284" y="2006040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mit Pfeil 142"/>
          <p:cNvCxnSpPr/>
          <p:nvPr/>
        </p:nvCxnSpPr>
        <p:spPr>
          <a:xfrm>
            <a:off x="675284" y="288848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mit Pfeil 143"/>
          <p:cNvCxnSpPr/>
          <p:nvPr/>
        </p:nvCxnSpPr>
        <p:spPr>
          <a:xfrm>
            <a:off x="686032" y="396860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4"/>
          <p:cNvCxnSpPr/>
          <p:nvPr/>
        </p:nvCxnSpPr>
        <p:spPr>
          <a:xfrm>
            <a:off x="635814" y="504872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mit Pfeil 145"/>
          <p:cNvCxnSpPr/>
          <p:nvPr/>
        </p:nvCxnSpPr>
        <p:spPr>
          <a:xfrm>
            <a:off x="698700" y="612884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 6"/>
          <p:cNvSpPr/>
          <p:nvPr/>
        </p:nvSpPr>
        <p:spPr>
          <a:xfrm>
            <a:off x="202980" y="3771900"/>
            <a:ext cx="190720" cy="1232741"/>
          </a:xfrm>
          <a:custGeom>
            <a:avLst/>
            <a:gdLst>
              <a:gd name="connsiteX0" fmla="*/ 63720 w 190720"/>
              <a:gd name="connsiteY0" fmla="*/ 0 h 1232741"/>
              <a:gd name="connsiteX1" fmla="*/ 51020 w 190720"/>
              <a:gd name="connsiteY1" fmla="*/ 203200 h 1232741"/>
              <a:gd name="connsiteX2" fmla="*/ 25620 w 190720"/>
              <a:gd name="connsiteY2" fmla="*/ 558800 h 1232741"/>
              <a:gd name="connsiteX3" fmla="*/ 12920 w 190720"/>
              <a:gd name="connsiteY3" fmla="*/ 736600 h 1232741"/>
              <a:gd name="connsiteX4" fmla="*/ 12920 w 190720"/>
              <a:gd name="connsiteY4" fmla="*/ 1041400 h 1232741"/>
              <a:gd name="connsiteX5" fmla="*/ 25620 w 190720"/>
              <a:gd name="connsiteY5" fmla="*/ 1079500 h 1232741"/>
              <a:gd name="connsiteX6" fmla="*/ 63720 w 190720"/>
              <a:gd name="connsiteY6" fmla="*/ 1130300 h 1232741"/>
              <a:gd name="connsiteX7" fmla="*/ 178020 w 190720"/>
              <a:gd name="connsiteY7" fmla="*/ 1231900 h 1232741"/>
              <a:gd name="connsiteX8" fmla="*/ 190720 w 190720"/>
              <a:gd name="connsiteY8" fmla="*/ 1231900 h 123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20" h="1232741">
                <a:moveTo>
                  <a:pt x="63720" y="0"/>
                </a:moveTo>
                <a:cubicBezTo>
                  <a:pt x="59487" y="67733"/>
                  <a:pt x="54327" y="135415"/>
                  <a:pt x="51020" y="203200"/>
                </a:cubicBezTo>
                <a:cubicBezTo>
                  <a:pt x="34382" y="544286"/>
                  <a:pt x="72244" y="418927"/>
                  <a:pt x="25620" y="558800"/>
                </a:cubicBezTo>
                <a:cubicBezTo>
                  <a:pt x="21387" y="618067"/>
                  <a:pt x="17477" y="677357"/>
                  <a:pt x="12920" y="736600"/>
                </a:cubicBezTo>
                <a:cubicBezTo>
                  <a:pt x="530" y="897673"/>
                  <a:pt x="-8556" y="880327"/>
                  <a:pt x="12920" y="1041400"/>
                </a:cubicBezTo>
                <a:cubicBezTo>
                  <a:pt x="14689" y="1054670"/>
                  <a:pt x="18978" y="1067877"/>
                  <a:pt x="25620" y="1079500"/>
                </a:cubicBezTo>
                <a:cubicBezTo>
                  <a:pt x="36122" y="1097878"/>
                  <a:pt x="49560" y="1114567"/>
                  <a:pt x="63720" y="1130300"/>
                </a:cubicBezTo>
                <a:cubicBezTo>
                  <a:pt x="91259" y="1160899"/>
                  <a:pt x="135295" y="1210537"/>
                  <a:pt x="178020" y="1231900"/>
                </a:cubicBezTo>
                <a:cubicBezTo>
                  <a:pt x="181806" y="1233793"/>
                  <a:pt x="186487" y="1231900"/>
                  <a:pt x="190720" y="12319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 7"/>
          <p:cNvSpPr/>
          <p:nvPr/>
        </p:nvSpPr>
        <p:spPr>
          <a:xfrm>
            <a:off x="177800" y="4749800"/>
            <a:ext cx="215900" cy="1282700"/>
          </a:xfrm>
          <a:custGeom>
            <a:avLst/>
            <a:gdLst>
              <a:gd name="connsiteX0" fmla="*/ 38100 w 215900"/>
              <a:gd name="connsiteY0" fmla="*/ 0 h 1282700"/>
              <a:gd name="connsiteX1" fmla="*/ 50800 w 215900"/>
              <a:gd name="connsiteY1" fmla="*/ 88900 h 1282700"/>
              <a:gd name="connsiteX2" fmla="*/ 63500 w 215900"/>
              <a:gd name="connsiteY2" fmla="*/ 127000 h 1282700"/>
              <a:gd name="connsiteX3" fmla="*/ 50800 w 215900"/>
              <a:gd name="connsiteY3" fmla="*/ 393700 h 1282700"/>
              <a:gd name="connsiteX4" fmla="*/ 38100 w 215900"/>
              <a:gd name="connsiteY4" fmla="*/ 431800 h 1282700"/>
              <a:gd name="connsiteX5" fmla="*/ 25400 w 215900"/>
              <a:gd name="connsiteY5" fmla="*/ 482600 h 1282700"/>
              <a:gd name="connsiteX6" fmla="*/ 0 w 215900"/>
              <a:gd name="connsiteY6" fmla="*/ 596900 h 1282700"/>
              <a:gd name="connsiteX7" fmla="*/ 12700 w 215900"/>
              <a:gd name="connsiteY7" fmla="*/ 1041400 h 1282700"/>
              <a:gd name="connsiteX8" fmla="*/ 50800 w 215900"/>
              <a:gd name="connsiteY8" fmla="*/ 1155700 h 1282700"/>
              <a:gd name="connsiteX9" fmla="*/ 88900 w 215900"/>
              <a:gd name="connsiteY9" fmla="*/ 1181100 h 1282700"/>
              <a:gd name="connsiteX10" fmla="*/ 152400 w 215900"/>
              <a:gd name="connsiteY10" fmla="*/ 1257300 h 1282700"/>
              <a:gd name="connsiteX11" fmla="*/ 190500 w 215900"/>
              <a:gd name="connsiteY11" fmla="*/ 1270000 h 1282700"/>
              <a:gd name="connsiteX12" fmla="*/ 215900 w 215900"/>
              <a:gd name="connsiteY12" fmla="*/ 1282700 h 128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900" h="1282700">
                <a:moveTo>
                  <a:pt x="38100" y="0"/>
                </a:moveTo>
                <a:cubicBezTo>
                  <a:pt x="42333" y="29633"/>
                  <a:pt x="44929" y="59547"/>
                  <a:pt x="50800" y="88900"/>
                </a:cubicBezTo>
                <a:cubicBezTo>
                  <a:pt x="53425" y="102027"/>
                  <a:pt x="63500" y="113613"/>
                  <a:pt x="63500" y="127000"/>
                </a:cubicBezTo>
                <a:cubicBezTo>
                  <a:pt x="63500" y="216001"/>
                  <a:pt x="58191" y="305007"/>
                  <a:pt x="50800" y="393700"/>
                </a:cubicBezTo>
                <a:cubicBezTo>
                  <a:pt x="49688" y="407041"/>
                  <a:pt x="41778" y="418928"/>
                  <a:pt x="38100" y="431800"/>
                </a:cubicBezTo>
                <a:cubicBezTo>
                  <a:pt x="33305" y="448583"/>
                  <a:pt x="28823" y="465484"/>
                  <a:pt x="25400" y="482600"/>
                </a:cubicBezTo>
                <a:cubicBezTo>
                  <a:pt x="3049" y="594356"/>
                  <a:pt x="24716" y="522751"/>
                  <a:pt x="0" y="596900"/>
                </a:cubicBezTo>
                <a:cubicBezTo>
                  <a:pt x="4233" y="745067"/>
                  <a:pt x="5478" y="893349"/>
                  <a:pt x="12700" y="1041400"/>
                </a:cubicBezTo>
                <a:cubicBezTo>
                  <a:pt x="14883" y="1086155"/>
                  <a:pt x="18837" y="1123737"/>
                  <a:pt x="50800" y="1155700"/>
                </a:cubicBezTo>
                <a:cubicBezTo>
                  <a:pt x="61593" y="1166493"/>
                  <a:pt x="76200" y="1172633"/>
                  <a:pt x="88900" y="1181100"/>
                </a:cubicBezTo>
                <a:cubicBezTo>
                  <a:pt x="107642" y="1209213"/>
                  <a:pt x="123064" y="1237743"/>
                  <a:pt x="152400" y="1257300"/>
                </a:cubicBezTo>
                <a:cubicBezTo>
                  <a:pt x="163539" y="1264726"/>
                  <a:pt x="178071" y="1265028"/>
                  <a:pt x="190500" y="1270000"/>
                </a:cubicBezTo>
                <a:cubicBezTo>
                  <a:pt x="199289" y="1273516"/>
                  <a:pt x="207433" y="1278467"/>
                  <a:pt x="215900" y="12827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0" name="Gerade Verbindung mit Pfeil 129"/>
          <p:cNvCxnSpPr/>
          <p:nvPr/>
        </p:nvCxnSpPr>
        <p:spPr>
          <a:xfrm>
            <a:off x="683992" y="67857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70037" y="544770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31" name="Textfeld 130"/>
          <p:cNvSpPr txBox="1"/>
          <p:nvPr/>
        </p:nvSpPr>
        <p:spPr>
          <a:xfrm>
            <a:off x="941358" y="563538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grpSp>
        <p:nvGrpSpPr>
          <p:cNvPr id="132" name="Gruppieren 131"/>
          <p:cNvGrpSpPr/>
          <p:nvPr/>
        </p:nvGrpSpPr>
        <p:grpSpPr>
          <a:xfrm>
            <a:off x="5985880" y="358426"/>
            <a:ext cx="432048" cy="5976664"/>
            <a:chOff x="907976" y="448598"/>
            <a:chExt cx="432048" cy="5976664"/>
          </a:xfrm>
        </p:grpSpPr>
        <p:grpSp>
          <p:nvGrpSpPr>
            <p:cNvPr id="133" name="Gruppieren 132"/>
            <p:cNvGrpSpPr/>
            <p:nvPr/>
          </p:nvGrpSpPr>
          <p:grpSpPr>
            <a:xfrm>
              <a:off x="907976" y="448598"/>
              <a:ext cx="432048" cy="5976664"/>
              <a:chOff x="755576" y="404664"/>
              <a:chExt cx="432048" cy="5976664"/>
            </a:xfrm>
          </p:grpSpPr>
          <p:sp>
            <p:nvSpPr>
              <p:cNvPr id="172" name="Rechteck 171"/>
              <p:cNvSpPr/>
              <p:nvPr/>
            </p:nvSpPr>
            <p:spPr>
              <a:xfrm>
                <a:off x="755576" y="404664"/>
                <a:ext cx="432048" cy="597666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3" name="Ellipse 172"/>
              <p:cNvSpPr/>
              <p:nvPr/>
            </p:nvSpPr>
            <p:spPr>
              <a:xfrm>
                <a:off x="827584" y="50909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Ellipse 173"/>
              <p:cNvSpPr/>
              <p:nvPr/>
            </p:nvSpPr>
            <p:spPr>
              <a:xfrm>
                <a:off x="819300" y="105137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4" name="Gruppieren 133"/>
            <p:cNvGrpSpPr/>
            <p:nvPr/>
          </p:nvGrpSpPr>
          <p:grpSpPr>
            <a:xfrm>
              <a:off x="968307" y="1059313"/>
              <a:ext cx="333648" cy="315641"/>
              <a:chOff x="3152005" y="6314650"/>
              <a:chExt cx="333648" cy="315641"/>
            </a:xfrm>
          </p:grpSpPr>
          <p:cxnSp>
            <p:nvCxnSpPr>
              <p:cNvPr id="170" name="Gerade Verbindung 16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 Verbindung 17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uppieren 146"/>
            <p:cNvGrpSpPr/>
            <p:nvPr/>
          </p:nvGrpSpPr>
          <p:grpSpPr>
            <a:xfrm>
              <a:off x="934368" y="4843955"/>
              <a:ext cx="333648" cy="321372"/>
              <a:chOff x="5416083" y="4979836"/>
              <a:chExt cx="333648" cy="321372"/>
            </a:xfrm>
          </p:grpSpPr>
          <p:sp>
            <p:nvSpPr>
              <p:cNvPr id="167" name="Ellipse 166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8" name="Gerade Verbindung 167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Gerade Verbindung 168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Gruppieren 147"/>
            <p:cNvGrpSpPr/>
            <p:nvPr/>
          </p:nvGrpSpPr>
          <p:grpSpPr>
            <a:xfrm>
              <a:off x="972583" y="5951490"/>
              <a:ext cx="333648" cy="321372"/>
              <a:chOff x="5416083" y="4979836"/>
              <a:chExt cx="333648" cy="321372"/>
            </a:xfrm>
          </p:grpSpPr>
          <p:sp>
            <p:nvSpPr>
              <p:cNvPr id="164" name="Ellipse 163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5" name="Gerade Verbindung 164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Gerade Verbindung 165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Gruppieren 148"/>
            <p:cNvGrpSpPr/>
            <p:nvPr/>
          </p:nvGrpSpPr>
          <p:grpSpPr>
            <a:xfrm>
              <a:off x="946300" y="2744470"/>
              <a:ext cx="332765" cy="318181"/>
              <a:chOff x="4787939" y="5005454"/>
              <a:chExt cx="332765" cy="318181"/>
            </a:xfrm>
          </p:grpSpPr>
          <p:sp>
            <p:nvSpPr>
              <p:cNvPr id="160" name="Ellipse 159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61" name="Gruppieren 160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62" name="Gerade Verbindung 161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Gerade Verbindung 162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Gruppieren 149"/>
            <p:cNvGrpSpPr/>
            <p:nvPr/>
          </p:nvGrpSpPr>
          <p:grpSpPr>
            <a:xfrm>
              <a:off x="946299" y="1855333"/>
              <a:ext cx="332765" cy="318181"/>
              <a:chOff x="4787939" y="5005454"/>
              <a:chExt cx="332765" cy="318181"/>
            </a:xfrm>
          </p:grpSpPr>
          <p:sp>
            <p:nvSpPr>
              <p:cNvPr id="156" name="Ellipse 155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7" name="Gruppieren 156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8" name="Gerade Verbindung 157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Gerade Verbindung 158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1" name="Gruppieren 150"/>
            <p:cNvGrpSpPr/>
            <p:nvPr/>
          </p:nvGrpSpPr>
          <p:grpSpPr>
            <a:xfrm>
              <a:off x="958837" y="3824590"/>
              <a:ext cx="332765" cy="318181"/>
              <a:chOff x="4787939" y="5005454"/>
              <a:chExt cx="332765" cy="318181"/>
            </a:xfrm>
          </p:grpSpPr>
          <p:sp>
            <p:nvSpPr>
              <p:cNvPr id="152" name="Ellipse 151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3" name="Gruppieren 152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4" name="Gerade Verbindung 153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Gerade Verbindung 154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" name="Gruppieren 3"/>
          <p:cNvGrpSpPr/>
          <p:nvPr/>
        </p:nvGrpSpPr>
        <p:grpSpPr>
          <a:xfrm>
            <a:off x="6044513" y="435243"/>
            <a:ext cx="333648" cy="315641"/>
            <a:chOff x="2894744" y="2237863"/>
            <a:chExt cx="333648" cy="315641"/>
          </a:xfrm>
        </p:grpSpPr>
        <p:cxnSp>
          <p:nvCxnSpPr>
            <p:cNvPr id="175" name="Gerade Verbindung 174"/>
            <p:cNvCxnSpPr/>
            <p:nvPr/>
          </p:nvCxnSpPr>
          <p:spPr>
            <a:xfrm>
              <a:off x="2895627" y="2257625"/>
              <a:ext cx="332765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/>
            <p:nvPr/>
          </p:nvCxnSpPr>
          <p:spPr>
            <a:xfrm flipV="1">
              <a:off x="2894744" y="2237863"/>
              <a:ext cx="318783" cy="3156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5"/>
          <p:cNvGrpSpPr/>
          <p:nvPr/>
        </p:nvGrpSpPr>
        <p:grpSpPr>
          <a:xfrm>
            <a:off x="8434857" y="642124"/>
            <a:ext cx="557477" cy="5732195"/>
            <a:chOff x="8434857" y="794524"/>
            <a:chExt cx="557477" cy="5732195"/>
          </a:xfrm>
        </p:grpSpPr>
        <p:sp>
          <p:nvSpPr>
            <p:cNvPr id="210" name="Textfeld 209"/>
            <p:cNvSpPr txBox="1"/>
            <p:nvPr/>
          </p:nvSpPr>
          <p:spPr>
            <a:xfrm>
              <a:off x="8437374" y="1171407"/>
              <a:ext cx="554960" cy="53553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       </a:t>
              </a:r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/>
            </a:p>
          </p:txBody>
        </p:sp>
        <p:grpSp>
          <p:nvGrpSpPr>
            <p:cNvPr id="211" name="Gruppieren 210"/>
            <p:cNvGrpSpPr/>
            <p:nvPr/>
          </p:nvGrpSpPr>
          <p:grpSpPr>
            <a:xfrm>
              <a:off x="8532440" y="1158578"/>
              <a:ext cx="378023" cy="5157209"/>
              <a:chOff x="8532440" y="979012"/>
              <a:chExt cx="378023" cy="5157209"/>
            </a:xfrm>
          </p:grpSpPr>
          <p:grpSp>
            <p:nvGrpSpPr>
              <p:cNvPr id="212" name="Gruppieren 211"/>
              <p:cNvGrpSpPr/>
              <p:nvPr/>
            </p:nvGrpSpPr>
            <p:grpSpPr>
              <a:xfrm>
                <a:off x="8552433" y="1683496"/>
                <a:ext cx="332765" cy="318181"/>
                <a:chOff x="4787939" y="5005454"/>
                <a:chExt cx="332765" cy="318181"/>
              </a:xfrm>
            </p:grpSpPr>
            <p:sp>
              <p:nvSpPr>
                <p:cNvPr id="236" name="Ellipse 235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37" name="Gruppieren 236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8" name="Gerade Verbindung 237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9" name="Gerade Verbindung 238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3" name="Gruppieren 212"/>
              <p:cNvGrpSpPr/>
              <p:nvPr/>
            </p:nvGrpSpPr>
            <p:grpSpPr>
              <a:xfrm>
                <a:off x="8568307" y="2564854"/>
                <a:ext cx="332765" cy="318181"/>
                <a:chOff x="4787939" y="5005454"/>
                <a:chExt cx="332765" cy="318181"/>
              </a:xfrm>
            </p:grpSpPr>
            <p:sp>
              <p:nvSpPr>
                <p:cNvPr id="232" name="Ellipse 231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33" name="Gruppieren 232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4" name="Gerade Verbindung 233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Gerade Verbindung 234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4" name="Gruppieren 213"/>
              <p:cNvGrpSpPr/>
              <p:nvPr/>
            </p:nvGrpSpPr>
            <p:grpSpPr>
              <a:xfrm>
                <a:off x="8532440" y="979012"/>
                <a:ext cx="332765" cy="318181"/>
                <a:chOff x="4787939" y="5005454"/>
                <a:chExt cx="332765" cy="318181"/>
              </a:xfrm>
            </p:grpSpPr>
            <p:sp>
              <p:nvSpPr>
                <p:cNvPr id="228" name="Ellipse 227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29" name="Gruppieren 228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0" name="Gerade Verbindung 229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Gerade Verbindung 230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5" name="Gruppieren 214"/>
              <p:cNvGrpSpPr/>
              <p:nvPr/>
            </p:nvGrpSpPr>
            <p:grpSpPr>
              <a:xfrm>
                <a:off x="8554513" y="3621528"/>
                <a:ext cx="332765" cy="318181"/>
                <a:chOff x="4787939" y="5005454"/>
                <a:chExt cx="332765" cy="318181"/>
              </a:xfrm>
            </p:grpSpPr>
            <p:sp>
              <p:nvSpPr>
                <p:cNvPr id="224" name="Ellipse 223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25" name="Gruppieren 224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26" name="Gerade Verbindung 225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Gerade Verbindung 226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6" name="Gruppieren 215"/>
              <p:cNvGrpSpPr/>
              <p:nvPr/>
            </p:nvGrpSpPr>
            <p:grpSpPr>
              <a:xfrm>
                <a:off x="8576815" y="4712767"/>
                <a:ext cx="333648" cy="321372"/>
                <a:chOff x="5416083" y="4979836"/>
                <a:chExt cx="333648" cy="321372"/>
              </a:xfrm>
            </p:grpSpPr>
            <p:sp>
              <p:nvSpPr>
                <p:cNvPr id="221" name="Ellipse 220"/>
                <p:cNvSpPr/>
                <p:nvPr/>
              </p:nvSpPr>
              <p:spPr>
                <a:xfrm>
                  <a:off x="5448324" y="5013176"/>
                  <a:ext cx="288032" cy="28803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222" name="Gerade Verbindung 221"/>
                <p:cNvCxnSpPr/>
                <p:nvPr/>
              </p:nvCxnSpPr>
              <p:spPr>
                <a:xfrm>
                  <a:off x="5416966" y="4999598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Gerade Verbindung 222"/>
                <p:cNvCxnSpPr/>
                <p:nvPr/>
              </p:nvCxnSpPr>
              <p:spPr>
                <a:xfrm flipV="1">
                  <a:off x="5416083" y="4979836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7" name="Gruppieren 216"/>
              <p:cNvGrpSpPr/>
              <p:nvPr/>
            </p:nvGrpSpPr>
            <p:grpSpPr>
              <a:xfrm>
                <a:off x="8576815" y="5814849"/>
                <a:ext cx="333648" cy="321372"/>
                <a:chOff x="5416083" y="4979836"/>
                <a:chExt cx="333648" cy="321372"/>
              </a:xfrm>
            </p:grpSpPr>
            <p:sp>
              <p:nvSpPr>
                <p:cNvPr id="218" name="Ellipse 217"/>
                <p:cNvSpPr/>
                <p:nvPr/>
              </p:nvSpPr>
              <p:spPr>
                <a:xfrm>
                  <a:off x="5448324" y="5013176"/>
                  <a:ext cx="288032" cy="28803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219" name="Gerade Verbindung 218"/>
                <p:cNvCxnSpPr/>
                <p:nvPr/>
              </p:nvCxnSpPr>
              <p:spPr>
                <a:xfrm>
                  <a:off x="5416966" y="4999598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Gerade Verbindung 219"/>
                <p:cNvCxnSpPr/>
                <p:nvPr/>
              </p:nvCxnSpPr>
              <p:spPr>
                <a:xfrm flipV="1">
                  <a:off x="5416083" y="4979836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40" name="Textfeld 239"/>
            <p:cNvSpPr txBox="1"/>
            <p:nvPr/>
          </p:nvSpPr>
          <p:spPr>
            <a:xfrm>
              <a:off x="8434857" y="794524"/>
              <a:ext cx="55592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Test</a:t>
              </a:r>
              <a:endParaRPr lang="de-DE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6518041" y="934120"/>
            <a:ext cx="1840667" cy="350662"/>
            <a:chOff x="6518041" y="934120"/>
            <a:chExt cx="1840667" cy="350662"/>
          </a:xfrm>
        </p:grpSpPr>
        <p:grpSp>
          <p:nvGrpSpPr>
            <p:cNvPr id="241" name="Gruppieren 24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42" name="Gerade Verbindung 24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Gerade Verbindung 24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4" name="Gruppieren 243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45" name="Gerade Verbindung 24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Gerade Verbindung 24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Gruppieren 246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48" name="Gerade Verbindung 24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Gerade Verbindung 24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1" name="Gruppieren 25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52" name="Gerade Verbindung 25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Gerade Verbindung 25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4" name="Gruppieren 263"/>
          <p:cNvGrpSpPr/>
          <p:nvPr/>
        </p:nvGrpSpPr>
        <p:grpSpPr>
          <a:xfrm>
            <a:off x="6475749" y="1695691"/>
            <a:ext cx="1840667" cy="350662"/>
            <a:chOff x="6518041" y="934120"/>
            <a:chExt cx="1840667" cy="350662"/>
          </a:xfrm>
        </p:grpSpPr>
        <p:grpSp>
          <p:nvGrpSpPr>
            <p:cNvPr id="265" name="Gruppieren 264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75" name="Gerade Verbindung 27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Gerade Verbindung 27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Gruppieren 265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73" name="Gerade Verbindung 272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Gerade Verbindung 273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7" name="Gruppieren 266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71" name="Gerade Verbindung 27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Gerade Verbindung 27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8" name="Gruppieren 267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69" name="Gerade Verbindung 26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Gerade Verbindung 26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7" name="Gruppieren 276"/>
          <p:cNvGrpSpPr/>
          <p:nvPr/>
        </p:nvGrpSpPr>
        <p:grpSpPr>
          <a:xfrm>
            <a:off x="6518041" y="2599390"/>
            <a:ext cx="1840667" cy="350662"/>
            <a:chOff x="6518041" y="934120"/>
            <a:chExt cx="1840667" cy="350662"/>
          </a:xfrm>
        </p:grpSpPr>
        <p:grpSp>
          <p:nvGrpSpPr>
            <p:cNvPr id="278" name="Gruppieren 277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88" name="Gerade Verbindung 28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Gerade Verbindung 28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9" name="Gruppieren 278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86" name="Gerade Verbindung 28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Gerade Verbindung 28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0" name="Gruppieren 279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84" name="Gerade Verbindung 28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Gerade Verbindung 28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1" name="Gruppieren 28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82" name="Gerade Verbindung 28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Gerade Verbindung 28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0" name="Gruppieren 289"/>
          <p:cNvGrpSpPr/>
          <p:nvPr/>
        </p:nvGrpSpPr>
        <p:grpSpPr>
          <a:xfrm>
            <a:off x="6518041" y="3696663"/>
            <a:ext cx="1840667" cy="350662"/>
            <a:chOff x="6518041" y="934120"/>
            <a:chExt cx="1840667" cy="350662"/>
          </a:xfrm>
        </p:grpSpPr>
        <p:grpSp>
          <p:nvGrpSpPr>
            <p:cNvPr id="291" name="Gruppieren 29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05" name="Gerade Verbindung 30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Gerade Verbindung 30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2" name="Gruppieren 291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99" name="Gerade Verbindung 29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Gerade Verbindung 30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3" name="Gruppieren 292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97" name="Gerade Verbindung 29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Gerade Verbindung 29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4" name="Gruppieren 293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95" name="Gerade Verbindung 29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Gerade Verbindung 29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7" name="Gruppieren 306"/>
          <p:cNvGrpSpPr/>
          <p:nvPr/>
        </p:nvGrpSpPr>
        <p:grpSpPr>
          <a:xfrm>
            <a:off x="6518041" y="4710915"/>
            <a:ext cx="1840667" cy="350662"/>
            <a:chOff x="6518041" y="934120"/>
            <a:chExt cx="1840667" cy="350662"/>
          </a:xfrm>
        </p:grpSpPr>
        <p:grpSp>
          <p:nvGrpSpPr>
            <p:cNvPr id="308" name="Gruppieren 307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18" name="Gerade Verbindung 31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Gerade Verbindung 31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uppieren 308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316" name="Gerade Verbindung 31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Gerade Verbindung 31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0" name="Gruppieren 309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314" name="Gerade Verbindung 31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Gerade Verbindung 31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1" name="Gruppieren 31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312" name="Gerade Verbindung 31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Gerade Verbindung 31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0" name="Gruppieren 319"/>
          <p:cNvGrpSpPr/>
          <p:nvPr/>
        </p:nvGrpSpPr>
        <p:grpSpPr>
          <a:xfrm>
            <a:off x="6518041" y="5830462"/>
            <a:ext cx="1840667" cy="350662"/>
            <a:chOff x="6518041" y="934120"/>
            <a:chExt cx="1840667" cy="350662"/>
          </a:xfrm>
        </p:grpSpPr>
        <p:grpSp>
          <p:nvGrpSpPr>
            <p:cNvPr id="321" name="Gruppieren 32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31" name="Gerade Verbindung 33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Gerade Verbindung 33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2" name="Gruppieren 321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329" name="Gerade Verbindung 32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Gerade Verbindung 32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Gruppieren 322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327" name="Gerade Verbindung 32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Gerade Verbindung 32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4" name="Gruppieren 323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325" name="Gerade Verbindung 32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Gerade Verbindung 32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3" name="Gruppieren 332"/>
          <p:cNvGrpSpPr/>
          <p:nvPr/>
        </p:nvGrpSpPr>
        <p:grpSpPr>
          <a:xfrm>
            <a:off x="2441888" y="1324458"/>
            <a:ext cx="3976039" cy="404580"/>
            <a:chOff x="2873936" y="1144892"/>
            <a:chExt cx="3976039" cy="404580"/>
          </a:xfrm>
        </p:grpSpPr>
        <p:sp>
          <p:nvSpPr>
            <p:cNvPr id="334" name="Rechteck 333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35" name="Gerade Verbindung mit Pfeil 334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Gerade Verbindung mit Pfeil 335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Gerade Verbindung mit Pfeil 336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Gerade Verbindung mit Pfeil 337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Gerade Verbindung mit Pfeil 338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Gerade Verbindung mit Pfeil 339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1" name="Rechteck 340"/>
            <p:cNvSpPr/>
            <p:nvPr/>
          </p:nvSpPr>
          <p:spPr>
            <a:xfrm rot="16200000">
              <a:off x="4542514" y="-218277"/>
              <a:ext cx="117761" cy="3417737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2" name="Gruppieren 341"/>
          <p:cNvGrpSpPr/>
          <p:nvPr/>
        </p:nvGrpSpPr>
        <p:grpSpPr>
          <a:xfrm>
            <a:off x="2471627" y="2068994"/>
            <a:ext cx="3976039" cy="404580"/>
            <a:chOff x="2873936" y="1144892"/>
            <a:chExt cx="3976039" cy="404580"/>
          </a:xfrm>
        </p:grpSpPr>
        <p:sp>
          <p:nvSpPr>
            <p:cNvPr id="343" name="Rechteck 342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44" name="Gerade Verbindung mit Pfeil 343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Gerade Verbindung mit Pfeil 344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Gerade Verbindung mit Pfeil 345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Gerade Verbindung mit Pfeil 346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Gerade Verbindung mit Pfeil 347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Gerade Verbindung mit Pfeil 348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0" name="Rechteck 349"/>
            <p:cNvSpPr/>
            <p:nvPr/>
          </p:nvSpPr>
          <p:spPr>
            <a:xfrm rot="16200000">
              <a:off x="4543687" y="-219449"/>
              <a:ext cx="117761" cy="3420082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51" name="Gruppieren 350"/>
          <p:cNvGrpSpPr/>
          <p:nvPr/>
        </p:nvGrpSpPr>
        <p:grpSpPr>
          <a:xfrm>
            <a:off x="2516231" y="2944241"/>
            <a:ext cx="3976039" cy="404580"/>
            <a:chOff x="2873936" y="1144892"/>
            <a:chExt cx="3976039" cy="404580"/>
          </a:xfrm>
        </p:grpSpPr>
        <p:sp>
          <p:nvSpPr>
            <p:cNvPr id="352" name="Rechteck 351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3" name="Gerade Verbindung mit Pfeil 352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Gerade Verbindung mit Pfeil 353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Gerade Verbindung mit Pfeil 354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Gerade Verbindung mit Pfeil 355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Gerade Verbindung mit Pfeil 356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Gerade Verbindung mit Pfeil 357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9" name="Rechteck 358"/>
            <p:cNvSpPr/>
            <p:nvPr/>
          </p:nvSpPr>
          <p:spPr>
            <a:xfrm rot="16200000">
              <a:off x="4527364" y="-203125"/>
              <a:ext cx="117760" cy="3387434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0" name="Gruppieren 359"/>
          <p:cNvGrpSpPr/>
          <p:nvPr/>
        </p:nvGrpSpPr>
        <p:grpSpPr>
          <a:xfrm>
            <a:off x="2571986" y="4018376"/>
            <a:ext cx="3976039" cy="404580"/>
            <a:chOff x="2873936" y="1144892"/>
            <a:chExt cx="3976039" cy="404580"/>
          </a:xfrm>
        </p:grpSpPr>
        <p:sp>
          <p:nvSpPr>
            <p:cNvPr id="361" name="Rechteck 360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62" name="Gerade Verbindung mit Pfeil 361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Gerade Verbindung mit Pfeil 362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Gerade Verbindung mit Pfeil 363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Gerade Verbindung mit Pfeil 364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Gerade Verbindung mit Pfeil 365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Gerade Verbindung mit Pfeil 366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Rechteck 367"/>
            <p:cNvSpPr/>
            <p:nvPr/>
          </p:nvSpPr>
          <p:spPr>
            <a:xfrm rot="16200000">
              <a:off x="4499486" y="-175248"/>
              <a:ext cx="117760" cy="3331679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69" name="Gerade Verbindung mit Pfeil 368"/>
          <p:cNvCxnSpPr/>
          <p:nvPr/>
        </p:nvCxnSpPr>
        <p:spPr>
          <a:xfrm>
            <a:off x="5580112" y="2168406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Gerade Verbindung mit Pfeil 369"/>
          <p:cNvCxnSpPr/>
          <p:nvPr/>
        </p:nvCxnSpPr>
        <p:spPr>
          <a:xfrm>
            <a:off x="5590456" y="3058592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Gerade Verbindung mit Pfeil 370"/>
          <p:cNvCxnSpPr/>
          <p:nvPr/>
        </p:nvCxnSpPr>
        <p:spPr>
          <a:xfrm>
            <a:off x="5642434" y="4124496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Gerade Verbindung mit Pfeil 371"/>
          <p:cNvCxnSpPr/>
          <p:nvPr/>
        </p:nvCxnSpPr>
        <p:spPr>
          <a:xfrm>
            <a:off x="5518448" y="1446610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Ellipse 379"/>
          <p:cNvSpPr/>
          <p:nvPr/>
        </p:nvSpPr>
        <p:spPr>
          <a:xfrm>
            <a:off x="3576471" y="2306528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2" name="Ellipse 381"/>
          <p:cNvSpPr/>
          <p:nvPr/>
        </p:nvSpPr>
        <p:spPr>
          <a:xfrm>
            <a:off x="4216219" y="3192100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4721786" y="4345766"/>
            <a:ext cx="4539782" cy="384911"/>
            <a:chOff x="4584948" y="2311088"/>
            <a:chExt cx="4539782" cy="384911"/>
          </a:xfrm>
        </p:grpSpPr>
        <p:sp>
          <p:nvSpPr>
            <p:cNvPr id="379" name="Ellipse 378"/>
            <p:cNvSpPr/>
            <p:nvPr/>
          </p:nvSpPr>
          <p:spPr>
            <a:xfrm>
              <a:off x="4584948" y="2311088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1" name="Textfeld 380"/>
            <p:cNvSpPr txBox="1"/>
            <p:nvPr/>
          </p:nvSpPr>
          <p:spPr>
            <a:xfrm>
              <a:off x="7838801" y="2442083"/>
              <a:ext cx="128592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b="1" dirty="0" smtClean="0"/>
                <a:t>14.7.: neues Cluster</a:t>
              </a:r>
              <a:endParaRPr lang="de-DE" b="1" dirty="0"/>
            </a:p>
          </p:txBody>
        </p:sp>
        <p:cxnSp>
          <p:nvCxnSpPr>
            <p:cNvPr id="383" name="Gerade Verbindung mit Pfeil 382"/>
            <p:cNvCxnSpPr>
              <a:endCxn id="381" idx="1"/>
            </p:cNvCxnSpPr>
            <p:nvPr/>
          </p:nvCxnSpPr>
          <p:spPr>
            <a:xfrm>
              <a:off x="7101917" y="2569041"/>
              <a:ext cx="7368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4" name="Rechteck 383"/>
          <p:cNvSpPr/>
          <p:nvPr/>
        </p:nvSpPr>
        <p:spPr>
          <a:xfrm rot="16200000">
            <a:off x="7125291" y="3353024"/>
            <a:ext cx="90038" cy="229221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5" name="Gerade Verbindung mit Pfeil 384"/>
          <p:cNvCxnSpPr>
            <a:endCxn id="384" idx="0"/>
          </p:cNvCxnSpPr>
          <p:nvPr/>
        </p:nvCxnSpPr>
        <p:spPr>
          <a:xfrm flipV="1">
            <a:off x="5006563" y="4499130"/>
            <a:ext cx="1017641" cy="1222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Gerade Verbindung mit Pfeil 388"/>
          <p:cNvCxnSpPr/>
          <p:nvPr/>
        </p:nvCxnSpPr>
        <p:spPr>
          <a:xfrm>
            <a:off x="1337752" y="1975178"/>
            <a:ext cx="4648128" cy="6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Gerade Verbindung mit Pfeil 389"/>
          <p:cNvCxnSpPr/>
          <p:nvPr/>
        </p:nvCxnSpPr>
        <p:spPr>
          <a:xfrm flipV="1">
            <a:off x="1344671" y="2841952"/>
            <a:ext cx="4641209" cy="10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Gerade Verbindung mit Pfeil 390"/>
          <p:cNvCxnSpPr/>
          <p:nvPr/>
        </p:nvCxnSpPr>
        <p:spPr>
          <a:xfrm>
            <a:off x="1328873" y="3928171"/>
            <a:ext cx="46570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Textfeld 394"/>
          <p:cNvSpPr txBox="1"/>
          <p:nvPr/>
        </p:nvSpPr>
        <p:spPr>
          <a:xfrm>
            <a:off x="1766057" y="1043793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396" name="Textfeld 395"/>
          <p:cNvSpPr txBox="1"/>
          <p:nvPr/>
        </p:nvSpPr>
        <p:spPr>
          <a:xfrm>
            <a:off x="1826875" y="1772816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397" name="Textfeld 396"/>
          <p:cNvSpPr txBox="1"/>
          <p:nvPr/>
        </p:nvSpPr>
        <p:spPr>
          <a:xfrm>
            <a:off x="1846937" y="2636912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398" name="Textfeld 397"/>
          <p:cNvSpPr txBox="1"/>
          <p:nvPr/>
        </p:nvSpPr>
        <p:spPr>
          <a:xfrm>
            <a:off x="1872417" y="3740526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373" name="Ellipse 372"/>
          <p:cNvSpPr/>
          <p:nvPr/>
        </p:nvSpPr>
        <p:spPr>
          <a:xfrm>
            <a:off x="3505206" y="125605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4" name="Ellipse 373"/>
          <p:cNvSpPr/>
          <p:nvPr/>
        </p:nvSpPr>
        <p:spPr>
          <a:xfrm>
            <a:off x="3521588" y="1942873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73"/>
          <p:cNvSpPr txBox="1"/>
          <p:nvPr/>
        </p:nvSpPr>
        <p:spPr>
          <a:xfrm>
            <a:off x="3437910" y="1031022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99" name="Textfeld 398"/>
          <p:cNvSpPr txBox="1"/>
          <p:nvPr/>
        </p:nvSpPr>
        <p:spPr>
          <a:xfrm>
            <a:off x="3457526" y="175839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75" name="Ellipse 374"/>
          <p:cNvSpPr/>
          <p:nvPr/>
        </p:nvSpPr>
        <p:spPr>
          <a:xfrm>
            <a:off x="3558715" y="2831076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0" name="Textfeld 399"/>
          <p:cNvSpPr txBox="1"/>
          <p:nvPr/>
        </p:nvSpPr>
        <p:spPr>
          <a:xfrm>
            <a:off x="3477030" y="262558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76" name="Ellipse 375"/>
          <p:cNvSpPr/>
          <p:nvPr/>
        </p:nvSpPr>
        <p:spPr>
          <a:xfrm>
            <a:off x="3596714" y="3915821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1" name="Textfeld 400"/>
          <p:cNvSpPr txBox="1"/>
          <p:nvPr/>
        </p:nvSpPr>
        <p:spPr>
          <a:xfrm>
            <a:off x="3546288" y="3725237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77" name="Ellipse 376"/>
          <p:cNvSpPr/>
          <p:nvPr/>
        </p:nvSpPr>
        <p:spPr>
          <a:xfrm>
            <a:off x="7117042" y="4337442"/>
            <a:ext cx="243426" cy="2396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8" name="Ellipse 377"/>
          <p:cNvSpPr/>
          <p:nvPr/>
        </p:nvSpPr>
        <p:spPr>
          <a:xfrm>
            <a:off x="4659064" y="4275163"/>
            <a:ext cx="411018" cy="440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7" name="Ellipse 386"/>
          <p:cNvSpPr/>
          <p:nvPr/>
        </p:nvSpPr>
        <p:spPr>
          <a:xfrm>
            <a:off x="7033246" y="4233894"/>
            <a:ext cx="411018" cy="440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6" name="Textfeld 385"/>
          <p:cNvSpPr txBox="1"/>
          <p:nvPr/>
        </p:nvSpPr>
        <p:spPr>
          <a:xfrm>
            <a:off x="7064196" y="4157083"/>
            <a:ext cx="3241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SB</a:t>
            </a:r>
            <a:endParaRPr lang="de-DE" b="1" dirty="0"/>
          </a:p>
        </p:txBody>
      </p:sp>
      <p:grpSp>
        <p:nvGrpSpPr>
          <p:cNvPr id="392" name="Gruppieren 391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393" name="Ellipse 392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94" name="Ellipse 393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02" name="Textfeld 401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403" name="Textfeld 402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404" name="Rechteck 403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405" name="Textfeld 404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406" name="Rechteck 405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407" name="Textfeld 406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408" name="Gruppieren 407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412" name="Gerade Verbindung 41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Gerade Verbindung 41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9" name="Textfeld 408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410" name="Ellipse 409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11" name="Textfeld 410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55364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-36512" y="17557"/>
            <a:ext cx="92890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Hätte das GA schon am 10.07. getestet, hätte es am 12.07. das Ergebnis gehabt, ermittelt und die zum Cluster führende Person am 13.07. </a:t>
            </a:r>
            <a:r>
              <a:rPr lang="de-DE" sz="1100" dirty="0" err="1"/>
              <a:t>quarantänisiert</a:t>
            </a:r>
            <a:r>
              <a:rPr lang="de-DE" sz="1100" dirty="0"/>
              <a:t>, das Cluster wäre verhindert worden. Dies ist ein  Ergebnis aus </a:t>
            </a:r>
            <a:r>
              <a:rPr lang="de-DE" sz="1100" dirty="0" smtClean="0"/>
              <a:t>sequentieller </a:t>
            </a:r>
            <a:r>
              <a:rPr lang="de-DE" sz="1100" dirty="0" smtClean="0"/>
              <a:t>Rückwärtsermittlung, zeitnaher Testung </a:t>
            </a:r>
            <a:r>
              <a:rPr lang="de-DE" sz="1100" dirty="0"/>
              <a:t>und dann </a:t>
            </a:r>
            <a:r>
              <a:rPr lang="de-DE" sz="1100" dirty="0" smtClean="0"/>
              <a:t>Vorwärtsermittlung.</a:t>
            </a:r>
            <a:endParaRPr lang="de-DE" sz="1100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99875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18251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437910" y="1031022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3877320" y="1220619"/>
            <a:ext cx="519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uppieren 86"/>
          <p:cNvGrpSpPr/>
          <p:nvPr/>
        </p:nvGrpSpPr>
        <p:grpSpPr>
          <a:xfrm>
            <a:off x="323528" y="440214"/>
            <a:ext cx="432048" cy="5976664"/>
            <a:chOff x="755576" y="404664"/>
            <a:chExt cx="432048" cy="5976664"/>
          </a:xfrm>
        </p:grpSpPr>
        <p:sp>
          <p:nvSpPr>
            <p:cNvPr id="91" name="Rechteck 90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42716" y="18231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819300" y="27089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821284" y="378904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827584" y="486916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827584" y="594928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907976" y="448598"/>
            <a:ext cx="432048" cy="5976664"/>
            <a:chOff x="755576" y="404664"/>
            <a:chExt cx="432048" cy="5976664"/>
          </a:xfrm>
        </p:grpSpPr>
        <p:sp>
          <p:nvSpPr>
            <p:cNvPr id="126" name="Rechteck 125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35" name="Gerade Verbindung mit Pfeil 134"/>
          <p:cNvCxnSpPr/>
          <p:nvPr/>
        </p:nvCxnSpPr>
        <p:spPr>
          <a:xfrm>
            <a:off x="1340024" y="1230938"/>
            <a:ext cx="20558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hteck 135"/>
          <p:cNvSpPr/>
          <p:nvPr/>
        </p:nvSpPr>
        <p:spPr>
          <a:xfrm rot="16200000">
            <a:off x="474372" y="691412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7" name="Gerade Verbindung mit Pfeil 136"/>
          <p:cNvCxnSpPr>
            <a:stCxn id="136" idx="1"/>
            <a:endCxn id="107" idx="0"/>
          </p:cNvCxnSpPr>
          <p:nvPr/>
        </p:nvCxnSpPr>
        <p:spPr>
          <a:xfrm flipH="1">
            <a:off x="531268" y="912284"/>
            <a:ext cx="1984" cy="1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ihandform 137"/>
          <p:cNvSpPr/>
          <p:nvPr/>
        </p:nvSpPr>
        <p:spPr>
          <a:xfrm>
            <a:off x="292100" y="916166"/>
            <a:ext cx="241300" cy="952500"/>
          </a:xfrm>
          <a:custGeom>
            <a:avLst/>
            <a:gdLst>
              <a:gd name="connsiteX0" fmla="*/ 241300 w 241300"/>
              <a:gd name="connsiteY0" fmla="*/ 0 h 952500"/>
              <a:gd name="connsiteX1" fmla="*/ 177800 w 241300"/>
              <a:gd name="connsiteY1" fmla="*/ 12700 h 952500"/>
              <a:gd name="connsiteX2" fmla="*/ 88900 w 241300"/>
              <a:gd name="connsiteY2" fmla="*/ 88900 h 952500"/>
              <a:gd name="connsiteX3" fmla="*/ 38100 w 241300"/>
              <a:gd name="connsiteY3" fmla="*/ 203200 h 952500"/>
              <a:gd name="connsiteX4" fmla="*/ 12700 w 241300"/>
              <a:gd name="connsiteY4" fmla="*/ 292100 h 952500"/>
              <a:gd name="connsiteX5" fmla="*/ 0 w 241300"/>
              <a:gd name="connsiteY5" fmla="*/ 381000 h 952500"/>
              <a:gd name="connsiteX6" fmla="*/ 12700 w 241300"/>
              <a:gd name="connsiteY6" fmla="*/ 584200 h 952500"/>
              <a:gd name="connsiteX7" fmla="*/ 25400 w 241300"/>
              <a:gd name="connsiteY7" fmla="*/ 635000 h 952500"/>
              <a:gd name="connsiteX8" fmla="*/ 50800 w 241300"/>
              <a:gd name="connsiteY8" fmla="*/ 762000 h 952500"/>
              <a:gd name="connsiteX9" fmla="*/ 63500 w 241300"/>
              <a:gd name="connsiteY9" fmla="*/ 800100 h 952500"/>
              <a:gd name="connsiteX10" fmla="*/ 88900 w 241300"/>
              <a:gd name="connsiteY10" fmla="*/ 838200 h 952500"/>
              <a:gd name="connsiteX11" fmla="*/ 101600 w 241300"/>
              <a:gd name="connsiteY11" fmla="*/ 876300 h 952500"/>
              <a:gd name="connsiteX12" fmla="*/ 139700 w 241300"/>
              <a:gd name="connsiteY12" fmla="*/ 914400 h 952500"/>
              <a:gd name="connsiteX13" fmla="*/ 165100 w 241300"/>
              <a:gd name="connsiteY13" fmla="*/ 952500 h 952500"/>
              <a:gd name="connsiteX14" fmla="*/ 165100 w 241300"/>
              <a:gd name="connsiteY14" fmla="*/ 9398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300" h="952500">
                <a:moveTo>
                  <a:pt x="241300" y="0"/>
                </a:moveTo>
                <a:cubicBezTo>
                  <a:pt x="220133" y="4233"/>
                  <a:pt x="198011" y="5121"/>
                  <a:pt x="177800" y="12700"/>
                </a:cubicBezTo>
                <a:cubicBezTo>
                  <a:pt x="149417" y="23344"/>
                  <a:pt x="103986" y="71300"/>
                  <a:pt x="88900" y="88900"/>
                </a:cubicBezTo>
                <a:cubicBezTo>
                  <a:pt x="55967" y="127322"/>
                  <a:pt x="55489" y="151032"/>
                  <a:pt x="38100" y="203200"/>
                </a:cubicBezTo>
                <a:cubicBezTo>
                  <a:pt x="27219" y="235844"/>
                  <a:pt x="19079" y="257017"/>
                  <a:pt x="12700" y="292100"/>
                </a:cubicBezTo>
                <a:cubicBezTo>
                  <a:pt x="7345" y="321551"/>
                  <a:pt x="4233" y="351367"/>
                  <a:pt x="0" y="381000"/>
                </a:cubicBezTo>
                <a:cubicBezTo>
                  <a:pt x="4233" y="448733"/>
                  <a:pt x="5947" y="516671"/>
                  <a:pt x="12700" y="584200"/>
                </a:cubicBezTo>
                <a:cubicBezTo>
                  <a:pt x="14437" y="601568"/>
                  <a:pt x="21977" y="617884"/>
                  <a:pt x="25400" y="635000"/>
                </a:cubicBezTo>
                <a:cubicBezTo>
                  <a:pt x="42033" y="718163"/>
                  <a:pt x="31134" y="693169"/>
                  <a:pt x="50800" y="762000"/>
                </a:cubicBezTo>
                <a:cubicBezTo>
                  <a:pt x="54478" y="774872"/>
                  <a:pt x="57513" y="788126"/>
                  <a:pt x="63500" y="800100"/>
                </a:cubicBezTo>
                <a:cubicBezTo>
                  <a:pt x="70326" y="813752"/>
                  <a:pt x="82074" y="824548"/>
                  <a:pt x="88900" y="838200"/>
                </a:cubicBezTo>
                <a:cubicBezTo>
                  <a:pt x="94887" y="850174"/>
                  <a:pt x="94174" y="865161"/>
                  <a:pt x="101600" y="876300"/>
                </a:cubicBezTo>
                <a:cubicBezTo>
                  <a:pt x="111563" y="891244"/>
                  <a:pt x="128202" y="900602"/>
                  <a:pt x="139700" y="914400"/>
                </a:cubicBezTo>
                <a:cubicBezTo>
                  <a:pt x="149471" y="926126"/>
                  <a:pt x="154307" y="941707"/>
                  <a:pt x="165100" y="952500"/>
                </a:cubicBezTo>
                <a:lnTo>
                  <a:pt x="165100" y="93980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228600" y="916166"/>
            <a:ext cx="266700" cy="1892300"/>
          </a:xfrm>
          <a:custGeom>
            <a:avLst/>
            <a:gdLst>
              <a:gd name="connsiteX0" fmla="*/ 266700 w 266700"/>
              <a:gd name="connsiteY0" fmla="*/ 0 h 1892300"/>
              <a:gd name="connsiteX1" fmla="*/ 203200 w 266700"/>
              <a:gd name="connsiteY1" fmla="*/ 25400 h 1892300"/>
              <a:gd name="connsiteX2" fmla="*/ 139700 w 266700"/>
              <a:gd name="connsiteY2" fmla="*/ 101600 h 1892300"/>
              <a:gd name="connsiteX3" fmla="*/ 114300 w 266700"/>
              <a:gd name="connsiteY3" fmla="*/ 177800 h 1892300"/>
              <a:gd name="connsiteX4" fmla="*/ 88900 w 266700"/>
              <a:gd name="connsiteY4" fmla="*/ 215900 h 1892300"/>
              <a:gd name="connsiteX5" fmla="*/ 76200 w 266700"/>
              <a:gd name="connsiteY5" fmla="*/ 254000 h 1892300"/>
              <a:gd name="connsiteX6" fmla="*/ 50800 w 266700"/>
              <a:gd name="connsiteY6" fmla="*/ 406400 h 1892300"/>
              <a:gd name="connsiteX7" fmla="*/ 38100 w 266700"/>
              <a:gd name="connsiteY7" fmla="*/ 457200 h 1892300"/>
              <a:gd name="connsiteX8" fmla="*/ 0 w 266700"/>
              <a:gd name="connsiteY8" fmla="*/ 1524000 h 1892300"/>
              <a:gd name="connsiteX9" fmla="*/ 12700 w 266700"/>
              <a:gd name="connsiteY9" fmla="*/ 1727200 h 1892300"/>
              <a:gd name="connsiteX10" fmla="*/ 25400 w 266700"/>
              <a:gd name="connsiteY10" fmla="*/ 1778000 h 1892300"/>
              <a:gd name="connsiteX11" fmla="*/ 114300 w 266700"/>
              <a:gd name="connsiteY11" fmla="*/ 1866900 h 1892300"/>
              <a:gd name="connsiteX12" fmla="*/ 152400 w 266700"/>
              <a:gd name="connsiteY12" fmla="*/ 189230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700" h="1892300">
                <a:moveTo>
                  <a:pt x="266700" y="0"/>
                </a:moveTo>
                <a:cubicBezTo>
                  <a:pt x="245533" y="8467"/>
                  <a:pt x="222532" y="13318"/>
                  <a:pt x="203200" y="25400"/>
                </a:cubicBezTo>
                <a:cubicBezTo>
                  <a:pt x="184795" y="36903"/>
                  <a:pt x="149153" y="80331"/>
                  <a:pt x="139700" y="101600"/>
                </a:cubicBezTo>
                <a:cubicBezTo>
                  <a:pt x="128826" y="126066"/>
                  <a:pt x="129152" y="155523"/>
                  <a:pt x="114300" y="177800"/>
                </a:cubicBezTo>
                <a:cubicBezTo>
                  <a:pt x="105833" y="190500"/>
                  <a:pt x="95726" y="202248"/>
                  <a:pt x="88900" y="215900"/>
                </a:cubicBezTo>
                <a:cubicBezTo>
                  <a:pt x="82913" y="227874"/>
                  <a:pt x="78825" y="240873"/>
                  <a:pt x="76200" y="254000"/>
                </a:cubicBezTo>
                <a:cubicBezTo>
                  <a:pt x="66100" y="304501"/>
                  <a:pt x="59267" y="355600"/>
                  <a:pt x="50800" y="406400"/>
                </a:cubicBezTo>
                <a:cubicBezTo>
                  <a:pt x="47931" y="423617"/>
                  <a:pt x="42333" y="440267"/>
                  <a:pt x="38100" y="457200"/>
                </a:cubicBezTo>
                <a:cubicBezTo>
                  <a:pt x="-9674" y="1006597"/>
                  <a:pt x="14302" y="651579"/>
                  <a:pt x="0" y="1524000"/>
                </a:cubicBezTo>
                <a:cubicBezTo>
                  <a:pt x="4233" y="1591733"/>
                  <a:pt x="5947" y="1659671"/>
                  <a:pt x="12700" y="1727200"/>
                </a:cubicBezTo>
                <a:cubicBezTo>
                  <a:pt x="14437" y="1744568"/>
                  <a:pt x="16923" y="1762742"/>
                  <a:pt x="25400" y="1778000"/>
                </a:cubicBezTo>
                <a:cubicBezTo>
                  <a:pt x="46399" y="1815798"/>
                  <a:pt x="75796" y="1847648"/>
                  <a:pt x="114300" y="1866900"/>
                </a:cubicBezTo>
                <a:cubicBezTo>
                  <a:pt x="156416" y="1887958"/>
                  <a:pt x="152400" y="1863993"/>
                  <a:pt x="152400" y="18923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Freihandform 139"/>
          <p:cNvSpPr/>
          <p:nvPr/>
        </p:nvSpPr>
        <p:spPr>
          <a:xfrm>
            <a:off x="228600" y="2554466"/>
            <a:ext cx="169458" cy="1356152"/>
          </a:xfrm>
          <a:custGeom>
            <a:avLst/>
            <a:gdLst>
              <a:gd name="connsiteX0" fmla="*/ 12700 w 169458"/>
              <a:gd name="connsiteY0" fmla="*/ 0 h 1356152"/>
              <a:gd name="connsiteX1" fmla="*/ 25400 w 169458"/>
              <a:gd name="connsiteY1" fmla="*/ 114300 h 1356152"/>
              <a:gd name="connsiteX2" fmla="*/ 0 w 169458"/>
              <a:gd name="connsiteY2" fmla="*/ 469900 h 1356152"/>
              <a:gd name="connsiteX3" fmla="*/ 12700 w 169458"/>
              <a:gd name="connsiteY3" fmla="*/ 787400 h 1356152"/>
              <a:gd name="connsiteX4" fmla="*/ 25400 w 169458"/>
              <a:gd name="connsiteY4" fmla="*/ 850900 h 1356152"/>
              <a:gd name="connsiteX5" fmla="*/ 38100 w 169458"/>
              <a:gd name="connsiteY5" fmla="*/ 1231900 h 1356152"/>
              <a:gd name="connsiteX6" fmla="*/ 63500 w 169458"/>
              <a:gd name="connsiteY6" fmla="*/ 1270000 h 1356152"/>
              <a:gd name="connsiteX7" fmla="*/ 165100 w 169458"/>
              <a:gd name="connsiteY7" fmla="*/ 1346200 h 135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458" h="1356152">
                <a:moveTo>
                  <a:pt x="12700" y="0"/>
                </a:moveTo>
                <a:cubicBezTo>
                  <a:pt x="16933" y="38100"/>
                  <a:pt x="25400" y="75966"/>
                  <a:pt x="25400" y="114300"/>
                </a:cubicBezTo>
                <a:cubicBezTo>
                  <a:pt x="25400" y="336208"/>
                  <a:pt x="24196" y="324723"/>
                  <a:pt x="0" y="469900"/>
                </a:cubicBezTo>
                <a:cubicBezTo>
                  <a:pt x="4233" y="575733"/>
                  <a:pt x="5654" y="681717"/>
                  <a:pt x="12700" y="787400"/>
                </a:cubicBezTo>
                <a:cubicBezTo>
                  <a:pt x="14136" y="808938"/>
                  <a:pt x="24169" y="829349"/>
                  <a:pt x="25400" y="850900"/>
                </a:cubicBezTo>
                <a:cubicBezTo>
                  <a:pt x="32649" y="977764"/>
                  <a:pt x="26596" y="1105351"/>
                  <a:pt x="38100" y="1231900"/>
                </a:cubicBezTo>
                <a:cubicBezTo>
                  <a:pt x="39482" y="1247101"/>
                  <a:pt x="52013" y="1259949"/>
                  <a:pt x="63500" y="1270000"/>
                </a:cubicBezTo>
                <a:cubicBezTo>
                  <a:pt x="293267" y="1471046"/>
                  <a:pt x="61788" y="1242888"/>
                  <a:pt x="165100" y="13462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mit Pfeil 140"/>
          <p:cNvCxnSpPr>
            <a:stCxn id="107" idx="6"/>
            <a:endCxn id="129" idx="2"/>
          </p:cNvCxnSpPr>
          <p:nvPr/>
        </p:nvCxnSpPr>
        <p:spPr>
          <a:xfrm>
            <a:off x="675284" y="123093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967664" y="1861344"/>
            <a:ext cx="29206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?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  <a:endParaRPr lang="de-DE" dirty="0"/>
          </a:p>
        </p:txBody>
      </p:sp>
      <p:cxnSp>
        <p:nvCxnSpPr>
          <p:cNvPr id="142" name="Gerade Verbindung mit Pfeil 141"/>
          <p:cNvCxnSpPr/>
          <p:nvPr/>
        </p:nvCxnSpPr>
        <p:spPr>
          <a:xfrm>
            <a:off x="675284" y="2006040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mit Pfeil 142"/>
          <p:cNvCxnSpPr/>
          <p:nvPr/>
        </p:nvCxnSpPr>
        <p:spPr>
          <a:xfrm>
            <a:off x="675284" y="288848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mit Pfeil 143"/>
          <p:cNvCxnSpPr/>
          <p:nvPr/>
        </p:nvCxnSpPr>
        <p:spPr>
          <a:xfrm>
            <a:off x="686032" y="396860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4"/>
          <p:cNvCxnSpPr/>
          <p:nvPr/>
        </p:nvCxnSpPr>
        <p:spPr>
          <a:xfrm>
            <a:off x="635814" y="504872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mit Pfeil 145"/>
          <p:cNvCxnSpPr/>
          <p:nvPr/>
        </p:nvCxnSpPr>
        <p:spPr>
          <a:xfrm>
            <a:off x="698700" y="612884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 6"/>
          <p:cNvSpPr/>
          <p:nvPr/>
        </p:nvSpPr>
        <p:spPr>
          <a:xfrm>
            <a:off x="202980" y="3771900"/>
            <a:ext cx="190720" cy="1232741"/>
          </a:xfrm>
          <a:custGeom>
            <a:avLst/>
            <a:gdLst>
              <a:gd name="connsiteX0" fmla="*/ 63720 w 190720"/>
              <a:gd name="connsiteY0" fmla="*/ 0 h 1232741"/>
              <a:gd name="connsiteX1" fmla="*/ 51020 w 190720"/>
              <a:gd name="connsiteY1" fmla="*/ 203200 h 1232741"/>
              <a:gd name="connsiteX2" fmla="*/ 25620 w 190720"/>
              <a:gd name="connsiteY2" fmla="*/ 558800 h 1232741"/>
              <a:gd name="connsiteX3" fmla="*/ 12920 w 190720"/>
              <a:gd name="connsiteY3" fmla="*/ 736600 h 1232741"/>
              <a:gd name="connsiteX4" fmla="*/ 12920 w 190720"/>
              <a:gd name="connsiteY4" fmla="*/ 1041400 h 1232741"/>
              <a:gd name="connsiteX5" fmla="*/ 25620 w 190720"/>
              <a:gd name="connsiteY5" fmla="*/ 1079500 h 1232741"/>
              <a:gd name="connsiteX6" fmla="*/ 63720 w 190720"/>
              <a:gd name="connsiteY6" fmla="*/ 1130300 h 1232741"/>
              <a:gd name="connsiteX7" fmla="*/ 178020 w 190720"/>
              <a:gd name="connsiteY7" fmla="*/ 1231900 h 1232741"/>
              <a:gd name="connsiteX8" fmla="*/ 190720 w 190720"/>
              <a:gd name="connsiteY8" fmla="*/ 1231900 h 123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20" h="1232741">
                <a:moveTo>
                  <a:pt x="63720" y="0"/>
                </a:moveTo>
                <a:cubicBezTo>
                  <a:pt x="59487" y="67733"/>
                  <a:pt x="54327" y="135415"/>
                  <a:pt x="51020" y="203200"/>
                </a:cubicBezTo>
                <a:cubicBezTo>
                  <a:pt x="34382" y="544286"/>
                  <a:pt x="72244" y="418927"/>
                  <a:pt x="25620" y="558800"/>
                </a:cubicBezTo>
                <a:cubicBezTo>
                  <a:pt x="21387" y="618067"/>
                  <a:pt x="17477" y="677357"/>
                  <a:pt x="12920" y="736600"/>
                </a:cubicBezTo>
                <a:cubicBezTo>
                  <a:pt x="530" y="897673"/>
                  <a:pt x="-8556" y="880327"/>
                  <a:pt x="12920" y="1041400"/>
                </a:cubicBezTo>
                <a:cubicBezTo>
                  <a:pt x="14689" y="1054670"/>
                  <a:pt x="18978" y="1067877"/>
                  <a:pt x="25620" y="1079500"/>
                </a:cubicBezTo>
                <a:cubicBezTo>
                  <a:pt x="36122" y="1097878"/>
                  <a:pt x="49560" y="1114567"/>
                  <a:pt x="63720" y="1130300"/>
                </a:cubicBezTo>
                <a:cubicBezTo>
                  <a:pt x="91259" y="1160899"/>
                  <a:pt x="135295" y="1210537"/>
                  <a:pt x="178020" y="1231900"/>
                </a:cubicBezTo>
                <a:cubicBezTo>
                  <a:pt x="181806" y="1233793"/>
                  <a:pt x="186487" y="1231900"/>
                  <a:pt x="190720" y="12319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 7"/>
          <p:cNvSpPr/>
          <p:nvPr/>
        </p:nvSpPr>
        <p:spPr>
          <a:xfrm>
            <a:off x="177800" y="4749800"/>
            <a:ext cx="215900" cy="1282700"/>
          </a:xfrm>
          <a:custGeom>
            <a:avLst/>
            <a:gdLst>
              <a:gd name="connsiteX0" fmla="*/ 38100 w 215900"/>
              <a:gd name="connsiteY0" fmla="*/ 0 h 1282700"/>
              <a:gd name="connsiteX1" fmla="*/ 50800 w 215900"/>
              <a:gd name="connsiteY1" fmla="*/ 88900 h 1282700"/>
              <a:gd name="connsiteX2" fmla="*/ 63500 w 215900"/>
              <a:gd name="connsiteY2" fmla="*/ 127000 h 1282700"/>
              <a:gd name="connsiteX3" fmla="*/ 50800 w 215900"/>
              <a:gd name="connsiteY3" fmla="*/ 393700 h 1282700"/>
              <a:gd name="connsiteX4" fmla="*/ 38100 w 215900"/>
              <a:gd name="connsiteY4" fmla="*/ 431800 h 1282700"/>
              <a:gd name="connsiteX5" fmla="*/ 25400 w 215900"/>
              <a:gd name="connsiteY5" fmla="*/ 482600 h 1282700"/>
              <a:gd name="connsiteX6" fmla="*/ 0 w 215900"/>
              <a:gd name="connsiteY6" fmla="*/ 596900 h 1282700"/>
              <a:gd name="connsiteX7" fmla="*/ 12700 w 215900"/>
              <a:gd name="connsiteY7" fmla="*/ 1041400 h 1282700"/>
              <a:gd name="connsiteX8" fmla="*/ 50800 w 215900"/>
              <a:gd name="connsiteY8" fmla="*/ 1155700 h 1282700"/>
              <a:gd name="connsiteX9" fmla="*/ 88900 w 215900"/>
              <a:gd name="connsiteY9" fmla="*/ 1181100 h 1282700"/>
              <a:gd name="connsiteX10" fmla="*/ 152400 w 215900"/>
              <a:gd name="connsiteY10" fmla="*/ 1257300 h 1282700"/>
              <a:gd name="connsiteX11" fmla="*/ 190500 w 215900"/>
              <a:gd name="connsiteY11" fmla="*/ 1270000 h 1282700"/>
              <a:gd name="connsiteX12" fmla="*/ 215900 w 215900"/>
              <a:gd name="connsiteY12" fmla="*/ 1282700 h 128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900" h="1282700">
                <a:moveTo>
                  <a:pt x="38100" y="0"/>
                </a:moveTo>
                <a:cubicBezTo>
                  <a:pt x="42333" y="29633"/>
                  <a:pt x="44929" y="59547"/>
                  <a:pt x="50800" y="88900"/>
                </a:cubicBezTo>
                <a:cubicBezTo>
                  <a:pt x="53425" y="102027"/>
                  <a:pt x="63500" y="113613"/>
                  <a:pt x="63500" y="127000"/>
                </a:cubicBezTo>
                <a:cubicBezTo>
                  <a:pt x="63500" y="216001"/>
                  <a:pt x="58191" y="305007"/>
                  <a:pt x="50800" y="393700"/>
                </a:cubicBezTo>
                <a:cubicBezTo>
                  <a:pt x="49688" y="407041"/>
                  <a:pt x="41778" y="418928"/>
                  <a:pt x="38100" y="431800"/>
                </a:cubicBezTo>
                <a:cubicBezTo>
                  <a:pt x="33305" y="448583"/>
                  <a:pt x="28823" y="465484"/>
                  <a:pt x="25400" y="482600"/>
                </a:cubicBezTo>
                <a:cubicBezTo>
                  <a:pt x="3049" y="594356"/>
                  <a:pt x="24716" y="522751"/>
                  <a:pt x="0" y="596900"/>
                </a:cubicBezTo>
                <a:cubicBezTo>
                  <a:pt x="4233" y="745067"/>
                  <a:pt x="5478" y="893349"/>
                  <a:pt x="12700" y="1041400"/>
                </a:cubicBezTo>
                <a:cubicBezTo>
                  <a:pt x="14883" y="1086155"/>
                  <a:pt x="18837" y="1123737"/>
                  <a:pt x="50800" y="1155700"/>
                </a:cubicBezTo>
                <a:cubicBezTo>
                  <a:pt x="61593" y="1166493"/>
                  <a:pt x="76200" y="1172633"/>
                  <a:pt x="88900" y="1181100"/>
                </a:cubicBezTo>
                <a:cubicBezTo>
                  <a:pt x="107642" y="1209213"/>
                  <a:pt x="123064" y="1237743"/>
                  <a:pt x="152400" y="1257300"/>
                </a:cubicBezTo>
                <a:cubicBezTo>
                  <a:pt x="163539" y="1264726"/>
                  <a:pt x="178071" y="1265028"/>
                  <a:pt x="190500" y="1270000"/>
                </a:cubicBezTo>
                <a:cubicBezTo>
                  <a:pt x="199289" y="1273516"/>
                  <a:pt x="207433" y="1278467"/>
                  <a:pt x="215900" y="12827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0" name="Gerade Verbindung mit Pfeil 129"/>
          <p:cNvCxnSpPr/>
          <p:nvPr/>
        </p:nvCxnSpPr>
        <p:spPr>
          <a:xfrm>
            <a:off x="683992" y="67857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70037" y="544770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31" name="Textfeld 130"/>
          <p:cNvSpPr txBox="1"/>
          <p:nvPr/>
        </p:nvSpPr>
        <p:spPr>
          <a:xfrm>
            <a:off x="941358" y="563538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grpSp>
        <p:nvGrpSpPr>
          <p:cNvPr id="132" name="Gruppieren 131"/>
          <p:cNvGrpSpPr/>
          <p:nvPr/>
        </p:nvGrpSpPr>
        <p:grpSpPr>
          <a:xfrm>
            <a:off x="5985880" y="358426"/>
            <a:ext cx="432048" cy="5976664"/>
            <a:chOff x="907976" y="448598"/>
            <a:chExt cx="432048" cy="5976664"/>
          </a:xfrm>
        </p:grpSpPr>
        <p:grpSp>
          <p:nvGrpSpPr>
            <p:cNvPr id="133" name="Gruppieren 132"/>
            <p:cNvGrpSpPr/>
            <p:nvPr/>
          </p:nvGrpSpPr>
          <p:grpSpPr>
            <a:xfrm>
              <a:off x="907976" y="448598"/>
              <a:ext cx="432048" cy="5976664"/>
              <a:chOff x="755576" y="404664"/>
              <a:chExt cx="432048" cy="5976664"/>
            </a:xfrm>
          </p:grpSpPr>
          <p:sp>
            <p:nvSpPr>
              <p:cNvPr id="172" name="Rechteck 171"/>
              <p:cNvSpPr/>
              <p:nvPr/>
            </p:nvSpPr>
            <p:spPr>
              <a:xfrm>
                <a:off x="755576" y="404664"/>
                <a:ext cx="432048" cy="597666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3" name="Ellipse 172"/>
              <p:cNvSpPr/>
              <p:nvPr/>
            </p:nvSpPr>
            <p:spPr>
              <a:xfrm>
                <a:off x="827584" y="50909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Ellipse 173"/>
              <p:cNvSpPr/>
              <p:nvPr/>
            </p:nvSpPr>
            <p:spPr>
              <a:xfrm>
                <a:off x="819300" y="105137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4" name="Gruppieren 133"/>
            <p:cNvGrpSpPr/>
            <p:nvPr/>
          </p:nvGrpSpPr>
          <p:grpSpPr>
            <a:xfrm>
              <a:off x="968307" y="1059313"/>
              <a:ext cx="333648" cy="315641"/>
              <a:chOff x="3152005" y="6314650"/>
              <a:chExt cx="333648" cy="315641"/>
            </a:xfrm>
          </p:grpSpPr>
          <p:cxnSp>
            <p:nvCxnSpPr>
              <p:cNvPr id="170" name="Gerade Verbindung 16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 Verbindung 17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uppieren 146"/>
            <p:cNvGrpSpPr/>
            <p:nvPr/>
          </p:nvGrpSpPr>
          <p:grpSpPr>
            <a:xfrm>
              <a:off x="934368" y="4843955"/>
              <a:ext cx="333648" cy="321372"/>
              <a:chOff x="5416083" y="4979836"/>
              <a:chExt cx="333648" cy="321372"/>
            </a:xfrm>
          </p:grpSpPr>
          <p:sp>
            <p:nvSpPr>
              <p:cNvPr id="167" name="Ellipse 166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8" name="Gerade Verbindung 167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Gerade Verbindung 168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Gruppieren 147"/>
            <p:cNvGrpSpPr/>
            <p:nvPr/>
          </p:nvGrpSpPr>
          <p:grpSpPr>
            <a:xfrm>
              <a:off x="972583" y="5951490"/>
              <a:ext cx="333648" cy="321372"/>
              <a:chOff x="5416083" y="4979836"/>
              <a:chExt cx="333648" cy="321372"/>
            </a:xfrm>
          </p:grpSpPr>
          <p:sp>
            <p:nvSpPr>
              <p:cNvPr id="164" name="Ellipse 163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5" name="Gerade Verbindung 164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Gerade Verbindung 165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Gruppieren 148"/>
            <p:cNvGrpSpPr/>
            <p:nvPr/>
          </p:nvGrpSpPr>
          <p:grpSpPr>
            <a:xfrm>
              <a:off x="946300" y="2744470"/>
              <a:ext cx="332765" cy="318181"/>
              <a:chOff x="4787939" y="5005454"/>
              <a:chExt cx="332765" cy="318181"/>
            </a:xfrm>
          </p:grpSpPr>
          <p:sp>
            <p:nvSpPr>
              <p:cNvPr id="160" name="Ellipse 159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61" name="Gruppieren 160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62" name="Gerade Verbindung 161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Gerade Verbindung 162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Gruppieren 149"/>
            <p:cNvGrpSpPr/>
            <p:nvPr/>
          </p:nvGrpSpPr>
          <p:grpSpPr>
            <a:xfrm>
              <a:off x="946299" y="1855333"/>
              <a:ext cx="332765" cy="318181"/>
              <a:chOff x="4787939" y="5005454"/>
              <a:chExt cx="332765" cy="318181"/>
            </a:xfrm>
          </p:grpSpPr>
          <p:sp>
            <p:nvSpPr>
              <p:cNvPr id="156" name="Ellipse 155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7" name="Gruppieren 156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8" name="Gerade Verbindung 157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Gerade Verbindung 158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1" name="Gruppieren 150"/>
            <p:cNvGrpSpPr/>
            <p:nvPr/>
          </p:nvGrpSpPr>
          <p:grpSpPr>
            <a:xfrm>
              <a:off x="958837" y="3824590"/>
              <a:ext cx="332765" cy="318181"/>
              <a:chOff x="4787939" y="5005454"/>
              <a:chExt cx="332765" cy="318181"/>
            </a:xfrm>
          </p:grpSpPr>
          <p:sp>
            <p:nvSpPr>
              <p:cNvPr id="152" name="Ellipse 151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3" name="Gruppieren 152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4" name="Gerade Verbindung 153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Gerade Verbindung 154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" name="Gruppieren 3"/>
          <p:cNvGrpSpPr/>
          <p:nvPr/>
        </p:nvGrpSpPr>
        <p:grpSpPr>
          <a:xfrm>
            <a:off x="6044513" y="435243"/>
            <a:ext cx="333648" cy="315641"/>
            <a:chOff x="2894744" y="2237863"/>
            <a:chExt cx="333648" cy="315641"/>
          </a:xfrm>
        </p:grpSpPr>
        <p:cxnSp>
          <p:nvCxnSpPr>
            <p:cNvPr id="175" name="Gerade Verbindung 174"/>
            <p:cNvCxnSpPr/>
            <p:nvPr/>
          </p:nvCxnSpPr>
          <p:spPr>
            <a:xfrm>
              <a:off x="2895627" y="2257625"/>
              <a:ext cx="332765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/>
            <p:nvPr/>
          </p:nvCxnSpPr>
          <p:spPr>
            <a:xfrm flipV="1">
              <a:off x="2894744" y="2237863"/>
              <a:ext cx="318783" cy="3156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5"/>
          <p:cNvGrpSpPr/>
          <p:nvPr/>
        </p:nvGrpSpPr>
        <p:grpSpPr>
          <a:xfrm>
            <a:off x="8434857" y="642124"/>
            <a:ext cx="557477" cy="5732195"/>
            <a:chOff x="8434857" y="794524"/>
            <a:chExt cx="557477" cy="5732195"/>
          </a:xfrm>
        </p:grpSpPr>
        <p:sp>
          <p:nvSpPr>
            <p:cNvPr id="210" name="Textfeld 209"/>
            <p:cNvSpPr txBox="1"/>
            <p:nvPr/>
          </p:nvSpPr>
          <p:spPr>
            <a:xfrm>
              <a:off x="8437374" y="1171407"/>
              <a:ext cx="554960" cy="53553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       </a:t>
              </a:r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/>
            </a:p>
          </p:txBody>
        </p:sp>
        <p:grpSp>
          <p:nvGrpSpPr>
            <p:cNvPr id="211" name="Gruppieren 210"/>
            <p:cNvGrpSpPr/>
            <p:nvPr/>
          </p:nvGrpSpPr>
          <p:grpSpPr>
            <a:xfrm>
              <a:off x="8532440" y="1158578"/>
              <a:ext cx="378023" cy="5157209"/>
              <a:chOff x="8532440" y="979012"/>
              <a:chExt cx="378023" cy="5157209"/>
            </a:xfrm>
          </p:grpSpPr>
          <p:grpSp>
            <p:nvGrpSpPr>
              <p:cNvPr id="212" name="Gruppieren 211"/>
              <p:cNvGrpSpPr/>
              <p:nvPr/>
            </p:nvGrpSpPr>
            <p:grpSpPr>
              <a:xfrm>
                <a:off x="8552433" y="1683496"/>
                <a:ext cx="332765" cy="318181"/>
                <a:chOff x="4787939" y="5005454"/>
                <a:chExt cx="332765" cy="318181"/>
              </a:xfrm>
            </p:grpSpPr>
            <p:sp>
              <p:nvSpPr>
                <p:cNvPr id="236" name="Ellipse 235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37" name="Gruppieren 236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8" name="Gerade Verbindung 237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9" name="Gerade Verbindung 238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3" name="Gruppieren 212"/>
              <p:cNvGrpSpPr/>
              <p:nvPr/>
            </p:nvGrpSpPr>
            <p:grpSpPr>
              <a:xfrm>
                <a:off x="8568307" y="2564854"/>
                <a:ext cx="332765" cy="318181"/>
                <a:chOff x="4787939" y="5005454"/>
                <a:chExt cx="332765" cy="318181"/>
              </a:xfrm>
            </p:grpSpPr>
            <p:sp>
              <p:nvSpPr>
                <p:cNvPr id="232" name="Ellipse 231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33" name="Gruppieren 232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4" name="Gerade Verbindung 233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Gerade Verbindung 234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4" name="Gruppieren 213"/>
              <p:cNvGrpSpPr/>
              <p:nvPr/>
            </p:nvGrpSpPr>
            <p:grpSpPr>
              <a:xfrm>
                <a:off x="8532440" y="979012"/>
                <a:ext cx="332765" cy="318181"/>
                <a:chOff x="4787939" y="5005454"/>
                <a:chExt cx="332765" cy="318181"/>
              </a:xfrm>
            </p:grpSpPr>
            <p:sp>
              <p:nvSpPr>
                <p:cNvPr id="228" name="Ellipse 227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29" name="Gruppieren 228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0" name="Gerade Verbindung 229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Gerade Verbindung 230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5" name="Gruppieren 214"/>
              <p:cNvGrpSpPr/>
              <p:nvPr/>
            </p:nvGrpSpPr>
            <p:grpSpPr>
              <a:xfrm>
                <a:off x="8554513" y="3621528"/>
                <a:ext cx="332765" cy="318181"/>
                <a:chOff x="4787939" y="5005454"/>
                <a:chExt cx="332765" cy="318181"/>
              </a:xfrm>
            </p:grpSpPr>
            <p:sp>
              <p:nvSpPr>
                <p:cNvPr id="224" name="Ellipse 223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25" name="Gruppieren 224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26" name="Gerade Verbindung 225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Gerade Verbindung 226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6" name="Gruppieren 215"/>
              <p:cNvGrpSpPr/>
              <p:nvPr/>
            </p:nvGrpSpPr>
            <p:grpSpPr>
              <a:xfrm>
                <a:off x="8576815" y="4712767"/>
                <a:ext cx="333648" cy="321372"/>
                <a:chOff x="5416083" y="4979836"/>
                <a:chExt cx="333648" cy="321372"/>
              </a:xfrm>
            </p:grpSpPr>
            <p:sp>
              <p:nvSpPr>
                <p:cNvPr id="221" name="Ellipse 220"/>
                <p:cNvSpPr/>
                <p:nvPr/>
              </p:nvSpPr>
              <p:spPr>
                <a:xfrm>
                  <a:off x="5448324" y="5013176"/>
                  <a:ext cx="288032" cy="28803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222" name="Gerade Verbindung 221"/>
                <p:cNvCxnSpPr/>
                <p:nvPr/>
              </p:nvCxnSpPr>
              <p:spPr>
                <a:xfrm>
                  <a:off x="5416966" y="4999598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Gerade Verbindung 222"/>
                <p:cNvCxnSpPr/>
                <p:nvPr/>
              </p:nvCxnSpPr>
              <p:spPr>
                <a:xfrm flipV="1">
                  <a:off x="5416083" y="4979836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7" name="Gruppieren 216"/>
              <p:cNvGrpSpPr/>
              <p:nvPr/>
            </p:nvGrpSpPr>
            <p:grpSpPr>
              <a:xfrm>
                <a:off x="8576815" y="5814849"/>
                <a:ext cx="333648" cy="321372"/>
                <a:chOff x="5416083" y="4979836"/>
                <a:chExt cx="333648" cy="321372"/>
              </a:xfrm>
            </p:grpSpPr>
            <p:sp>
              <p:nvSpPr>
                <p:cNvPr id="218" name="Ellipse 217"/>
                <p:cNvSpPr/>
                <p:nvPr/>
              </p:nvSpPr>
              <p:spPr>
                <a:xfrm>
                  <a:off x="5448324" y="5013176"/>
                  <a:ext cx="288032" cy="28803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219" name="Gerade Verbindung 218"/>
                <p:cNvCxnSpPr/>
                <p:nvPr/>
              </p:nvCxnSpPr>
              <p:spPr>
                <a:xfrm>
                  <a:off x="5416966" y="4999598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Gerade Verbindung 219"/>
                <p:cNvCxnSpPr/>
                <p:nvPr/>
              </p:nvCxnSpPr>
              <p:spPr>
                <a:xfrm flipV="1">
                  <a:off x="5416083" y="4979836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40" name="Textfeld 239"/>
            <p:cNvSpPr txBox="1"/>
            <p:nvPr/>
          </p:nvSpPr>
          <p:spPr>
            <a:xfrm>
              <a:off x="8434857" y="794524"/>
              <a:ext cx="55592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Test</a:t>
              </a:r>
              <a:endParaRPr lang="de-DE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6518041" y="934120"/>
            <a:ext cx="1840667" cy="350662"/>
            <a:chOff x="6518041" y="934120"/>
            <a:chExt cx="1840667" cy="350662"/>
          </a:xfrm>
        </p:grpSpPr>
        <p:grpSp>
          <p:nvGrpSpPr>
            <p:cNvPr id="241" name="Gruppieren 24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42" name="Gerade Verbindung 24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Gerade Verbindung 24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4" name="Gruppieren 243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45" name="Gerade Verbindung 24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Gerade Verbindung 24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Gruppieren 246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48" name="Gerade Verbindung 24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Gerade Verbindung 24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1" name="Gruppieren 25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52" name="Gerade Verbindung 25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Gerade Verbindung 25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4" name="Gruppieren 263"/>
          <p:cNvGrpSpPr/>
          <p:nvPr/>
        </p:nvGrpSpPr>
        <p:grpSpPr>
          <a:xfrm>
            <a:off x="6475749" y="1695691"/>
            <a:ext cx="1840667" cy="350662"/>
            <a:chOff x="6518041" y="934120"/>
            <a:chExt cx="1840667" cy="350662"/>
          </a:xfrm>
        </p:grpSpPr>
        <p:grpSp>
          <p:nvGrpSpPr>
            <p:cNvPr id="265" name="Gruppieren 264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75" name="Gerade Verbindung 27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Gerade Verbindung 27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Gruppieren 265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73" name="Gerade Verbindung 272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Gerade Verbindung 273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7" name="Gruppieren 266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71" name="Gerade Verbindung 27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Gerade Verbindung 27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8" name="Gruppieren 267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69" name="Gerade Verbindung 26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Gerade Verbindung 26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7" name="Gruppieren 276"/>
          <p:cNvGrpSpPr/>
          <p:nvPr/>
        </p:nvGrpSpPr>
        <p:grpSpPr>
          <a:xfrm>
            <a:off x="6518041" y="2599390"/>
            <a:ext cx="1840667" cy="350662"/>
            <a:chOff x="6518041" y="934120"/>
            <a:chExt cx="1840667" cy="350662"/>
          </a:xfrm>
        </p:grpSpPr>
        <p:grpSp>
          <p:nvGrpSpPr>
            <p:cNvPr id="278" name="Gruppieren 277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88" name="Gerade Verbindung 28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Gerade Verbindung 28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9" name="Gruppieren 278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86" name="Gerade Verbindung 28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Gerade Verbindung 28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0" name="Gruppieren 279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84" name="Gerade Verbindung 28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Gerade Verbindung 28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1" name="Gruppieren 28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82" name="Gerade Verbindung 28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Gerade Verbindung 28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0" name="Gruppieren 289"/>
          <p:cNvGrpSpPr/>
          <p:nvPr/>
        </p:nvGrpSpPr>
        <p:grpSpPr>
          <a:xfrm>
            <a:off x="6518041" y="3696663"/>
            <a:ext cx="1840667" cy="350662"/>
            <a:chOff x="6518041" y="934120"/>
            <a:chExt cx="1840667" cy="350662"/>
          </a:xfrm>
        </p:grpSpPr>
        <p:grpSp>
          <p:nvGrpSpPr>
            <p:cNvPr id="291" name="Gruppieren 29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05" name="Gerade Verbindung 30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Gerade Verbindung 30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2" name="Gruppieren 291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99" name="Gerade Verbindung 29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Gerade Verbindung 30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3" name="Gruppieren 292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97" name="Gerade Verbindung 29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Gerade Verbindung 29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4" name="Gruppieren 293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95" name="Gerade Verbindung 29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Gerade Verbindung 29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7" name="Gruppieren 306"/>
          <p:cNvGrpSpPr/>
          <p:nvPr/>
        </p:nvGrpSpPr>
        <p:grpSpPr>
          <a:xfrm>
            <a:off x="6518041" y="4710915"/>
            <a:ext cx="1840667" cy="350662"/>
            <a:chOff x="6518041" y="934120"/>
            <a:chExt cx="1840667" cy="350662"/>
          </a:xfrm>
        </p:grpSpPr>
        <p:grpSp>
          <p:nvGrpSpPr>
            <p:cNvPr id="308" name="Gruppieren 307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18" name="Gerade Verbindung 31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Gerade Verbindung 31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uppieren 308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316" name="Gerade Verbindung 31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Gerade Verbindung 31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0" name="Gruppieren 309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314" name="Gerade Verbindung 31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Gerade Verbindung 31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1" name="Gruppieren 31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312" name="Gerade Verbindung 31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Gerade Verbindung 31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0" name="Gruppieren 319"/>
          <p:cNvGrpSpPr/>
          <p:nvPr/>
        </p:nvGrpSpPr>
        <p:grpSpPr>
          <a:xfrm>
            <a:off x="6518041" y="5830462"/>
            <a:ext cx="1840667" cy="350662"/>
            <a:chOff x="6518041" y="934120"/>
            <a:chExt cx="1840667" cy="350662"/>
          </a:xfrm>
        </p:grpSpPr>
        <p:grpSp>
          <p:nvGrpSpPr>
            <p:cNvPr id="321" name="Gruppieren 32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31" name="Gerade Verbindung 33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Gerade Verbindung 33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2" name="Gruppieren 321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329" name="Gerade Verbindung 32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Gerade Verbindung 32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Gruppieren 322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327" name="Gerade Verbindung 32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Gerade Verbindung 32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4" name="Gruppieren 323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325" name="Gerade Verbindung 32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Gerade Verbindung 32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3" name="Gruppieren 332"/>
          <p:cNvGrpSpPr/>
          <p:nvPr/>
        </p:nvGrpSpPr>
        <p:grpSpPr>
          <a:xfrm>
            <a:off x="2441888" y="1324458"/>
            <a:ext cx="3976039" cy="404580"/>
            <a:chOff x="2873936" y="1144892"/>
            <a:chExt cx="3976039" cy="404580"/>
          </a:xfrm>
        </p:grpSpPr>
        <p:sp>
          <p:nvSpPr>
            <p:cNvPr id="334" name="Rechteck 333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35" name="Gerade Verbindung mit Pfeil 334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Gerade Verbindung mit Pfeil 335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Gerade Verbindung mit Pfeil 336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Gerade Verbindung mit Pfeil 337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Gerade Verbindung mit Pfeil 338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Gerade Verbindung mit Pfeil 339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1" name="Rechteck 340"/>
            <p:cNvSpPr/>
            <p:nvPr/>
          </p:nvSpPr>
          <p:spPr>
            <a:xfrm rot="16200000">
              <a:off x="4542514" y="-218277"/>
              <a:ext cx="117761" cy="3417737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2" name="Gruppieren 341"/>
          <p:cNvGrpSpPr/>
          <p:nvPr/>
        </p:nvGrpSpPr>
        <p:grpSpPr>
          <a:xfrm>
            <a:off x="2471627" y="2068994"/>
            <a:ext cx="3976039" cy="404580"/>
            <a:chOff x="2873936" y="1144892"/>
            <a:chExt cx="3976039" cy="404580"/>
          </a:xfrm>
        </p:grpSpPr>
        <p:sp>
          <p:nvSpPr>
            <p:cNvPr id="343" name="Rechteck 342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44" name="Gerade Verbindung mit Pfeil 343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Gerade Verbindung mit Pfeil 344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Gerade Verbindung mit Pfeil 345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Gerade Verbindung mit Pfeil 346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Gerade Verbindung mit Pfeil 347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Gerade Verbindung mit Pfeil 348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0" name="Rechteck 349"/>
            <p:cNvSpPr/>
            <p:nvPr/>
          </p:nvSpPr>
          <p:spPr>
            <a:xfrm rot="16200000">
              <a:off x="4543687" y="-219449"/>
              <a:ext cx="117761" cy="3420082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51" name="Gruppieren 350"/>
          <p:cNvGrpSpPr/>
          <p:nvPr/>
        </p:nvGrpSpPr>
        <p:grpSpPr>
          <a:xfrm>
            <a:off x="2516231" y="2944241"/>
            <a:ext cx="3976039" cy="404580"/>
            <a:chOff x="2873936" y="1144892"/>
            <a:chExt cx="3976039" cy="404580"/>
          </a:xfrm>
        </p:grpSpPr>
        <p:sp>
          <p:nvSpPr>
            <p:cNvPr id="352" name="Rechteck 351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3" name="Gerade Verbindung mit Pfeil 352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Gerade Verbindung mit Pfeil 353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Gerade Verbindung mit Pfeil 354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Gerade Verbindung mit Pfeil 355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Gerade Verbindung mit Pfeil 356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Gerade Verbindung mit Pfeil 357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9" name="Rechteck 358"/>
            <p:cNvSpPr/>
            <p:nvPr/>
          </p:nvSpPr>
          <p:spPr>
            <a:xfrm rot="16200000">
              <a:off x="4527364" y="-203125"/>
              <a:ext cx="117760" cy="3387434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0" name="Gruppieren 359"/>
          <p:cNvGrpSpPr/>
          <p:nvPr/>
        </p:nvGrpSpPr>
        <p:grpSpPr>
          <a:xfrm>
            <a:off x="2571986" y="4018376"/>
            <a:ext cx="3976039" cy="404580"/>
            <a:chOff x="2873936" y="1144892"/>
            <a:chExt cx="3976039" cy="404580"/>
          </a:xfrm>
        </p:grpSpPr>
        <p:sp>
          <p:nvSpPr>
            <p:cNvPr id="361" name="Rechteck 360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62" name="Gerade Verbindung mit Pfeil 361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Gerade Verbindung mit Pfeil 362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Gerade Verbindung mit Pfeil 363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Gerade Verbindung mit Pfeil 364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Gerade Verbindung mit Pfeil 365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Gerade Verbindung mit Pfeil 366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Rechteck 367"/>
            <p:cNvSpPr/>
            <p:nvPr/>
          </p:nvSpPr>
          <p:spPr>
            <a:xfrm rot="16200000">
              <a:off x="4499486" y="-175248"/>
              <a:ext cx="117760" cy="3331679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69" name="Gerade Verbindung mit Pfeil 368"/>
          <p:cNvCxnSpPr/>
          <p:nvPr/>
        </p:nvCxnSpPr>
        <p:spPr>
          <a:xfrm>
            <a:off x="5580112" y="2168406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Gerade Verbindung mit Pfeil 369"/>
          <p:cNvCxnSpPr/>
          <p:nvPr/>
        </p:nvCxnSpPr>
        <p:spPr>
          <a:xfrm>
            <a:off x="5590456" y="3058592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Gerade Verbindung mit Pfeil 370"/>
          <p:cNvCxnSpPr/>
          <p:nvPr/>
        </p:nvCxnSpPr>
        <p:spPr>
          <a:xfrm>
            <a:off x="5642434" y="4124496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Gerade Verbindung mit Pfeil 371"/>
          <p:cNvCxnSpPr/>
          <p:nvPr/>
        </p:nvCxnSpPr>
        <p:spPr>
          <a:xfrm>
            <a:off x="5518448" y="1446610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Ellipse 379"/>
          <p:cNvSpPr/>
          <p:nvPr/>
        </p:nvSpPr>
        <p:spPr>
          <a:xfrm>
            <a:off x="2930567" y="2315475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2" name="Ellipse 381"/>
          <p:cNvSpPr/>
          <p:nvPr/>
        </p:nvSpPr>
        <p:spPr>
          <a:xfrm>
            <a:off x="3415173" y="3201281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/>
          <p:cNvGrpSpPr/>
          <p:nvPr/>
        </p:nvGrpSpPr>
        <p:grpSpPr>
          <a:xfrm>
            <a:off x="4721786" y="4345766"/>
            <a:ext cx="4499707" cy="384911"/>
            <a:chOff x="4584948" y="2311088"/>
            <a:chExt cx="4499707" cy="384911"/>
          </a:xfrm>
        </p:grpSpPr>
        <p:sp>
          <p:nvSpPr>
            <p:cNvPr id="379" name="Ellipse 378"/>
            <p:cNvSpPr/>
            <p:nvPr/>
          </p:nvSpPr>
          <p:spPr>
            <a:xfrm>
              <a:off x="4584948" y="2311088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1" name="Textfeld 380"/>
            <p:cNvSpPr txBox="1"/>
            <p:nvPr/>
          </p:nvSpPr>
          <p:spPr>
            <a:xfrm>
              <a:off x="7838801" y="2442083"/>
              <a:ext cx="124585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b="1" dirty="0" smtClean="0"/>
                <a:t>14.7.: KEIN Cluster</a:t>
              </a:r>
              <a:endParaRPr lang="de-DE" b="1" dirty="0"/>
            </a:p>
          </p:txBody>
        </p:sp>
        <p:cxnSp>
          <p:nvCxnSpPr>
            <p:cNvPr id="383" name="Gerade Verbindung mit Pfeil 382"/>
            <p:cNvCxnSpPr>
              <a:stCxn id="379" idx="4"/>
              <a:endCxn id="381" idx="1"/>
            </p:cNvCxnSpPr>
            <p:nvPr/>
          </p:nvCxnSpPr>
          <p:spPr>
            <a:xfrm flipV="1">
              <a:off x="4728964" y="2569041"/>
              <a:ext cx="3109837" cy="300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4" name="Rechteck 383"/>
          <p:cNvSpPr/>
          <p:nvPr/>
        </p:nvSpPr>
        <p:spPr>
          <a:xfrm rot="16200000">
            <a:off x="7125291" y="3353024"/>
            <a:ext cx="90038" cy="229221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5" name="Gerade Verbindung mit Pfeil 384"/>
          <p:cNvCxnSpPr>
            <a:endCxn id="384" idx="0"/>
          </p:cNvCxnSpPr>
          <p:nvPr/>
        </p:nvCxnSpPr>
        <p:spPr>
          <a:xfrm flipV="1">
            <a:off x="5006563" y="4499130"/>
            <a:ext cx="1017641" cy="1222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Textfeld 385"/>
          <p:cNvSpPr txBox="1"/>
          <p:nvPr/>
        </p:nvSpPr>
        <p:spPr>
          <a:xfrm>
            <a:off x="7064196" y="4263619"/>
            <a:ext cx="3241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SB</a:t>
            </a:r>
            <a:endParaRPr lang="de-DE" b="1" dirty="0"/>
          </a:p>
        </p:txBody>
      </p:sp>
      <p:sp>
        <p:nvSpPr>
          <p:cNvPr id="388" name="Ellipse 387"/>
          <p:cNvSpPr/>
          <p:nvPr/>
        </p:nvSpPr>
        <p:spPr>
          <a:xfrm>
            <a:off x="5999101" y="3653792"/>
            <a:ext cx="411018" cy="440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9" name="Gerade Verbindung mit Pfeil 388"/>
          <p:cNvCxnSpPr/>
          <p:nvPr/>
        </p:nvCxnSpPr>
        <p:spPr>
          <a:xfrm>
            <a:off x="1337752" y="1975178"/>
            <a:ext cx="4648128" cy="6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Gerade Verbindung mit Pfeil 389"/>
          <p:cNvCxnSpPr/>
          <p:nvPr/>
        </p:nvCxnSpPr>
        <p:spPr>
          <a:xfrm flipV="1">
            <a:off x="1344671" y="2841952"/>
            <a:ext cx="4641209" cy="10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Gerade Verbindung mit Pfeil 390"/>
          <p:cNvCxnSpPr/>
          <p:nvPr/>
        </p:nvCxnSpPr>
        <p:spPr>
          <a:xfrm>
            <a:off x="1328873" y="3928171"/>
            <a:ext cx="46570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6" name="Gruppieren 375"/>
          <p:cNvGrpSpPr/>
          <p:nvPr/>
        </p:nvGrpSpPr>
        <p:grpSpPr>
          <a:xfrm>
            <a:off x="7688279" y="4317670"/>
            <a:ext cx="332765" cy="318181"/>
            <a:chOff x="4787939" y="5005454"/>
            <a:chExt cx="332765" cy="318181"/>
          </a:xfrm>
        </p:grpSpPr>
        <p:sp>
          <p:nvSpPr>
            <p:cNvPr id="377" name="Ellipse 376"/>
            <p:cNvSpPr/>
            <p:nvPr/>
          </p:nvSpPr>
          <p:spPr>
            <a:xfrm>
              <a:off x="4815460" y="5013176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78" name="Gruppieren 377"/>
            <p:cNvGrpSpPr/>
            <p:nvPr/>
          </p:nvGrpSpPr>
          <p:grpSpPr>
            <a:xfrm>
              <a:off x="4787939" y="5005454"/>
              <a:ext cx="332765" cy="318181"/>
              <a:chOff x="3963683" y="5049191"/>
              <a:chExt cx="332765" cy="318181"/>
            </a:xfrm>
          </p:grpSpPr>
          <p:cxnSp>
            <p:nvCxnSpPr>
              <p:cNvPr id="387" name="Gerade Verbindung 386"/>
              <p:cNvCxnSpPr/>
              <p:nvPr/>
            </p:nvCxnSpPr>
            <p:spPr>
              <a:xfrm>
                <a:off x="3963683" y="5049191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Gerade Verbindung 391"/>
              <p:cNvCxnSpPr/>
              <p:nvPr/>
            </p:nvCxnSpPr>
            <p:spPr>
              <a:xfrm flipV="1">
                <a:off x="3973951" y="5051731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3" name="Textfeld 372"/>
          <p:cNvSpPr txBox="1"/>
          <p:nvPr/>
        </p:nvSpPr>
        <p:spPr>
          <a:xfrm>
            <a:off x="1766057" y="1043793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374" name="Textfeld 373"/>
          <p:cNvSpPr txBox="1"/>
          <p:nvPr/>
        </p:nvSpPr>
        <p:spPr>
          <a:xfrm>
            <a:off x="3457526" y="175839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75" name="Textfeld 374"/>
          <p:cNvSpPr txBox="1"/>
          <p:nvPr/>
        </p:nvSpPr>
        <p:spPr>
          <a:xfrm>
            <a:off x="3521420" y="262558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93" name="Textfeld 392"/>
          <p:cNvSpPr txBox="1"/>
          <p:nvPr/>
        </p:nvSpPr>
        <p:spPr>
          <a:xfrm>
            <a:off x="3572922" y="3725237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grpSp>
        <p:nvGrpSpPr>
          <p:cNvPr id="394" name="Gruppieren 393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395" name="Ellipse 394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96" name="Ellipse 395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97" name="Textfeld 396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398" name="Textfeld 397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399" name="Rechteck 398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400" name="Textfeld 399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401" name="Rechteck 400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402" name="Textfeld 401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403" name="Gruppieren 402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407" name="Gerade Verbindung 40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Gerade Verbindung 40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4" name="Textfeld 403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405" name="Ellipse 404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06" name="Textfeld 405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16860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-36512" y="17557"/>
            <a:ext cx="9289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Selbst eine Person, die am 11.7. symptomatisch geworden wäre (Doppelkreis), wäre durch einen </a:t>
            </a:r>
            <a:r>
              <a:rPr lang="de-DE" sz="1200" dirty="0" smtClean="0"/>
              <a:t>(jetzt schon empfohlenen</a:t>
            </a:r>
            <a:r>
              <a:rPr lang="de-DE" sz="1200" dirty="0" smtClean="0"/>
              <a:t>) Test </a:t>
            </a:r>
            <a:r>
              <a:rPr lang="de-DE" sz="1200" dirty="0" smtClean="0"/>
              <a:t>am </a:t>
            </a:r>
            <a:r>
              <a:rPr lang="de-DE" sz="1200" dirty="0" smtClean="0"/>
              <a:t>10.07. schon erkannt worden, mögliche Übertragungen am 09.07. (2.d vor SB) könnten ermittelt und </a:t>
            </a:r>
            <a:r>
              <a:rPr lang="de-DE" sz="1200" dirty="0" err="1" smtClean="0"/>
              <a:t>quarantänisiert</a:t>
            </a:r>
            <a:r>
              <a:rPr lang="de-DE" sz="1200" dirty="0" smtClean="0"/>
              <a:t> werden. </a:t>
            </a:r>
            <a:endParaRPr lang="de-DE" sz="1200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99875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18251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437910" y="1031022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3877320" y="1220619"/>
            <a:ext cx="519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uppieren 86"/>
          <p:cNvGrpSpPr/>
          <p:nvPr/>
        </p:nvGrpSpPr>
        <p:grpSpPr>
          <a:xfrm>
            <a:off x="323528" y="440214"/>
            <a:ext cx="432048" cy="5976664"/>
            <a:chOff x="755576" y="404664"/>
            <a:chExt cx="432048" cy="5976664"/>
          </a:xfrm>
        </p:grpSpPr>
        <p:sp>
          <p:nvSpPr>
            <p:cNvPr id="91" name="Rechteck 90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42716" y="18231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819300" y="27089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821284" y="378904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827584" y="486916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827584" y="594928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907976" y="448598"/>
            <a:ext cx="432048" cy="5976664"/>
            <a:chOff x="755576" y="404664"/>
            <a:chExt cx="432048" cy="5976664"/>
          </a:xfrm>
        </p:grpSpPr>
        <p:sp>
          <p:nvSpPr>
            <p:cNvPr id="126" name="Rechteck 125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35" name="Gerade Verbindung mit Pfeil 134"/>
          <p:cNvCxnSpPr/>
          <p:nvPr/>
        </p:nvCxnSpPr>
        <p:spPr>
          <a:xfrm>
            <a:off x="1340024" y="1230938"/>
            <a:ext cx="20558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hteck 135"/>
          <p:cNvSpPr/>
          <p:nvPr/>
        </p:nvSpPr>
        <p:spPr>
          <a:xfrm rot="16200000">
            <a:off x="474372" y="691412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7" name="Gerade Verbindung mit Pfeil 136"/>
          <p:cNvCxnSpPr>
            <a:stCxn id="136" idx="1"/>
            <a:endCxn id="107" idx="0"/>
          </p:cNvCxnSpPr>
          <p:nvPr/>
        </p:nvCxnSpPr>
        <p:spPr>
          <a:xfrm flipH="1">
            <a:off x="531268" y="912284"/>
            <a:ext cx="1984" cy="1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ihandform 137"/>
          <p:cNvSpPr/>
          <p:nvPr/>
        </p:nvSpPr>
        <p:spPr>
          <a:xfrm>
            <a:off x="292100" y="916166"/>
            <a:ext cx="241300" cy="952500"/>
          </a:xfrm>
          <a:custGeom>
            <a:avLst/>
            <a:gdLst>
              <a:gd name="connsiteX0" fmla="*/ 241300 w 241300"/>
              <a:gd name="connsiteY0" fmla="*/ 0 h 952500"/>
              <a:gd name="connsiteX1" fmla="*/ 177800 w 241300"/>
              <a:gd name="connsiteY1" fmla="*/ 12700 h 952500"/>
              <a:gd name="connsiteX2" fmla="*/ 88900 w 241300"/>
              <a:gd name="connsiteY2" fmla="*/ 88900 h 952500"/>
              <a:gd name="connsiteX3" fmla="*/ 38100 w 241300"/>
              <a:gd name="connsiteY3" fmla="*/ 203200 h 952500"/>
              <a:gd name="connsiteX4" fmla="*/ 12700 w 241300"/>
              <a:gd name="connsiteY4" fmla="*/ 292100 h 952500"/>
              <a:gd name="connsiteX5" fmla="*/ 0 w 241300"/>
              <a:gd name="connsiteY5" fmla="*/ 381000 h 952500"/>
              <a:gd name="connsiteX6" fmla="*/ 12700 w 241300"/>
              <a:gd name="connsiteY6" fmla="*/ 584200 h 952500"/>
              <a:gd name="connsiteX7" fmla="*/ 25400 w 241300"/>
              <a:gd name="connsiteY7" fmla="*/ 635000 h 952500"/>
              <a:gd name="connsiteX8" fmla="*/ 50800 w 241300"/>
              <a:gd name="connsiteY8" fmla="*/ 762000 h 952500"/>
              <a:gd name="connsiteX9" fmla="*/ 63500 w 241300"/>
              <a:gd name="connsiteY9" fmla="*/ 800100 h 952500"/>
              <a:gd name="connsiteX10" fmla="*/ 88900 w 241300"/>
              <a:gd name="connsiteY10" fmla="*/ 838200 h 952500"/>
              <a:gd name="connsiteX11" fmla="*/ 101600 w 241300"/>
              <a:gd name="connsiteY11" fmla="*/ 876300 h 952500"/>
              <a:gd name="connsiteX12" fmla="*/ 139700 w 241300"/>
              <a:gd name="connsiteY12" fmla="*/ 914400 h 952500"/>
              <a:gd name="connsiteX13" fmla="*/ 165100 w 241300"/>
              <a:gd name="connsiteY13" fmla="*/ 952500 h 952500"/>
              <a:gd name="connsiteX14" fmla="*/ 165100 w 241300"/>
              <a:gd name="connsiteY14" fmla="*/ 9398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300" h="952500">
                <a:moveTo>
                  <a:pt x="241300" y="0"/>
                </a:moveTo>
                <a:cubicBezTo>
                  <a:pt x="220133" y="4233"/>
                  <a:pt x="198011" y="5121"/>
                  <a:pt x="177800" y="12700"/>
                </a:cubicBezTo>
                <a:cubicBezTo>
                  <a:pt x="149417" y="23344"/>
                  <a:pt x="103986" y="71300"/>
                  <a:pt x="88900" y="88900"/>
                </a:cubicBezTo>
                <a:cubicBezTo>
                  <a:pt x="55967" y="127322"/>
                  <a:pt x="55489" y="151032"/>
                  <a:pt x="38100" y="203200"/>
                </a:cubicBezTo>
                <a:cubicBezTo>
                  <a:pt x="27219" y="235844"/>
                  <a:pt x="19079" y="257017"/>
                  <a:pt x="12700" y="292100"/>
                </a:cubicBezTo>
                <a:cubicBezTo>
                  <a:pt x="7345" y="321551"/>
                  <a:pt x="4233" y="351367"/>
                  <a:pt x="0" y="381000"/>
                </a:cubicBezTo>
                <a:cubicBezTo>
                  <a:pt x="4233" y="448733"/>
                  <a:pt x="5947" y="516671"/>
                  <a:pt x="12700" y="584200"/>
                </a:cubicBezTo>
                <a:cubicBezTo>
                  <a:pt x="14437" y="601568"/>
                  <a:pt x="21977" y="617884"/>
                  <a:pt x="25400" y="635000"/>
                </a:cubicBezTo>
                <a:cubicBezTo>
                  <a:pt x="42033" y="718163"/>
                  <a:pt x="31134" y="693169"/>
                  <a:pt x="50800" y="762000"/>
                </a:cubicBezTo>
                <a:cubicBezTo>
                  <a:pt x="54478" y="774872"/>
                  <a:pt x="57513" y="788126"/>
                  <a:pt x="63500" y="800100"/>
                </a:cubicBezTo>
                <a:cubicBezTo>
                  <a:pt x="70326" y="813752"/>
                  <a:pt x="82074" y="824548"/>
                  <a:pt x="88900" y="838200"/>
                </a:cubicBezTo>
                <a:cubicBezTo>
                  <a:pt x="94887" y="850174"/>
                  <a:pt x="94174" y="865161"/>
                  <a:pt x="101600" y="876300"/>
                </a:cubicBezTo>
                <a:cubicBezTo>
                  <a:pt x="111563" y="891244"/>
                  <a:pt x="128202" y="900602"/>
                  <a:pt x="139700" y="914400"/>
                </a:cubicBezTo>
                <a:cubicBezTo>
                  <a:pt x="149471" y="926126"/>
                  <a:pt x="154307" y="941707"/>
                  <a:pt x="165100" y="952500"/>
                </a:cubicBezTo>
                <a:lnTo>
                  <a:pt x="165100" y="93980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228600" y="916166"/>
            <a:ext cx="266700" cy="1892300"/>
          </a:xfrm>
          <a:custGeom>
            <a:avLst/>
            <a:gdLst>
              <a:gd name="connsiteX0" fmla="*/ 266700 w 266700"/>
              <a:gd name="connsiteY0" fmla="*/ 0 h 1892300"/>
              <a:gd name="connsiteX1" fmla="*/ 203200 w 266700"/>
              <a:gd name="connsiteY1" fmla="*/ 25400 h 1892300"/>
              <a:gd name="connsiteX2" fmla="*/ 139700 w 266700"/>
              <a:gd name="connsiteY2" fmla="*/ 101600 h 1892300"/>
              <a:gd name="connsiteX3" fmla="*/ 114300 w 266700"/>
              <a:gd name="connsiteY3" fmla="*/ 177800 h 1892300"/>
              <a:gd name="connsiteX4" fmla="*/ 88900 w 266700"/>
              <a:gd name="connsiteY4" fmla="*/ 215900 h 1892300"/>
              <a:gd name="connsiteX5" fmla="*/ 76200 w 266700"/>
              <a:gd name="connsiteY5" fmla="*/ 254000 h 1892300"/>
              <a:gd name="connsiteX6" fmla="*/ 50800 w 266700"/>
              <a:gd name="connsiteY6" fmla="*/ 406400 h 1892300"/>
              <a:gd name="connsiteX7" fmla="*/ 38100 w 266700"/>
              <a:gd name="connsiteY7" fmla="*/ 457200 h 1892300"/>
              <a:gd name="connsiteX8" fmla="*/ 0 w 266700"/>
              <a:gd name="connsiteY8" fmla="*/ 1524000 h 1892300"/>
              <a:gd name="connsiteX9" fmla="*/ 12700 w 266700"/>
              <a:gd name="connsiteY9" fmla="*/ 1727200 h 1892300"/>
              <a:gd name="connsiteX10" fmla="*/ 25400 w 266700"/>
              <a:gd name="connsiteY10" fmla="*/ 1778000 h 1892300"/>
              <a:gd name="connsiteX11" fmla="*/ 114300 w 266700"/>
              <a:gd name="connsiteY11" fmla="*/ 1866900 h 1892300"/>
              <a:gd name="connsiteX12" fmla="*/ 152400 w 266700"/>
              <a:gd name="connsiteY12" fmla="*/ 189230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700" h="1892300">
                <a:moveTo>
                  <a:pt x="266700" y="0"/>
                </a:moveTo>
                <a:cubicBezTo>
                  <a:pt x="245533" y="8467"/>
                  <a:pt x="222532" y="13318"/>
                  <a:pt x="203200" y="25400"/>
                </a:cubicBezTo>
                <a:cubicBezTo>
                  <a:pt x="184795" y="36903"/>
                  <a:pt x="149153" y="80331"/>
                  <a:pt x="139700" y="101600"/>
                </a:cubicBezTo>
                <a:cubicBezTo>
                  <a:pt x="128826" y="126066"/>
                  <a:pt x="129152" y="155523"/>
                  <a:pt x="114300" y="177800"/>
                </a:cubicBezTo>
                <a:cubicBezTo>
                  <a:pt x="105833" y="190500"/>
                  <a:pt x="95726" y="202248"/>
                  <a:pt x="88900" y="215900"/>
                </a:cubicBezTo>
                <a:cubicBezTo>
                  <a:pt x="82913" y="227874"/>
                  <a:pt x="78825" y="240873"/>
                  <a:pt x="76200" y="254000"/>
                </a:cubicBezTo>
                <a:cubicBezTo>
                  <a:pt x="66100" y="304501"/>
                  <a:pt x="59267" y="355600"/>
                  <a:pt x="50800" y="406400"/>
                </a:cubicBezTo>
                <a:cubicBezTo>
                  <a:pt x="47931" y="423617"/>
                  <a:pt x="42333" y="440267"/>
                  <a:pt x="38100" y="457200"/>
                </a:cubicBezTo>
                <a:cubicBezTo>
                  <a:pt x="-9674" y="1006597"/>
                  <a:pt x="14302" y="651579"/>
                  <a:pt x="0" y="1524000"/>
                </a:cubicBezTo>
                <a:cubicBezTo>
                  <a:pt x="4233" y="1591733"/>
                  <a:pt x="5947" y="1659671"/>
                  <a:pt x="12700" y="1727200"/>
                </a:cubicBezTo>
                <a:cubicBezTo>
                  <a:pt x="14437" y="1744568"/>
                  <a:pt x="16923" y="1762742"/>
                  <a:pt x="25400" y="1778000"/>
                </a:cubicBezTo>
                <a:cubicBezTo>
                  <a:pt x="46399" y="1815798"/>
                  <a:pt x="75796" y="1847648"/>
                  <a:pt x="114300" y="1866900"/>
                </a:cubicBezTo>
                <a:cubicBezTo>
                  <a:pt x="156416" y="1887958"/>
                  <a:pt x="152400" y="1863993"/>
                  <a:pt x="152400" y="18923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Freihandform 139"/>
          <p:cNvSpPr/>
          <p:nvPr/>
        </p:nvSpPr>
        <p:spPr>
          <a:xfrm>
            <a:off x="228600" y="2554466"/>
            <a:ext cx="169458" cy="1356152"/>
          </a:xfrm>
          <a:custGeom>
            <a:avLst/>
            <a:gdLst>
              <a:gd name="connsiteX0" fmla="*/ 12700 w 169458"/>
              <a:gd name="connsiteY0" fmla="*/ 0 h 1356152"/>
              <a:gd name="connsiteX1" fmla="*/ 25400 w 169458"/>
              <a:gd name="connsiteY1" fmla="*/ 114300 h 1356152"/>
              <a:gd name="connsiteX2" fmla="*/ 0 w 169458"/>
              <a:gd name="connsiteY2" fmla="*/ 469900 h 1356152"/>
              <a:gd name="connsiteX3" fmla="*/ 12700 w 169458"/>
              <a:gd name="connsiteY3" fmla="*/ 787400 h 1356152"/>
              <a:gd name="connsiteX4" fmla="*/ 25400 w 169458"/>
              <a:gd name="connsiteY4" fmla="*/ 850900 h 1356152"/>
              <a:gd name="connsiteX5" fmla="*/ 38100 w 169458"/>
              <a:gd name="connsiteY5" fmla="*/ 1231900 h 1356152"/>
              <a:gd name="connsiteX6" fmla="*/ 63500 w 169458"/>
              <a:gd name="connsiteY6" fmla="*/ 1270000 h 1356152"/>
              <a:gd name="connsiteX7" fmla="*/ 165100 w 169458"/>
              <a:gd name="connsiteY7" fmla="*/ 1346200 h 135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458" h="1356152">
                <a:moveTo>
                  <a:pt x="12700" y="0"/>
                </a:moveTo>
                <a:cubicBezTo>
                  <a:pt x="16933" y="38100"/>
                  <a:pt x="25400" y="75966"/>
                  <a:pt x="25400" y="114300"/>
                </a:cubicBezTo>
                <a:cubicBezTo>
                  <a:pt x="25400" y="336208"/>
                  <a:pt x="24196" y="324723"/>
                  <a:pt x="0" y="469900"/>
                </a:cubicBezTo>
                <a:cubicBezTo>
                  <a:pt x="4233" y="575733"/>
                  <a:pt x="5654" y="681717"/>
                  <a:pt x="12700" y="787400"/>
                </a:cubicBezTo>
                <a:cubicBezTo>
                  <a:pt x="14136" y="808938"/>
                  <a:pt x="24169" y="829349"/>
                  <a:pt x="25400" y="850900"/>
                </a:cubicBezTo>
                <a:cubicBezTo>
                  <a:pt x="32649" y="977764"/>
                  <a:pt x="26596" y="1105351"/>
                  <a:pt x="38100" y="1231900"/>
                </a:cubicBezTo>
                <a:cubicBezTo>
                  <a:pt x="39482" y="1247101"/>
                  <a:pt x="52013" y="1259949"/>
                  <a:pt x="63500" y="1270000"/>
                </a:cubicBezTo>
                <a:cubicBezTo>
                  <a:pt x="293267" y="1471046"/>
                  <a:pt x="61788" y="1242888"/>
                  <a:pt x="165100" y="13462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mit Pfeil 140"/>
          <p:cNvCxnSpPr>
            <a:stCxn id="107" idx="6"/>
            <a:endCxn id="129" idx="2"/>
          </p:cNvCxnSpPr>
          <p:nvPr/>
        </p:nvCxnSpPr>
        <p:spPr>
          <a:xfrm>
            <a:off x="675284" y="123093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967664" y="1861344"/>
            <a:ext cx="29206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?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  <a:endParaRPr lang="de-DE" dirty="0"/>
          </a:p>
        </p:txBody>
      </p:sp>
      <p:cxnSp>
        <p:nvCxnSpPr>
          <p:cNvPr id="142" name="Gerade Verbindung mit Pfeil 141"/>
          <p:cNvCxnSpPr/>
          <p:nvPr/>
        </p:nvCxnSpPr>
        <p:spPr>
          <a:xfrm>
            <a:off x="675284" y="2006040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mit Pfeil 142"/>
          <p:cNvCxnSpPr/>
          <p:nvPr/>
        </p:nvCxnSpPr>
        <p:spPr>
          <a:xfrm>
            <a:off x="675284" y="288848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mit Pfeil 143"/>
          <p:cNvCxnSpPr/>
          <p:nvPr/>
        </p:nvCxnSpPr>
        <p:spPr>
          <a:xfrm>
            <a:off x="686032" y="396860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4"/>
          <p:cNvCxnSpPr/>
          <p:nvPr/>
        </p:nvCxnSpPr>
        <p:spPr>
          <a:xfrm>
            <a:off x="635814" y="504872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mit Pfeil 145"/>
          <p:cNvCxnSpPr/>
          <p:nvPr/>
        </p:nvCxnSpPr>
        <p:spPr>
          <a:xfrm>
            <a:off x="698700" y="612884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 6"/>
          <p:cNvSpPr/>
          <p:nvPr/>
        </p:nvSpPr>
        <p:spPr>
          <a:xfrm>
            <a:off x="202980" y="3771900"/>
            <a:ext cx="190720" cy="1232741"/>
          </a:xfrm>
          <a:custGeom>
            <a:avLst/>
            <a:gdLst>
              <a:gd name="connsiteX0" fmla="*/ 63720 w 190720"/>
              <a:gd name="connsiteY0" fmla="*/ 0 h 1232741"/>
              <a:gd name="connsiteX1" fmla="*/ 51020 w 190720"/>
              <a:gd name="connsiteY1" fmla="*/ 203200 h 1232741"/>
              <a:gd name="connsiteX2" fmla="*/ 25620 w 190720"/>
              <a:gd name="connsiteY2" fmla="*/ 558800 h 1232741"/>
              <a:gd name="connsiteX3" fmla="*/ 12920 w 190720"/>
              <a:gd name="connsiteY3" fmla="*/ 736600 h 1232741"/>
              <a:gd name="connsiteX4" fmla="*/ 12920 w 190720"/>
              <a:gd name="connsiteY4" fmla="*/ 1041400 h 1232741"/>
              <a:gd name="connsiteX5" fmla="*/ 25620 w 190720"/>
              <a:gd name="connsiteY5" fmla="*/ 1079500 h 1232741"/>
              <a:gd name="connsiteX6" fmla="*/ 63720 w 190720"/>
              <a:gd name="connsiteY6" fmla="*/ 1130300 h 1232741"/>
              <a:gd name="connsiteX7" fmla="*/ 178020 w 190720"/>
              <a:gd name="connsiteY7" fmla="*/ 1231900 h 1232741"/>
              <a:gd name="connsiteX8" fmla="*/ 190720 w 190720"/>
              <a:gd name="connsiteY8" fmla="*/ 1231900 h 123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20" h="1232741">
                <a:moveTo>
                  <a:pt x="63720" y="0"/>
                </a:moveTo>
                <a:cubicBezTo>
                  <a:pt x="59487" y="67733"/>
                  <a:pt x="54327" y="135415"/>
                  <a:pt x="51020" y="203200"/>
                </a:cubicBezTo>
                <a:cubicBezTo>
                  <a:pt x="34382" y="544286"/>
                  <a:pt x="72244" y="418927"/>
                  <a:pt x="25620" y="558800"/>
                </a:cubicBezTo>
                <a:cubicBezTo>
                  <a:pt x="21387" y="618067"/>
                  <a:pt x="17477" y="677357"/>
                  <a:pt x="12920" y="736600"/>
                </a:cubicBezTo>
                <a:cubicBezTo>
                  <a:pt x="530" y="897673"/>
                  <a:pt x="-8556" y="880327"/>
                  <a:pt x="12920" y="1041400"/>
                </a:cubicBezTo>
                <a:cubicBezTo>
                  <a:pt x="14689" y="1054670"/>
                  <a:pt x="18978" y="1067877"/>
                  <a:pt x="25620" y="1079500"/>
                </a:cubicBezTo>
                <a:cubicBezTo>
                  <a:pt x="36122" y="1097878"/>
                  <a:pt x="49560" y="1114567"/>
                  <a:pt x="63720" y="1130300"/>
                </a:cubicBezTo>
                <a:cubicBezTo>
                  <a:pt x="91259" y="1160899"/>
                  <a:pt x="135295" y="1210537"/>
                  <a:pt x="178020" y="1231900"/>
                </a:cubicBezTo>
                <a:cubicBezTo>
                  <a:pt x="181806" y="1233793"/>
                  <a:pt x="186487" y="1231900"/>
                  <a:pt x="190720" y="12319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 7"/>
          <p:cNvSpPr/>
          <p:nvPr/>
        </p:nvSpPr>
        <p:spPr>
          <a:xfrm>
            <a:off x="177800" y="4749800"/>
            <a:ext cx="215900" cy="1282700"/>
          </a:xfrm>
          <a:custGeom>
            <a:avLst/>
            <a:gdLst>
              <a:gd name="connsiteX0" fmla="*/ 38100 w 215900"/>
              <a:gd name="connsiteY0" fmla="*/ 0 h 1282700"/>
              <a:gd name="connsiteX1" fmla="*/ 50800 w 215900"/>
              <a:gd name="connsiteY1" fmla="*/ 88900 h 1282700"/>
              <a:gd name="connsiteX2" fmla="*/ 63500 w 215900"/>
              <a:gd name="connsiteY2" fmla="*/ 127000 h 1282700"/>
              <a:gd name="connsiteX3" fmla="*/ 50800 w 215900"/>
              <a:gd name="connsiteY3" fmla="*/ 393700 h 1282700"/>
              <a:gd name="connsiteX4" fmla="*/ 38100 w 215900"/>
              <a:gd name="connsiteY4" fmla="*/ 431800 h 1282700"/>
              <a:gd name="connsiteX5" fmla="*/ 25400 w 215900"/>
              <a:gd name="connsiteY5" fmla="*/ 482600 h 1282700"/>
              <a:gd name="connsiteX6" fmla="*/ 0 w 215900"/>
              <a:gd name="connsiteY6" fmla="*/ 596900 h 1282700"/>
              <a:gd name="connsiteX7" fmla="*/ 12700 w 215900"/>
              <a:gd name="connsiteY7" fmla="*/ 1041400 h 1282700"/>
              <a:gd name="connsiteX8" fmla="*/ 50800 w 215900"/>
              <a:gd name="connsiteY8" fmla="*/ 1155700 h 1282700"/>
              <a:gd name="connsiteX9" fmla="*/ 88900 w 215900"/>
              <a:gd name="connsiteY9" fmla="*/ 1181100 h 1282700"/>
              <a:gd name="connsiteX10" fmla="*/ 152400 w 215900"/>
              <a:gd name="connsiteY10" fmla="*/ 1257300 h 1282700"/>
              <a:gd name="connsiteX11" fmla="*/ 190500 w 215900"/>
              <a:gd name="connsiteY11" fmla="*/ 1270000 h 1282700"/>
              <a:gd name="connsiteX12" fmla="*/ 215900 w 215900"/>
              <a:gd name="connsiteY12" fmla="*/ 1282700 h 128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900" h="1282700">
                <a:moveTo>
                  <a:pt x="38100" y="0"/>
                </a:moveTo>
                <a:cubicBezTo>
                  <a:pt x="42333" y="29633"/>
                  <a:pt x="44929" y="59547"/>
                  <a:pt x="50800" y="88900"/>
                </a:cubicBezTo>
                <a:cubicBezTo>
                  <a:pt x="53425" y="102027"/>
                  <a:pt x="63500" y="113613"/>
                  <a:pt x="63500" y="127000"/>
                </a:cubicBezTo>
                <a:cubicBezTo>
                  <a:pt x="63500" y="216001"/>
                  <a:pt x="58191" y="305007"/>
                  <a:pt x="50800" y="393700"/>
                </a:cubicBezTo>
                <a:cubicBezTo>
                  <a:pt x="49688" y="407041"/>
                  <a:pt x="41778" y="418928"/>
                  <a:pt x="38100" y="431800"/>
                </a:cubicBezTo>
                <a:cubicBezTo>
                  <a:pt x="33305" y="448583"/>
                  <a:pt x="28823" y="465484"/>
                  <a:pt x="25400" y="482600"/>
                </a:cubicBezTo>
                <a:cubicBezTo>
                  <a:pt x="3049" y="594356"/>
                  <a:pt x="24716" y="522751"/>
                  <a:pt x="0" y="596900"/>
                </a:cubicBezTo>
                <a:cubicBezTo>
                  <a:pt x="4233" y="745067"/>
                  <a:pt x="5478" y="893349"/>
                  <a:pt x="12700" y="1041400"/>
                </a:cubicBezTo>
                <a:cubicBezTo>
                  <a:pt x="14883" y="1086155"/>
                  <a:pt x="18837" y="1123737"/>
                  <a:pt x="50800" y="1155700"/>
                </a:cubicBezTo>
                <a:cubicBezTo>
                  <a:pt x="61593" y="1166493"/>
                  <a:pt x="76200" y="1172633"/>
                  <a:pt x="88900" y="1181100"/>
                </a:cubicBezTo>
                <a:cubicBezTo>
                  <a:pt x="107642" y="1209213"/>
                  <a:pt x="123064" y="1237743"/>
                  <a:pt x="152400" y="1257300"/>
                </a:cubicBezTo>
                <a:cubicBezTo>
                  <a:pt x="163539" y="1264726"/>
                  <a:pt x="178071" y="1265028"/>
                  <a:pt x="190500" y="1270000"/>
                </a:cubicBezTo>
                <a:cubicBezTo>
                  <a:pt x="199289" y="1273516"/>
                  <a:pt x="207433" y="1278467"/>
                  <a:pt x="215900" y="12827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0" name="Gerade Verbindung mit Pfeil 129"/>
          <p:cNvCxnSpPr/>
          <p:nvPr/>
        </p:nvCxnSpPr>
        <p:spPr>
          <a:xfrm>
            <a:off x="683992" y="67857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70037" y="544770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31" name="Textfeld 130"/>
          <p:cNvSpPr txBox="1"/>
          <p:nvPr/>
        </p:nvSpPr>
        <p:spPr>
          <a:xfrm>
            <a:off x="941358" y="563538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grpSp>
        <p:nvGrpSpPr>
          <p:cNvPr id="132" name="Gruppieren 131"/>
          <p:cNvGrpSpPr/>
          <p:nvPr/>
        </p:nvGrpSpPr>
        <p:grpSpPr>
          <a:xfrm>
            <a:off x="5985880" y="358426"/>
            <a:ext cx="432048" cy="5976664"/>
            <a:chOff x="907976" y="448598"/>
            <a:chExt cx="432048" cy="5976664"/>
          </a:xfrm>
        </p:grpSpPr>
        <p:grpSp>
          <p:nvGrpSpPr>
            <p:cNvPr id="133" name="Gruppieren 132"/>
            <p:cNvGrpSpPr/>
            <p:nvPr/>
          </p:nvGrpSpPr>
          <p:grpSpPr>
            <a:xfrm>
              <a:off x="907976" y="448598"/>
              <a:ext cx="432048" cy="5976664"/>
              <a:chOff x="755576" y="404664"/>
              <a:chExt cx="432048" cy="5976664"/>
            </a:xfrm>
          </p:grpSpPr>
          <p:sp>
            <p:nvSpPr>
              <p:cNvPr id="172" name="Rechteck 171"/>
              <p:cNvSpPr/>
              <p:nvPr/>
            </p:nvSpPr>
            <p:spPr>
              <a:xfrm>
                <a:off x="755576" y="404664"/>
                <a:ext cx="432048" cy="597666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3" name="Ellipse 172"/>
              <p:cNvSpPr/>
              <p:nvPr/>
            </p:nvSpPr>
            <p:spPr>
              <a:xfrm>
                <a:off x="827584" y="50909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Ellipse 173"/>
              <p:cNvSpPr/>
              <p:nvPr/>
            </p:nvSpPr>
            <p:spPr>
              <a:xfrm>
                <a:off x="819300" y="105137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4" name="Gruppieren 133"/>
            <p:cNvGrpSpPr/>
            <p:nvPr/>
          </p:nvGrpSpPr>
          <p:grpSpPr>
            <a:xfrm>
              <a:off x="968307" y="1059313"/>
              <a:ext cx="333648" cy="315641"/>
              <a:chOff x="3152005" y="6314650"/>
              <a:chExt cx="333648" cy="315641"/>
            </a:xfrm>
          </p:grpSpPr>
          <p:cxnSp>
            <p:nvCxnSpPr>
              <p:cNvPr id="170" name="Gerade Verbindung 16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 Verbindung 17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uppieren 146"/>
            <p:cNvGrpSpPr/>
            <p:nvPr/>
          </p:nvGrpSpPr>
          <p:grpSpPr>
            <a:xfrm>
              <a:off x="934368" y="4843955"/>
              <a:ext cx="333648" cy="321372"/>
              <a:chOff x="5416083" y="4979836"/>
              <a:chExt cx="333648" cy="321372"/>
            </a:xfrm>
          </p:grpSpPr>
          <p:sp>
            <p:nvSpPr>
              <p:cNvPr id="167" name="Ellipse 166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8" name="Gerade Verbindung 167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Gerade Verbindung 168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Gruppieren 147"/>
            <p:cNvGrpSpPr/>
            <p:nvPr/>
          </p:nvGrpSpPr>
          <p:grpSpPr>
            <a:xfrm>
              <a:off x="972583" y="5951490"/>
              <a:ext cx="333648" cy="321372"/>
              <a:chOff x="5416083" y="4979836"/>
              <a:chExt cx="333648" cy="321372"/>
            </a:xfrm>
          </p:grpSpPr>
          <p:sp>
            <p:nvSpPr>
              <p:cNvPr id="164" name="Ellipse 163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5" name="Gerade Verbindung 164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Gerade Verbindung 165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Gruppieren 148"/>
            <p:cNvGrpSpPr/>
            <p:nvPr/>
          </p:nvGrpSpPr>
          <p:grpSpPr>
            <a:xfrm>
              <a:off x="946300" y="2744470"/>
              <a:ext cx="332765" cy="318181"/>
              <a:chOff x="4787939" y="5005454"/>
              <a:chExt cx="332765" cy="318181"/>
            </a:xfrm>
          </p:grpSpPr>
          <p:sp>
            <p:nvSpPr>
              <p:cNvPr id="160" name="Ellipse 159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61" name="Gruppieren 160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62" name="Gerade Verbindung 161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Gerade Verbindung 162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Gruppieren 149"/>
            <p:cNvGrpSpPr/>
            <p:nvPr/>
          </p:nvGrpSpPr>
          <p:grpSpPr>
            <a:xfrm>
              <a:off x="946299" y="1855333"/>
              <a:ext cx="332765" cy="318181"/>
              <a:chOff x="4787939" y="5005454"/>
              <a:chExt cx="332765" cy="318181"/>
            </a:xfrm>
          </p:grpSpPr>
          <p:sp>
            <p:nvSpPr>
              <p:cNvPr id="156" name="Ellipse 155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7" name="Gruppieren 156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8" name="Gerade Verbindung 157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Gerade Verbindung 158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1" name="Gruppieren 150"/>
            <p:cNvGrpSpPr/>
            <p:nvPr/>
          </p:nvGrpSpPr>
          <p:grpSpPr>
            <a:xfrm>
              <a:off x="958837" y="3824590"/>
              <a:ext cx="332765" cy="318181"/>
              <a:chOff x="4787939" y="5005454"/>
              <a:chExt cx="332765" cy="318181"/>
            </a:xfrm>
          </p:grpSpPr>
          <p:sp>
            <p:nvSpPr>
              <p:cNvPr id="152" name="Ellipse 151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3" name="Gruppieren 152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4" name="Gerade Verbindung 153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Gerade Verbindung 154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" name="Gruppieren 3"/>
          <p:cNvGrpSpPr/>
          <p:nvPr/>
        </p:nvGrpSpPr>
        <p:grpSpPr>
          <a:xfrm>
            <a:off x="6044513" y="435243"/>
            <a:ext cx="333648" cy="315641"/>
            <a:chOff x="2894744" y="2237863"/>
            <a:chExt cx="333648" cy="315641"/>
          </a:xfrm>
        </p:grpSpPr>
        <p:cxnSp>
          <p:nvCxnSpPr>
            <p:cNvPr id="175" name="Gerade Verbindung 174"/>
            <p:cNvCxnSpPr/>
            <p:nvPr/>
          </p:nvCxnSpPr>
          <p:spPr>
            <a:xfrm>
              <a:off x="2895627" y="2257625"/>
              <a:ext cx="332765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/>
            <p:nvPr/>
          </p:nvCxnSpPr>
          <p:spPr>
            <a:xfrm flipV="1">
              <a:off x="2894744" y="2237863"/>
              <a:ext cx="318783" cy="3156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5"/>
          <p:cNvGrpSpPr/>
          <p:nvPr/>
        </p:nvGrpSpPr>
        <p:grpSpPr>
          <a:xfrm>
            <a:off x="8434857" y="642124"/>
            <a:ext cx="557477" cy="5732195"/>
            <a:chOff x="8434857" y="794524"/>
            <a:chExt cx="557477" cy="5732195"/>
          </a:xfrm>
        </p:grpSpPr>
        <p:sp>
          <p:nvSpPr>
            <p:cNvPr id="210" name="Textfeld 209"/>
            <p:cNvSpPr txBox="1"/>
            <p:nvPr/>
          </p:nvSpPr>
          <p:spPr>
            <a:xfrm>
              <a:off x="8437374" y="1171407"/>
              <a:ext cx="554960" cy="53553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       </a:t>
              </a:r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 smtClean="0"/>
            </a:p>
            <a:p>
              <a:endParaRPr lang="de-DE" dirty="0"/>
            </a:p>
            <a:p>
              <a:endParaRPr lang="de-DE" dirty="0"/>
            </a:p>
          </p:txBody>
        </p:sp>
        <p:grpSp>
          <p:nvGrpSpPr>
            <p:cNvPr id="211" name="Gruppieren 210"/>
            <p:cNvGrpSpPr/>
            <p:nvPr/>
          </p:nvGrpSpPr>
          <p:grpSpPr>
            <a:xfrm>
              <a:off x="8532440" y="1158578"/>
              <a:ext cx="378023" cy="5157209"/>
              <a:chOff x="8532440" y="979012"/>
              <a:chExt cx="378023" cy="5157209"/>
            </a:xfrm>
          </p:grpSpPr>
          <p:grpSp>
            <p:nvGrpSpPr>
              <p:cNvPr id="212" name="Gruppieren 211"/>
              <p:cNvGrpSpPr/>
              <p:nvPr/>
            </p:nvGrpSpPr>
            <p:grpSpPr>
              <a:xfrm>
                <a:off x="8552433" y="1683496"/>
                <a:ext cx="332765" cy="318181"/>
                <a:chOff x="4787939" y="5005454"/>
                <a:chExt cx="332765" cy="318181"/>
              </a:xfrm>
            </p:grpSpPr>
            <p:sp>
              <p:nvSpPr>
                <p:cNvPr id="236" name="Ellipse 235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37" name="Gruppieren 236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8" name="Gerade Verbindung 237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9" name="Gerade Verbindung 238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3" name="Gruppieren 212"/>
              <p:cNvGrpSpPr/>
              <p:nvPr/>
            </p:nvGrpSpPr>
            <p:grpSpPr>
              <a:xfrm>
                <a:off x="8568307" y="2564854"/>
                <a:ext cx="332765" cy="318181"/>
                <a:chOff x="4787939" y="5005454"/>
                <a:chExt cx="332765" cy="318181"/>
              </a:xfrm>
            </p:grpSpPr>
            <p:sp>
              <p:nvSpPr>
                <p:cNvPr id="232" name="Ellipse 231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33" name="Gruppieren 232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4" name="Gerade Verbindung 233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Gerade Verbindung 234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4" name="Gruppieren 213"/>
              <p:cNvGrpSpPr/>
              <p:nvPr/>
            </p:nvGrpSpPr>
            <p:grpSpPr>
              <a:xfrm>
                <a:off x="8532440" y="979012"/>
                <a:ext cx="332765" cy="318181"/>
                <a:chOff x="4787939" y="5005454"/>
                <a:chExt cx="332765" cy="318181"/>
              </a:xfrm>
            </p:grpSpPr>
            <p:sp>
              <p:nvSpPr>
                <p:cNvPr id="228" name="Ellipse 227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29" name="Gruppieren 228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30" name="Gerade Verbindung 229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Gerade Verbindung 230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5" name="Gruppieren 214"/>
              <p:cNvGrpSpPr/>
              <p:nvPr/>
            </p:nvGrpSpPr>
            <p:grpSpPr>
              <a:xfrm>
                <a:off x="8554513" y="3621528"/>
                <a:ext cx="332765" cy="318181"/>
                <a:chOff x="4787939" y="5005454"/>
                <a:chExt cx="332765" cy="318181"/>
              </a:xfrm>
            </p:grpSpPr>
            <p:sp>
              <p:nvSpPr>
                <p:cNvPr id="224" name="Ellipse 223"/>
                <p:cNvSpPr/>
                <p:nvPr/>
              </p:nvSpPr>
              <p:spPr>
                <a:xfrm>
                  <a:off x="4815460" y="5013176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grpSp>
              <p:nvGrpSpPr>
                <p:cNvPr id="225" name="Gruppieren 224"/>
                <p:cNvGrpSpPr/>
                <p:nvPr/>
              </p:nvGrpSpPr>
              <p:grpSpPr>
                <a:xfrm>
                  <a:off x="4787939" y="5005454"/>
                  <a:ext cx="332765" cy="318181"/>
                  <a:chOff x="3963683" y="5049191"/>
                  <a:chExt cx="332765" cy="318181"/>
                </a:xfrm>
              </p:grpSpPr>
              <p:cxnSp>
                <p:nvCxnSpPr>
                  <p:cNvPr id="226" name="Gerade Verbindung 225"/>
                  <p:cNvCxnSpPr/>
                  <p:nvPr/>
                </p:nvCxnSpPr>
                <p:spPr>
                  <a:xfrm>
                    <a:off x="3963683" y="5049191"/>
                    <a:ext cx="332765" cy="288032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Gerade Verbindung 226"/>
                  <p:cNvCxnSpPr/>
                  <p:nvPr/>
                </p:nvCxnSpPr>
                <p:spPr>
                  <a:xfrm flipV="1">
                    <a:off x="3973951" y="5051731"/>
                    <a:ext cx="318783" cy="31564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7" name="Gruppieren 216"/>
              <p:cNvGrpSpPr/>
              <p:nvPr/>
            </p:nvGrpSpPr>
            <p:grpSpPr>
              <a:xfrm>
                <a:off x="8576815" y="5814849"/>
                <a:ext cx="333648" cy="321372"/>
                <a:chOff x="5416083" y="4979836"/>
                <a:chExt cx="333648" cy="321372"/>
              </a:xfrm>
            </p:grpSpPr>
            <p:sp>
              <p:nvSpPr>
                <p:cNvPr id="218" name="Ellipse 217"/>
                <p:cNvSpPr/>
                <p:nvPr/>
              </p:nvSpPr>
              <p:spPr>
                <a:xfrm>
                  <a:off x="5448324" y="5013176"/>
                  <a:ext cx="288032" cy="288032"/>
                </a:xfrm>
                <a:prstGeom prst="ellipse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219" name="Gerade Verbindung 218"/>
                <p:cNvCxnSpPr/>
                <p:nvPr/>
              </p:nvCxnSpPr>
              <p:spPr>
                <a:xfrm>
                  <a:off x="5416966" y="4999598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Gerade Verbindung 219"/>
                <p:cNvCxnSpPr/>
                <p:nvPr/>
              </p:nvCxnSpPr>
              <p:spPr>
                <a:xfrm flipV="1">
                  <a:off x="5416083" y="4979836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40" name="Textfeld 239"/>
            <p:cNvSpPr txBox="1"/>
            <p:nvPr/>
          </p:nvSpPr>
          <p:spPr>
            <a:xfrm>
              <a:off x="8434857" y="794524"/>
              <a:ext cx="55592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Test</a:t>
              </a:r>
              <a:endParaRPr lang="de-DE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6518041" y="934120"/>
            <a:ext cx="1840667" cy="350662"/>
            <a:chOff x="6518041" y="934120"/>
            <a:chExt cx="1840667" cy="350662"/>
          </a:xfrm>
        </p:grpSpPr>
        <p:grpSp>
          <p:nvGrpSpPr>
            <p:cNvPr id="241" name="Gruppieren 24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42" name="Gerade Verbindung 24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Gerade Verbindung 24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4" name="Gruppieren 243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45" name="Gerade Verbindung 24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Gerade Verbindung 24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Gruppieren 246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48" name="Gerade Verbindung 24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Gerade Verbindung 24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1" name="Gruppieren 25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52" name="Gerade Verbindung 25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Gerade Verbindung 25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4" name="Gruppieren 263"/>
          <p:cNvGrpSpPr/>
          <p:nvPr/>
        </p:nvGrpSpPr>
        <p:grpSpPr>
          <a:xfrm>
            <a:off x="6475749" y="1695691"/>
            <a:ext cx="1840667" cy="350662"/>
            <a:chOff x="6518041" y="934120"/>
            <a:chExt cx="1840667" cy="350662"/>
          </a:xfrm>
        </p:grpSpPr>
        <p:grpSp>
          <p:nvGrpSpPr>
            <p:cNvPr id="265" name="Gruppieren 264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75" name="Gerade Verbindung 27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Gerade Verbindung 27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Gruppieren 265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73" name="Gerade Verbindung 272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Gerade Verbindung 273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7" name="Gruppieren 266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71" name="Gerade Verbindung 27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Gerade Verbindung 27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8" name="Gruppieren 267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69" name="Gerade Verbindung 26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Gerade Verbindung 26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7" name="Gruppieren 276"/>
          <p:cNvGrpSpPr/>
          <p:nvPr/>
        </p:nvGrpSpPr>
        <p:grpSpPr>
          <a:xfrm>
            <a:off x="6518041" y="2599390"/>
            <a:ext cx="1840667" cy="350662"/>
            <a:chOff x="6518041" y="934120"/>
            <a:chExt cx="1840667" cy="350662"/>
          </a:xfrm>
        </p:grpSpPr>
        <p:grpSp>
          <p:nvGrpSpPr>
            <p:cNvPr id="278" name="Gruppieren 277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88" name="Gerade Verbindung 28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Gerade Verbindung 28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9" name="Gruppieren 278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86" name="Gerade Verbindung 28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Gerade Verbindung 28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0" name="Gruppieren 279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84" name="Gerade Verbindung 28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Gerade Verbindung 28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1" name="Gruppieren 28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82" name="Gerade Verbindung 28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Gerade Verbindung 28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0" name="Gruppieren 289"/>
          <p:cNvGrpSpPr/>
          <p:nvPr/>
        </p:nvGrpSpPr>
        <p:grpSpPr>
          <a:xfrm>
            <a:off x="6518041" y="3696663"/>
            <a:ext cx="1840667" cy="350662"/>
            <a:chOff x="6518041" y="934120"/>
            <a:chExt cx="1840667" cy="350662"/>
          </a:xfrm>
        </p:grpSpPr>
        <p:grpSp>
          <p:nvGrpSpPr>
            <p:cNvPr id="291" name="Gruppieren 29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05" name="Gerade Verbindung 30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Gerade Verbindung 30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2" name="Gruppieren 291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99" name="Gerade Verbindung 29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Gerade Verbindung 30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3" name="Gruppieren 292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97" name="Gerade Verbindung 29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Gerade Verbindung 29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4" name="Gruppieren 293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95" name="Gerade Verbindung 29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Gerade Verbindung 29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0" name="Gruppieren 319"/>
          <p:cNvGrpSpPr/>
          <p:nvPr/>
        </p:nvGrpSpPr>
        <p:grpSpPr>
          <a:xfrm>
            <a:off x="6518041" y="5830462"/>
            <a:ext cx="1840667" cy="350662"/>
            <a:chOff x="6518041" y="934120"/>
            <a:chExt cx="1840667" cy="350662"/>
          </a:xfrm>
        </p:grpSpPr>
        <p:grpSp>
          <p:nvGrpSpPr>
            <p:cNvPr id="321" name="Gruppieren 32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31" name="Gerade Verbindung 33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Gerade Verbindung 33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2" name="Gruppieren 321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329" name="Gerade Verbindung 32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Gerade Verbindung 32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Gruppieren 322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327" name="Gerade Verbindung 32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Gerade Verbindung 32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4" name="Gruppieren 323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325" name="Gerade Verbindung 32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Gerade Verbindung 32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3" name="Gruppieren 332"/>
          <p:cNvGrpSpPr/>
          <p:nvPr/>
        </p:nvGrpSpPr>
        <p:grpSpPr>
          <a:xfrm>
            <a:off x="2441888" y="1324458"/>
            <a:ext cx="3976039" cy="404580"/>
            <a:chOff x="2873936" y="1144892"/>
            <a:chExt cx="3976039" cy="404580"/>
          </a:xfrm>
        </p:grpSpPr>
        <p:sp>
          <p:nvSpPr>
            <p:cNvPr id="334" name="Rechteck 333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35" name="Gerade Verbindung mit Pfeil 334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Gerade Verbindung mit Pfeil 335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Gerade Verbindung mit Pfeil 336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Gerade Verbindung mit Pfeil 337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Gerade Verbindung mit Pfeil 338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Gerade Verbindung mit Pfeil 339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1" name="Rechteck 340"/>
            <p:cNvSpPr/>
            <p:nvPr/>
          </p:nvSpPr>
          <p:spPr>
            <a:xfrm rot="16200000">
              <a:off x="4542514" y="-218277"/>
              <a:ext cx="117761" cy="3417737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2" name="Gruppieren 341"/>
          <p:cNvGrpSpPr/>
          <p:nvPr/>
        </p:nvGrpSpPr>
        <p:grpSpPr>
          <a:xfrm>
            <a:off x="2471627" y="2068994"/>
            <a:ext cx="3976039" cy="404580"/>
            <a:chOff x="2873936" y="1144892"/>
            <a:chExt cx="3976039" cy="404580"/>
          </a:xfrm>
        </p:grpSpPr>
        <p:sp>
          <p:nvSpPr>
            <p:cNvPr id="343" name="Rechteck 342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44" name="Gerade Verbindung mit Pfeil 343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Gerade Verbindung mit Pfeil 344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Gerade Verbindung mit Pfeil 345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Gerade Verbindung mit Pfeil 346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Gerade Verbindung mit Pfeil 347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Gerade Verbindung mit Pfeil 348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0" name="Rechteck 349"/>
            <p:cNvSpPr/>
            <p:nvPr/>
          </p:nvSpPr>
          <p:spPr>
            <a:xfrm rot="16200000">
              <a:off x="4543687" y="-219449"/>
              <a:ext cx="117761" cy="3420082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51" name="Gruppieren 350"/>
          <p:cNvGrpSpPr/>
          <p:nvPr/>
        </p:nvGrpSpPr>
        <p:grpSpPr>
          <a:xfrm>
            <a:off x="2516231" y="2944241"/>
            <a:ext cx="3976039" cy="404580"/>
            <a:chOff x="2873936" y="1144892"/>
            <a:chExt cx="3976039" cy="404580"/>
          </a:xfrm>
        </p:grpSpPr>
        <p:sp>
          <p:nvSpPr>
            <p:cNvPr id="352" name="Rechteck 351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3" name="Gerade Verbindung mit Pfeil 352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Gerade Verbindung mit Pfeil 353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Gerade Verbindung mit Pfeil 354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Gerade Verbindung mit Pfeil 355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Gerade Verbindung mit Pfeil 356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Gerade Verbindung mit Pfeil 357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9" name="Rechteck 358"/>
            <p:cNvSpPr/>
            <p:nvPr/>
          </p:nvSpPr>
          <p:spPr>
            <a:xfrm rot="16200000">
              <a:off x="4527364" y="-203125"/>
              <a:ext cx="117760" cy="3387434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60" name="Gruppieren 359"/>
          <p:cNvGrpSpPr/>
          <p:nvPr/>
        </p:nvGrpSpPr>
        <p:grpSpPr>
          <a:xfrm>
            <a:off x="2571986" y="4018376"/>
            <a:ext cx="3976039" cy="404580"/>
            <a:chOff x="2873936" y="1144892"/>
            <a:chExt cx="3976039" cy="404580"/>
          </a:xfrm>
        </p:grpSpPr>
        <p:sp>
          <p:nvSpPr>
            <p:cNvPr id="361" name="Rechteck 360"/>
            <p:cNvSpPr/>
            <p:nvPr/>
          </p:nvSpPr>
          <p:spPr>
            <a:xfrm rot="16200000">
              <a:off x="4803076" y="-784248"/>
              <a:ext cx="117760" cy="397603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62" name="Gerade Verbindung mit Pfeil 361"/>
            <p:cNvCxnSpPr/>
            <p:nvPr/>
          </p:nvCxnSpPr>
          <p:spPr>
            <a:xfrm>
              <a:off x="3149565" y="126265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Gerade Verbindung mit Pfeil 362"/>
            <p:cNvCxnSpPr/>
            <p:nvPr/>
          </p:nvCxnSpPr>
          <p:spPr>
            <a:xfrm>
              <a:off x="3635896" y="126265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Gerade Verbindung mit Pfeil 363"/>
            <p:cNvCxnSpPr/>
            <p:nvPr/>
          </p:nvCxnSpPr>
          <p:spPr>
            <a:xfrm>
              <a:off x="4078192" y="1245681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Gerade Verbindung mit Pfeil 364"/>
            <p:cNvCxnSpPr/>
            <p:nvPr/>
          </p:nvCxnSpPr>
          <p:spPr>
            <a:xfrm>
              <a:off x="4569228" y="1245681"/>
              <a:ext cx="177227" cy="1470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Gerade Verbindung mit Pfeil 365"/>
            <p:cNvCxnSpPr/>
            <p:nvPr/>
          </p:nvCxnSpPr>
          <p:spPr>
            <a:xfrm>
              <a:off x="5055559" y="1245682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Gerade Verbindung mit Pfeil 366"/>
            <p:cNvCxnSpPr/>
            <p:nvPr/>
          </p:nvCxnSpPr>
          <p:spPr>
            <a:xfrm>
              <a:off x="5497855" y="1251013"/>
              <a:ext cx="144016" cy="1470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8" name="Rechteck 367"/>
            <p:cNvSpPr/>
            <p:nvPr/>
          </p:nvSpPr>
          <p:spPr>
            <a:xfrm rot="16200000">
              <a:off x="4499486" y="-175248"/>
              <a:ext cx="117760" cy="3331679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69" name="Gerade Verbindung mit Pfeil 368"/>
          <p:cNvCxnSpPr/>
          <p:nvPr/>
        </p:nvCxnSpPr>
        <p:spPr>
          <a:xfrm>
            <a:off x="5580112" y="2168406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Gerade Verbindung mit Pfeil 369"/>
          <p:cNvCxnSpPr/>
          <p:nvPr/>
        </p:nvCxnSpPr>
        <p:spPr>
          <a:xfrm>
            <a:off x="5590456" y="3058592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Gerade Verbindung mit Pfeil 370"/>
          <p:cNvCxnSpPr/>
          <p:nvPr/>
        </p:nvCxnSpPr>
        <p:spPr>
          <a:xfrm>
            <a:off x="5642434" y="4124496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Gerade Verbindung mit Pfeil 371"/>
          <p:cNvCxnSpPr/>
          <p:nvPr/>
        </p:nvCxnSpPr>
        <p:spPr>
          <a:xfrm>
            <a:off x="5518448" y="1446610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Ellipse 379"/>
          <p:cNvSpPr/>
          <p:nvPr/>
        </p:nvSpPr>
        <p:spPr>
          <a:xfrm>
            <a:off x="2930567" y="2315475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2" name="Ellipse 381"/>
          <p:cNvSpPr/>
          <p:nvPr/>
        </p:nvSpPr>
        <p:spPr>
          <a:xfrm>
            <a:off x="3415173" y="3201281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9" name="Ellipse 378"/>
          <p:cNvSpPr/>
          <p:nvPr/>
        </p:nvSpPr>
        <p:spPr>
          <a:xfrm>
            <a:off x="4721786" y="4345766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4" name="Rechteck 383"/>
          <p:cNvSpPr/>
          <p:nvPr/>
        </p:nvSpPr>
        <p:spPr>
          <a:xfrm rot="16200000">
            <a:off x="7077423" y="3372279"/>
            <a:ext cx="90038" cy="373667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6" name="Textfeld 385"/>
          <p:cNvSpPr txBox="1"/>
          <p:nvPr/>
        </p:nvSpPr>
        <p:spPr>
          <a:xfrm>
            <a:off x="5973403" y="4354149"/>
            <a:ext cx="16498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	   </a:t>
            </a:r>
            <a:r>
              <a:rPr lang="de-DE" sz="1050" b="1" dirty="0" err="1" smtClean="0"/>
              <a:t>Testerg</a:t>
            </a:r>
            <a:r>
              <a:rPr lang="de-DE" sz="1050" b="1" dirty="0" smtClean="0"/>
              <a:t>.</a:t>
            </a:r>
          </a:p>
          <a:p>
            <a:r>
              <a:rPr lang="de-DE" sz="1050" b="1" dirty="0"/>
              <a:t> Test           SB</a:t>
            </a:r>
            <a:r>
              <a:rPr lang="de-DE" sz="1050" b="1" dirty="0" smtClean="0"/>
              <a:t>           im GA</a:t>
            </a:r>
            <a:endParaRPr lang="de-DE" b="1" dirty="0"/>
          </a:p>
        </p:txBody>
      </p:sp>
      <p:sp>
        <p:nvSpPr>
          <p:cNvPr id="388" name="Ellipse 387"/>
          <p:cNvSpPr/>
          <p:nvPr/>
        </p:nvSpPr>
        <p:spPr>
          <a:xfrm>
            <a:off x="5999101" y="4710915"/>
            <a:ext cx="411018" cy="4404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9" name="Gerade Verbindung mit Pfeil 388"/>
          <p:cNvCxnSpPr/>
          <p:nvPr/>
        </p:nvCxnSpPr>
        <p:spPr>
          <a:xfrm>
            <a:off x="1337752" y="1975178"/>
            <a:ext cx="4648128" cy="6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Gerade Verbindung mit Pfeil 389"/>
          <p:cNvCxnSpPr/>
          <p:nvPr/>
        </p:nvCxnSpPr>
        <p:spPr>
          <a:xfrm flipV="1">
            <a:off x="1344671" y="2841952"/>
            <a:ext cx="4641209" cy="10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Gerade Verbindung mit Pfeil 390"/>
          <p:cNvCxnSpPr/>
          <p:nvPr/>
        </p:nvCxnSpPr>
        <p:spPr>
          <a:xfrm>
            <a:off x="1328873" y="3928171"/>
            <a:ext cx="46570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/>
          <p:cNvGrpSpPr/>
          <p:nvPr/>
        </p:nvGrpSpPr>
        <p:grpSpPr>
          <a:xfrm>
            <a:off x="6544524" y="4710915"/>
            <a:ext cx="411018" cy="440432"/>
            <a:chOff x="6544524" y="4710915"/>
            <a:chExt cx="411018" cy="440432"/>
          </a:xfrm>
        </p:grpSpPr>
        <p:grpSp>
          <p:nvGrpSpPr>
            <p:cNvPr id="376" name="Gruppieren 375"/>
            <p:cNvGrpSpPr/>
            <p:nvPr/>
          </p:nvGrpSpPr>
          <p:grpSpPr>
            <a:xfrm>
              <a:off x="6574427" y="4787123"/>
              <a:ext cx="332765" cy="318181"/>
              <a:chOff x="4787939" y="5005454"/>
              <a:chExt cx="332765" cy="318181"/>
            </a:xfrm>
          </p:grpSpPr>
          <p:sp>
            <p:nvSpPr>
              <p:cNvPr id="377" name="Ellipse 376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378" name="Gruppieren 377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387" name="Gerade Verbindung 386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2" name="Gerade Verbindung 391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98" name="Ellipse 397"/>
            <p:cNvSpPr/>
            <p:nvPr/>
          </p:nvSpPr>
          <p:spPr>
            <a:xfrm>
              <a:off x="6544524" y="4710915"/>
              <a:ext cx="411018" cy="4404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99" name="Gruppieren 398"/>
          <p:cNvGrpSpPr/>
          <p:nvPr/>
        </p:nvGrpSpPr>
        <p:grpSpPr>
          <a:xfrm>
            <a:off x="7097802" y="4710915"/>
            <a:ext cx="411018" cy="440432"/>
            <a:chOff x="6544524" y="4710915"/>
            <a:chExt cx="411018" cy="440432"/>
          </a:xfrm>
        </p:grpSpPr>
        <p:grpSp>
          <p:nvGrpSpPr>
            <p:cNvPr id="400" name="Gruppieren 399"/>
            <p:cNvGrpSpPr/>
            <p:nvPr/>
          </p:nvGrpSpPr>
          <p:grpSpPr>
            <a:xfrm>
              <a:off x="6574427" y="4787123"/>
              <a:ext cx="332765" cy="318181"/>
              <a:chOff x="4787939" y="5005454"/>
              <a:chExt cx="332765" cy="318181"/>
            </a:xfrm>
          </p:grpSpPr>
          <p:sp>
            <p:nvSpPr>
              <p:cNvPr id="402" name="Ellipse 401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03" name="Gruppieren 402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404" name="Gerade Verbindung 403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5" name="Gerade Verbindung 404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01" name="Ellipse 400"/>
            <p:cNvSpPr/>
            <p:nvPr/>
          </p:nvSpPr>
          <p:spPr>
            <a:xfrm>
              <a:off x="6544524" y="4710915"/>
              <a:ext cx="411018" cy="4404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06" name="Gruppieren 405"/>
          <p:cNvGrpSpPr/>
          <p:nvPr/>
        </p:nvGrpSpPr>
        <p:grpSpPr>
          <a:xfrm>
            <a:off x="7596178" y="4697345"/>
            <a:ext cx="411018" cy="440432"/>
            <a:chOff x="6544524" y="4710915"/>
            <a:chExt cx="411018" cy="440432"/>
          </a:xfrm>
        </p:grpSpPr>
        <p:grpSp>
          <p:nvGrpSpPr>
            <p:cNvPr id="407" name="Gruppieren 406"/>
            <p:cNvGrpSpPr/>
            <p:nvPr/>
          </p:nvGrpSpPr>
          <p:grpSpPr>
            <a:xfrm>
              <a:off x="6574427" y="4787123"/>
              <a:ext cx="332765" cy="318181"/>
              <a:chOff x="4787939" y="5005454"/>
              <a:chExt cx="332765" cy="318181"/>
            </a:xfrm>
          </p:grpSpPr>
          <p:sp>
            <p:nvSpPr>
              <p:cNvPr id="409" name="Ellipse 408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10" name="Gruppieren 409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411" name="Gerade Verbindung 410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Gerade Verbindung 411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08" name="Ellipse 407"/>
            <p:cNvSpPr/>
            <p:nvPr/>
          </p:nvSpPr>
          <p:spPr>
            <a:xfrm>
              <a:off x="6544524" y="4710915"/>
              <a:ext cx="411018" cy="4404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13" name="Gruppieren 412"/>
          <p:cNvGrpSpPr/>
          <p:nvPr/>
        </p:nvGrpSpPr>
        <p:grpSpPr>
          <a:xfrm>
            <a:off x="8029940" y="4721847"/>
            <a:ext cx="411018" cy="440432"/>
            <a:chOff x="6544524" y="4710915"/>
            <a:chExt cx="411018" cy="440432"/>
          </a:xfrm>
        </p:grpSpPr>
        <p:grpSp>
          <p:nvGrpSpPr>
            <p:cNvPr id="414" name="Gruppieren 413"/>
            <p:cNvGrpSpPr/>
            <p:nvPr/>
          </p:nvGrpSpPr>
          <p:grpSpPr>
            <a:xfrm>
              <a:off x="6574427" y="4787123"/>
              <a:ext cx="332765" cy="318181"/>
              <a:chOff x="4787939" y="5005454"/>
              <a:chExt cx="332765" cy="318181"/>
            </a:xfrm>
          </p:grpSpPr>
          <p:sp>
            <p:nvSpPr>
              <p:cNvPr id="416" name="Ellipse 415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17" name="Gruppieren 416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418" name="Gerade Verbindung 417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" name="Gerade Verbindung 418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15" name="Ellipse 414"/>
            <p:cNvSpPr/>
            <p:nvPr/>
          </p:nvSpPr>
          <p:spPr>
            <a:xfrm>
              <a:off x="6544524" y="4710915"/>
              <a:ext cx="411018" cy="4404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20" name="Gruppieren 419"/>
          <p:cNvGrpSpPr/>
          <p:nvPr/>
        </p:nvGrpSpPr>
        <p:grpSpPr>
          <a:xfrm>
            <a:off x="8513306" y="4721847"/>
            <a:ext cx="411018" cy="440432"/>
            <a:chOff x="6544524" y="4710915"/>
            <a:chExt cx="411018" cy="440432"/>
          </a:xfrm>
        </p:grpSpPr>
        <p:grpSp>
          <p:nvGrpSpPr>
            <p:cNvPr id="421" name="Gruppieren 420"/>
            <p:cNvGrpSpPr/>
            <p:nvPr/>
          </p:nvGrpSpPr>
          <p:grpSpPr>
            <a:xfrm>
              <a:off x="6574427" y="4787123"/>
              <a:ext cx="332765" cy="318181"/>
              <a:chOff x="4787939" y="5005454"/>
              <a:chExt cx="332765" cy="318181"/>
            </a:xfrm>
          </p:grpSpPr>
          <p:sp>
            <p:nvSpPr>
              <p:cNvPr id="423" name="Ellipse 422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24" name="Gruppieren 423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425" name="Gerade Verbindung 424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6" name="Gerade Verbindung 425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22" name="Ellipse 421"/>
            <p:cNvSpPr/>
            <p:nvPr/>
          </p:nvSpPr>
          <p:spPr>
            <a:xfrm>
              <a:off x="6544524" y="4710915"/>
              <a:ext cx="411018" cy="4404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27" name="Rechteck 426"/>
          <p:cNvSpPr/>
          <p:nvPr/>
        </p:nvSpPr>
        <p:spPr>
          <a:xfrm rot="16200000">
            <a:off x="5563491" y="5061119"/>
            <a:ext cx="117760" cy="727024"/>
          </a:xfrm>
          <a:prstGeom prst="rect">
            <a:avLst/>
          </a:prstGeom>
          <a:solidFill>
            <a:srgbClr val="CE02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9" name="Gerade Verbindung mit Pfeil 428"/>
          <p:cNvCxnSpPr/>
          <p:nvPr/>
        </p:nvCxnSpPr>
        <p:spPr>
          <a:xfrm>
            <a:off x="5652120" y="5477842"/>
            <a:ext cx="144016" cy="147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0" name="Gruppieren 429"/>
          <p:cNvGrpSpPr/>
          <p:nvPr/>
        </p:nvGrpSpPr>
        <p:grpSpPr>
          <a:xfrm>
            <a:off x="5771586" y="5535750"/>
            <a:ext cx="332765" cy="318181"/>
            <a:chOff x="4787939" y="5005454"/>
            <a:chExt cx="332765" cy="318181"/>
          </a:xfrm>
        </p:grpSpPr>
        <p:sp>
          <p:nvSpPr>
            <p:cNvPr id="431" name="Ellipse 430"/>
            <p:cNvSpPr/>
            <p:nvPr/>
          </p:nvSpPr>
          <p:spPr>
            <a:xfrm>
              <a:off x="4815460" y="5013176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32" name="Gruppieren 431"/>
            <p:cNvGrpSpPr/>
            <p:nvPr/>
          </p:nvGrpSpPr>
          <p:grpSpPr>
            <a:xfrm>
              <a:off x="4787939" y="5005454"/>
              <a:ext cx="332765" cy="318181"/>
              <a:chOff x="3963683" y="5049191"/>
              <a:chExt cx="332765" cy="318181"/>
            </a:xfrm>
          </p:grpSpPr>
          <p:cxnSp>
            <p:nvCxnSpPr>
              <p:cNvPr id="433" name="Gerade Verbindung 432"/>
              <p:cNvCxnSpPr/>
              <p:nvPr/>
            </p:nvCxnSpPr>
            <p:spPr>
              <a:xfrm>
                <a:off x="3963683" y="5049191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Gerade Verbindung 433"/>
              <p:cNvCxnSpPr/>
              <p:nvPr/>
            </p:nvCxnSpPr>
            <p:spPr>
              <a:xfrm flipV="1">
                <a:off x="3973951" y="5051731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5" name="Textfeld 434"/>
          <p:cNvSpPr txBox="1"/>
          <p:nvPr/>
        </p:nvSpPr>
        <p:spPr>
          <a:xfrm>
            <a:off x="1766057" y="1043793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436" name="Textfeld 435"/>
          <p:cNvSpPr txBox="1"/>
          <p:nvPr/>
        </p:nvSpPr>
        <p:spPr>
          <a:xfrm>
            <a:off x="3457526" y="175839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437" name="Textfeld 436"/>
          <p:cNvSpPr txBox="1"/>
          <p:nvPr/>
        </p:nvSpPr>
        <p:spPr>
          <a:xfrm>
            <a:off x="3521420" y="262558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438" name="Textfeld 437"/>
          <p:cNvSpPr txBox="1"/>
          <p:nvPr/>
        </p:nvSpPr>
        <p:spPr>
          <a:xfrm>
            <a:off x="3572922" y="3725237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grpSp>
        <p:nvGrpSpPr>
          <p:cNvPr id="373" name="Gruppieren 372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374" name="Ellipse 373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75" name="Ellipse 374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81" name="Textfeld 380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383" name="Textfeld 382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385" name="Rechteck 384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393" name="Textfeld 392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394" name="Rechteck 393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395" name="Textfeld 394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396" name="Gruppieren 395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440" name="Gerade Verbindung 43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Gerade Verbindung 44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7" name="Textfeld 396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428" name="Ellipse 427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9" name="Textfeld 438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86760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Standard sollte sein: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Rückwärtsermittlung</a:t>
            </a:r>
            <a:r>
              <a:rPr lang="de-DE" dirty="0" smtClean="0"/>
              <a:t>, einschließlich Clusterermittlung</a:t>
            </a:r>
          </a:p>
          <a:p>
            <a:r>
              <a:rPr lang="de-DE" dirty="0" smtClean="0"/>
              <a:t>Sofortige Testung </a:t>
            </a:r>
            <a:r>
              <a:rPr lang="de-DE" dirty="0" smtClean="0"/>
              <a:t>(alle; symptomatisch und nicht symptomatisch) + </a:t>
            </a:r>
            <a:r>
              <a:rPr lang="de-DE" dirty="0" smtClean="0"/>
              <a:t>Testung nach 5-7 </a:t>
            </a:r>
            <a:r>
              <a:rPr lang="de-DE" dirty="0" smtClean="0"/>
              <a:t>d</a:t>
            </a:r>
            <a:endParaRPr lang="de-DE" dirty="0" smtClean="0"/>
          </a:p>
          <a:p>
            <a:r>
              <a:rPr lang="de-DE" dirty="0" smtClean="0"/>
              <a:t>Vorwärtsermittlung der so identifizierten </a:t>
            </a:r>
            <a:r>
              <a:rPr lang="de-DE" dirty="0" smtClean="0"/>
              <a:t>Fälle</a:t>
            </a:r>
          </a:p>
          <a:p>
            <a:r>
              <a:rPr lang="de-DE" dirty="0" smtClean="0"/>
              <a:t>RKI: Zur-Verfügung-Stellung von Situationen, die Cluster-verdächtig sind</a:t>
            </a:r>
          </a:p>
        </p:txBody>
      </p:sp>
    </p:spTree>
    <p:extLst>
      <p:ext uri="{BB962C8B-B14F-4D97-AF65-F5344CB8AC3E}">
        <p14:creationId xmlns:p14="http://schemas.microsoft.com/office/powerpoint/2010/main" val="2990184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Erfahrung aus dem Domchor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Chorprobe am Mo, 09.03.</a:t>
            </a:r>
            <a:endParaRPr lang="de-DE" dirty="0"/>
          </a:p>
          <a:p>
            <a:r>
              <a:rPr lang="de-DE" dirty="0" smtClean="0"/>
              <a:t>Positives Testergebnis von Indexfall am Sa, 14.03.</a:t>
            </a:r>
          </a:p>
          <a:p>
            <a:r>
              <a:rPr lang="de-DE" dirty="0" smtClean="0"/>
              <a:t>GA bitte Domkantor um alle Adressen der Chormitglieder</a:t>
            </a:r>
          </a:p>
          <a:p>
            <a:r>
              <a:rPr lang="de-DE" dirty="0" smtClean="0"/>
              <a:t>Verteilung der Adressen unter den jeweiligen GÄ</a:t>
            </a:r>
          </a:p>
          <a:p>
            <a:r>
              <a:rPr lang="de-DE" dirty="0" err="1" smtClean="0"/>
              <a:t>Quarantänisierung</a:t>
            </a:r>
            <a:r>
              <a:rPr lang="de-DE" dirty="0" smtClean="0"/>
              <a:t> aller Chormitglieder</a:t>
            </a:r>
          </a:p>
          <a:p>
            <a:r>
              <a:rPr lang="de-DE" dirty="0" smtClean="0"/>
              <a:t>KEINE ad hoc-Testung aller Chormitglieder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ca. 30 Fälle </a:t>
            </a:r>
            <a:r>
              <a:rPr lang="de-DE" dirty="0" smtClean="0">
                <a:sym typeface="Wingdings" panose="05000000000000000000" pitchFamily="2" charset="2"/>
              </a:rPr>
              <a:t>und Identifizierung von Übertragungsmöglichkeiten verpasst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Standard muss mehr betont werden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54722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Bedeutung des Clustertyps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Typ 1: Einmaliges Ereignis, Typ Feier, Chorprobe </a:t>
            </a:r>
            <a:endParaRPr lang="de-DE" dirty="0"/>
          </a:p>
          <a:p>
            <a:r>
              <a:rPr lang="de-DE" dirty="0" smtClean="0"/>
              <a:t>Typ 2: fortgesetztes Cluster</a:t>
            </a:r>
          </a:p>
          <a:p>
            <a:pPr lvl="1"/>
            <a:r>
              <a:rPr lang="de-DE" dirty="0" smtClean="0"/>
              <a:t>(a) Typ Göttingen, Übertragungen zwischen Familien</a:t>
            </a:r>
          </a:p>
          <a:p>
            <a:pPr lvl="1"/>
            <a:r>
              <a:rPr lang="de-DE" dirty="0" smtClean="0"/>
              <a:t>(b) Typ Büro, </a:t>
            </a:r>
            <a:r>
              <a:rPr lang="de-DE" dirty="0" smtClean="0"/>
              <a:t>Schulklasse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73950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Überlegung für Hochinzidenzsituation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Retrograde UND </a:t>
            </a:r>
            <a:r>
              <a:rPr lang="de-DE" dirty="0" err="1" smtClean="0"/>
              <a:t>prograde</a:t>
            </a:r>
            <a:r>
              <a:rPr lang="de-DE" dirty="0" smtClean="0"/>
              <a:t> Clusterermittlung in Fokus stellen</a:t>
            </a:r>
          </a:p>
          <a:p>
            <a:pPr lvl="1"/>
            <a:r>
              <a:rPr lang="de-DE" dirty="0" err="1" smtClean="0"/>
              <a:t>Def</a:t>
            </a:r>
            <a:r>
              <a:rPr lang="de-DE" dirty="0" smtClean="0"/>
              <a:t>. Cluster: (1)ein weiterer Fall aus Gruppe bekannt, der KP2 oder völlig unbekannt, ODER</a:t>
            </a:r>
            <a:br>
              <a:rPr lang="de-DE" dirty="0" smtClean="0"/>
            </a:br>
            <a:r>
              <a:rPr lang="de-DE" dirty="0" smtClean="0"/>
              <a:t>(2)hochgradiger Verdacht auf Clustergefahr aufgrund des Settings (z.B. langes Singen in kleinen, nicht belüfteten Räumen)</a:t>
            </a:r>
            <a:endParaRPr lang="de-DE" dirty="0" smtClean="0"/>
          </a:p>
          <a:p>
            <a:r>
              <a:rPr lang="de-DE" dirty="0" smtClean="0"/>
              <a:t>In </a:t>
            </a:r>
            <a:r>
              <a:rPr lang="de-DE" dirty="0" smtClean="0"/>
              <a:t>allen Clustertypen alle Clustermitglieder UND ihr Haushalt 14 d nach letzter Exposition in </a:t>
            </a:r>
            <a:r>
              <a:rPr lang="de-DE" dirty="0" smtClean="0"/>
              <a:t>Quarantäne + ad hoc-Test + Test nach 5(-7)d ohne Konsequenz für Quarantänelänge (wegen Vereinfachung der Handhabung)</a:t>
            </a:r>
          </a:p>
          <a:p>
            <a:r>
              <a:rPr lang="de-DE" dirty="0" smtClean="0"/>
              <a:t>Alle Personen mit Atemwegsinfekt jeglicher Art </a:t>
            </a:r>
            <a:r>
              <a:rPr lang="de-DE" dirty="0" err="1" smtClean="0"/>
              <a:t>quarantänisieren</a:t>
            </a:r>
            <a:r>
              <a:rPr lang="de-DE" dirty="0" smtClean="0"/>
              <a:t> sich selbst + HH für 14d. Test obligat (oder optional?). Bei neg. Test Entlassung aus Quarantäne.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21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Warum 14 Tage für den ganzen Haushalt?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0875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hteck 157"/>
          <p:cNvSpPr/>
          <p:nvPr/>
        </p:nvSpPr>
        <p:spPr>
          <a:xfrm rot="16200000">
            <a:off x="7039303" y="2032729"/>
            <a:ext cx="117763" cy="364340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57" name="Gruppieren 256"/>
          <p:cNvGrpSpPr/>
          <p:nvPr/>
        </p:nvGrpSpPr>
        <p:grpSpPr>
          <a:xfrm>
            <a:off x="1372568" y="440132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cxnSp>
        <p:nvCxnSpPr>
          <p:cNvPr id="249" name="Gerade Verbindung 248"/>
          <p:cNvCxnSpPr/>
          <p:nvPr/>
        </p:nvCxnSpPr>
        <p:spPr>
          <a:xfrm>
            <a:off x="8919884" y="58678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73385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33734" y="23458"/>
            <a:ext cx="1969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Haushaltssituation</a:t>
            </a:r>
            <a:endParaRPr lang="de-DE" b="1" dirty="0"/>
          </a:p>
        </p:txBody>
      </p:sp>
      <p:grpSp>
        <p:nvGrpSpPr>
          <p:cNvPr id="87" name="Gruppieren 86"/>
          <p:cNvGrpSpPr/>
          <p:nvPr/>
        </p:nvGrpSpPr>
        <p:grpSpPr>
          <a:xfrm>
            <a:off x="323528" y="1232220"/>
            <a:ext cx="432048" cy="2988332"/>
            <a:chOff x="755576" y="404664"/>
            <a:chExt cx="432048" cy="2988332"/>
          </a:xfrm>
        </p:grpSpPr>
        <p:sp>
          <p:nvSpPr>
            <p:cNvPr id="91" name="Rechteck 90"/>
            <p:cNvSpPr/>
            <p:nvPr/>
          </p:nvSpPr>
          <p:spPr>
            <a:xfrm>
              <a:off x="755576" y="404664"/>
              <a:ext cx="432048" cy="29883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42716" y="18231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819300" y="27089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907976" y="1240604"/>
            <a:ext cx="432048" cy="2988332"/>
            <a:chOff x="755576" y="404664"/>
            <a:chExt cx="432048" cy="2988332"/>
          </a:xfrm>
        </p:grpSpPr>
        <p:sp>
          <p:nvSpPr>
            <p:cNvPr id="126" name="Rechteck 125"/>
            <p:cNvSpPr/>
            <p:nvPr/>
          </p:nvSpPr>
          <p:spPr>
            <a:xfrm>
              <a:off x="755576" y="404664"/>
              <a:ext cx="432048" cy="29883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35" name="Gerade Verbindung mit Pfeil 134"/>
          <p:cNvCxnSpPr/>
          <p:nvPr/>
        </p:nvCxnSpPr>
        <p:spPr>
          <a:xfrm>
            <a:off x="1249698" y="2031328"/>
            <a:ext cx="23939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hteck 135"/>
          <p:cNvSpPr/>
          <p:nvPr/>
        </p:nvSpPr>
        <p:spPr>
          <a:xfrm rot="16200000">
            <a:off x="2070563" y="-112773"/>
            <a:ext cx="121642" cy="35202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7" name="Gerade Verbindung mit Pfeil 136"/>
          <p:cNvCxnSpPr>
            <a:stCxn id="3" idx="2"/>
            <a:endCxn id="107" idx="0"/>
          </p:cNvCxnSpPr>
          <p:nvPr/>
        </p:nvCxnSpPr>
        <p:spPr>
          <a:xfrm flipH="1">
            <a:off x="531268" y="1598386"/>
            <a:ext cx="26481" cy="280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ihandform 137"/>
          <p:cNvSpPr/>
          <p:nvPr/>
        </p:nvSpPr>
        <p:spPr>
          <a:xfrm>
            <a:off x="292100" y="1708172"/>
            <a:ext cx="241300" cy="952500"/>
          </a:xfrm>
          <a:custGeom>
            <a:avLst/>
            <a:gdLst>
              <a:gd name="connsiteX0" fmla="*/ 241300 w 241300"/>
              <a:gd name="connsiteY0" fmla="*/ 0 h 952500"/>
              <a:gd name="connsiteX1" fmla="*/ 177800 w 241300"/>
              <a:gd name="connsiteY1" fmla="*/ 12700 h 952500"/>
              <a:gd name="connsiteX2" fmla="*/ 88900 w 241300"/>
              <a:gd name="connsiteY2" fmla="*/ 88900 h 952500"/>
              <a:gd name="connsiteX3" fmla="*/ 38100 w 241300"/>
              <a:gd name="connsiteY3" fmla="*/ 203200 h 952500"/>
              <a:gd name="connsiteX4" fmla="*/ 12700 w 241300"/>
              <a:gd name="connsiteY4" fmla="*/ 292100 h 952500"/>
              <a:gd name="connsiteX5" fmla="*/ 0 w 241300"/>
              <a:gd name="connsiteY5" fmla="*/ 381000 h 952500"/>
              <a:gd name="connsiteX6" fmla="*/ 12700 w 241300"/>
              <a:gd name="connsiteY6" fmla="*/ 584200 h 952500"/>
              <a:gd name="connsiteX7" fmla="*/ 25400 w 241300"/>
              <a:gd name="connsiteY7" fmla="*/ 635000 h 952500"/>
              <a:gd name="connsiteX8" fmla="*/ 50800 w 241300"/>
              <a:gd name="connsiteY8" fmla="*/ 762000 h 952500"/>
              <a:gd name="connsiteX9" fmla="*/ 63500 w 241300"/>
              <a:gd name="connsiteY9" fmla="*/ 800100 h 952500"/>
              <a:gd name="connsiteX10" fmla="*/ 88900 w 241300"/>
              <a:gd name="connsiteY10" fmla="*/ 838200 h 952500"/>
              <a:gd name="connsiteX11" fmla="*/ 101600 w 241300"/>
              <a:gd name="connsiteY11" fmla="*/ 876300 h 952500"/>
              <a:gd name="connsiteX12" fmla="*/ 139700 w 241300"/>
              <a:gd name="connsiteY12" fmla="*/ 914400 h 952500"/>
              <a:gd name="connsiteX13" fmla="*/ 165100 w 241300"/>
              <a:gd name="connsiteY13" fmla="*/ 952500 h 952500"/>
              <a:gd name="connsiteX14" fmla="*/ 165100 w 241300"/>
              <a:gd name="connsiteY14" fmla="*/ 9398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300" h="952500">
                <a:moveTo>
                  <a:pt x="241300" y="0"/>
                </a:moveTo>
                <a:cubicBezTo>
                  <a:pt x="220133" y="4233"/>
                  <a:pt x="198011" y="5121"/>
                  <a:pt x="177800" y="12700"/>
                </a:cubicBezTo>
                <a:cubicBezTo>
                  <a:pt x="149417" y="23344"/>
                  <a:pt x="103986" y="71300"/>
                  <a:pt x="88900" y="88900"/>
                </a:cubicBezTo>
                <a:cubicBezTo>
                  <a:pt x="55967" y="127322"/>
                  <a:pt x="55489" y="151032"/>
                  <a:pt x="38100" y="203200"/>
                </a:cubicBezTo>
                <a:cubicBezTo>
                  <a:pt x="27219" y="235844"/>
                  <a:pt x="19079" y="257017"/>
                  <a:pt x="12700" y="292100"/>
                </a:cubicBezTo>
                <a:cubicBezTo>
                  <a:pt x="7345" y="321551"/>
                  <a:pt x="4233" y="351367"/>
                  <a:pt x="0" y="381000"/>
                </a:cubicBezTo>
                <a:cubicBezTo>
                  <a:pt x="4233" y="448733"/>
                  <a:pt x="5947" y="516671"/>
                  <a:pt x="12700" y="584200"/>
                </a:cubicBezTo>
                <a:cubicBezTo>
                  <a:pt x="14437" y="601568"/>
                  <a:pt x="21977" y="617884"/>
                  <a:pt x="25400" y="635000"/>
                </a:cubicBezTo>
                <a:cubicBezTo>
                  <a:pt x="42033" y="718163"/>
                  <a:pt x="31134" y="693169"/>
                  <a:pt x="50800" y="762000"/>
                </a:cubicBezTo>
                <a:cubicBezTo>
                  <a:pt x="54478" y="774872"/>
                  <a:pt x="57513" y="788126"/>
                  <a:pt x="63500" y="800100"/>
                </a:cubicBezTo>
                <a:cubicBezTo>
                  <a:pt x="70326" y="813752"/>
                  <a:pt x="82074" y="824548"/>
                  <a:pt x="88900" y="838200"/>
                </a:cubicBezTo>
                <a:cubicBezTo>
                  <a:pt x="94887" y="850174"/>
                  <a:pt x="94174" y="865161"/>
                  <a:pt x="101600" y="876300"/>
                </a:cubicBezTo>
                <a:cubicBezTo>
                  <a:pt x="111563" y="891244"/>
                  <a:pt x="128202" y="900602"/>
                  <a:pt x="139700" y="914400"/>
                </a:cubicBezTo>
                <a:cubicBezTo>
                  <a:pt x="149471" y="926126"/>
                  <a:pt x="154307" y="941707"/>
                  <a:pt x="165100" y="952500"/>
                </a:cubicBezTo>
                <a:lnTo>
                  <a:pt x="165100" y="93980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228600" y="1708172"/>
            <a:ext cx="266700" cy="1892300"/>
          </a:xfrm>
          <a:custGeom>
            <a:avLst/>
            <a:gdLst>
              <a:gd name="connsiteX0" fmla="*/ 266700 w 266700"/>
              <a:gd name="connsiteY0" fmla="*/ 0 h 1892300"/>
              <a:gd name="connsiteX1" fmla="*/ 203200 w 266700"/>
              <a:gd name="connsiteY1" fmla="*/ 25400 h 1892300"/>
              <a:gd name="connsiteX2" fmla="*/ 139700 w 266700"/>
              <a:gd name="connsiteY2" fmla="*/ 101600 h 1892300"/>
              <a:gd name="connsiteX3" fmla="*/ 114300 w 266700"/>
              <a:gd name="connsiteY3" fmla="*/ 177800 h 1892300"/>
              <a:gd name="connsiteX4" fmla="*/ 88900 w 266700"/>
              <a:gd name="connsiteY4" fmla="*/ 215900 h 1892300"/>
              <a:gd name="connsiteX5" fmla="*/ 76200 w 266700"/>
              <a:gd name="connsiteY5" fmla="*/ 254000 h 1892300"/>
              <a:gd name="connsiteX6" fmla="*/ 50800 w 266700"/>
              <a:gd name="connsiteY6" fmla="*/ 406400 h 1892300"/>
              <a:gd name="connsiteX7" fmla="*/ 38100 w 266700"/>
              <a:gd name="connsiteY7" fmla="*/ 457200 h 1892300"/>
              <a:gd name="connsiteX8" fmla="*/ 0 w 266700"/>
              <a:gd name="connsiteY8" fmla="*/ 1524000 h 1892300"/>
              <a:gd name="connsiteX9" fmla="*/ 12700 w 266700"/>
              <a:gd name="connsiteY9" fmla="*/ 1727200 h 1892300"/>
              <a:gd name="connsiteX10" fmla="*/ 25400 w 266700"/>
              <a:gd name="connsiteY10" fmla="*/ 1778000 h 1892300"/>
              <a:gd name="connsiteX11" fmla="*/ 114300 w 266700"/>
              <a:gd name="connsiteY11" fmla="*/ 1866900 h 1892300"/>
              <a:gd name="connsiteX12" fmla="*/ 152400 w 266700"/>
              <a:gd name="connsiteY12" fmla="*/ 189230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700" h="1892300">
                <a:moveTo>
                  <a:pt x="266700" y="0"/>
                </a:moveTo>
                <a:cubicBezTo>
                  <a:pt x="245533" y="8467"/>
                  <a:pt x="222532" y="13318"/>
                  <a:pt x="203200" y="25400"/>
                </a:cubicBezTo>
                <a:cubicBezTo>
                  <a:pt x="184795" y="36903"/>
                  <a:pt x="149153" y="80331"/>
                  <a:pt x="139700" y="101600"/>
                </a:cubicBezTo>
                <a:cubicBezTo>
                  <a:pt x="128826" y="126066"/>
                  <a:pt x="129152" y="155523"/>
                  <a:pt x="114300" y="177800"/>
                </a:cubicBezTo>
                <a:cubicBezTo>
                  <a:pt x="105833" y="190500"/>
                  <a:pt x="95726" y="202248"/>
                  <a:pt x="88900" y="215900"/>
                </a:cubicBezTo>
                <a:cubicBezTo>
                  <a:pt x="82913" y="227874"/>
                  <a:pt x="78825" y="240873"/>
                  <a:pt x="76200" y="254000"/>
                </a:cubicBezTo>
                <a:cubicBezTo>
                  <a:pt x="66100" y="304501"/>
                  <a:pt x="59267" y="355600"/>
                  <a:pt x="50800" y="406400"/>
                </a:cubicBezTo>
                <a:cubicBezTo>
                  <a:pt x="47931" y="423617"/>
                  <a:pt x="42333" y="440267"/>
                  <a:pt x="38100" y="457200"/>
                </a:cubicBezTo>
                <a:cubicBezTo>
                  <a:pt x="-9674" y="1006597"/>
                  <a:pt x="14302" y="651579"/>
                  <a:pt x="0" y="1524000"/>
                </a:cubicBezTo>
                <a:cubicBezTo>
                  <a:pt x="4233" y="1591733"/>
                  <a:pt x="5947" y="1659671"/>
                  <a:pt x="12700" y="1727200"/>
                </a:cubicBezTo>
                <a:cubicBezTo>
                  <a:pt x="14437" y="1744568"/>
                  <a:pt x="16923" y="1762742"/>
                  <a:pt x="25400" y="1778000"/>
                </a:cubicBezTo>
                <a:cubicBezTo>
                  <a:pt x="46399" y="1815798"/>
                  <a:pt x="75796" y="1847648"/>
                  <a:pt x="114300" y="1866900"/>
                </a:cubicBezTo>
                <a:cubicBezTo>
                  <a:pt x="156416" y="1887958"/>
                  <a:pt x="152400" y="1863993"/>
                  <a:pt x="152400" y="18923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mit Pfeil 140"/>
          <p:cNvCxnSpPr>
            <a:stCxn id="107" idx="6"/>
            <a:endCxn id="129" idx="2"/>
          </p:cNvCxnSpPr>
          <p:nvPr/>
        </p:nvCxnSpPr>
        <p:spPr>
          <a:xfrm>
            <a:off x="675284" y="2022944"/>
            <a:ext cx="296416" cy="8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70037" y="1336776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47" name="Ellipse 146"/>
          <p:cNvSpPr/>
          <p:nvPr/>
        </p:nvSpPr>
        <p:spPr>
          <a:xfrm>
            <a:off x="3646561" y="3567958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Textfeld 147"/>
          <p:cNvSpPr txBox="1"/>
          <p:nvPr/>
        </p:nvSpPr>
        <p:spPr>
          <a:xfrm>
            <a:off x="906046" y="2166608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infiziert</a:t>
            </a:r>
            <a:endParaRPr lang="de-DE" b="1" dirty="0"/>
          </a:p>
        </p:txBody>
      </p:sp>
      <p:sp>
        <p:nvSpPr>
          <p:cNvPr id="150" name="Textfeld 149"/>
          <p:cNvSpPr txBox="1"/>
          <p:nvPr/>
        </p:nvSpPr>
        <p:spPr>
          <a:xfrm>
            <a:off x="3538917" y="3819856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infiziert</a:t>
            </a:r>
            <a:endParaRPr lang="de-DE" b="1" dirty="0"/>
          </a:p>
        </p:txBody>
      </p:sp>
      <p:sp>
        <p:nvSpPr>
          <p:cNvPr id="152" name="Rechteck 151"/>
          <p:cNvSpPr/>
          <p:nvPr/>
        </p:nvSpPr>
        <p:spPr>
          <a:xfrm rot="16200000">
            <a:off x="4371028" y="187324"/>
            <a:ext cx="117760" cy="397603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4" name="Gerade Verbindung mit Pfeil 153"/>
          <p:cNvCxnSpPr>
            <a:stCxn id="147" idx="6"/>
            <a:endCxn id="155" idx="2"/>
          </p:cNvCxnSpPr>
          <p:nvPr/>
        </p:nvCxnSpPr>
        <p:spPr>
          <a:xfrm>
            <a:off x="3934593" y="3711974"/>
            <a:ext cx="2207395" cy="6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Ellipse 154"/>
          <p:cNvSpPr/>
          <p:nvPr/>
        </p:nvSpPr>
        <p:spPr>
          <a:xfrm>
            <a:off x="6141988" y="357489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Ellipse 150"/>
          <p:cNvSpPr/>
          <p:nvPr/>
        </p:nvSpPr>
        <p:spPr>
          <a:xfrm>
            <a:off x="3643672" y="1903992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Textfeld 158"/>
          <p:cNvSpPr txBox="1"/>
          <p:nvPr/>
        </p:nvSpPr>
        <p:spPr>
          <a:xfrm>
            <a:off x="1694154" y="1827540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161" name="Textfeld 160"/>
          <p:cNvSpPr txBox="1"/>
          <p:nvPr/>
        </p:nvSpPr>
        <p:spPr>
          <a:xfrm>
            <a:off x="4499560" y="3511076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162" name="Textfeld 161"/>
          <p:cNvSpPr txBox="1"/>
          <p:nvPr/>
        </p:nvSpPr>
        <p:spPr>
          <a:xfrm>
            <a:off x="3619231" y="1715594"/>
            <a:ext cx="3241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SB</a:t>
            </a:r>
            <a:endParaRPr lang="de-DE" b="1" dirty="0"/>
          </a:p>
        </p:txBody>
      </p:sp>
      <p:sp>
        <p:nvSpPr>
          <p:cNvPr id="164" name="Textfeld 163"/>
          <p:cNvSpPr txBox="1"/>
          <p:nvPr/>
        </p:nvSpPr>
        <p:spPr>
          <a:xfrm>
            <a:off x="6279397" y="3328678"/>
            <a:ext cx="3241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SB</a:t>
            </a:r>
            <a:endParaRPr lang="de-DE" b="1" dirty="0"/>
          </a:p>
        </p:txBody>
      </p:sp>
      <p:sp>
        <p:nvSpPr>
          <p:cNvPr id="10" name="Geschweifte Klammer rechts 9"/>
          <p:cNvSpPr/>
          <p:nvPr/>
        </p:nvSpPr>
        <p:spPr>
          <a:xfrm rot="5400000">
            <a:off x="6038490" y="1793441"/>
            <a:ext cx="377056" cy="5376203"/>
          </a:xfrm>
          <a:prstGeom prst="rightBrace">
            <a:avLst>
              <a:gd name="adj1" fmla="val 31707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Textfeld 164"/>
          <p:cNvSpPr txBox="1"/>
          <p:nvPr/>
        </p:nvSpPr>
        <p:spPr>
          <a:xfrm>
            <a:off x="5859406" y="4667036"/>
            <a:ext cx="7601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Extremfall</a:t>
            </a:r>
            <a:endParaRPr lang="de-DE" b="1" dirty="0"/>
          </a:p>
        </p:txBody>
      </p:sp>
      <p:grpSp>
        <p:nvGrpSpPr>
          <p:cNvPr id="169" name="Gruppieren 168"/>
          <p:cNvGrpSpPr/>
          <p:nvPr/>
        </p:nvGrpSpPr>
        <p:grpSpPr>
          <a:xfrm>
            <a:off x="1386773" y="858703"/>
            <a:ext cx="1840667" cy="350662"/>
            <a:chOff x="6518041" y="934120"/>
            <a:chExt cx="1840667" cy="350662"/>
          </a:xfrm>
        </p:grpSpPr>
        <p:grpSp>
          <p:nvGrpSpPr>
            <p:cNvPr id="170" name="Gruppieren 169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180" name="Gerade Verbindung 17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Gerade Verbindung 18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ieren 170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178" name="Gerade Verbindung 17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Gerade Verbindung 17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uppieren 171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176" name="Gerade Verbindung 17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Gerade Verbindung 17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Gruppieren 172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174" name="Gerade Verbindung 17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Gerade Verbindung 17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2" name="Gruppieren 181"/>
          <p:cNvGrpSpPr/>
          <p:nvPr/>
        </p:nvGrpSpPr>
        <p:grpSpPr>
          <a:xfrm>
            <a:off x="3435813" y="832190"/>
            <a:ext cx="1840667" cy="350662"/>
            <a:chOff x="6518041" y="934120"/>
            <a:chExt cx="1840667" cy="350662"/>
          </a:xfrm>
        </p:grpSpPr>
        <p:grpSp>
          <p:nvGrpSpPr>
            <p:cNvPr id="183" name="Gruppieren 182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193" name="Gerade Verbindung 192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Gerade Verbindung 193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4" name="Gruppieren 183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191" name="Gerade Verbindung 19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Gerade Verbindung 19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5" name="Gruppieren 184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189" name="Gerade Verbindung 18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Gerade Verbindung 18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Gruppieren 185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187" name="Gerade Verbindung 18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Gerade Verbindung 18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5" name="Gruppieren 194"/>
          <p:cNvGrpSpPr/>
          <p:nvPr/>
        </p:nvGrpSpPr>
        <p:grpSpPr>
          <a:xfrm>
            <a:off x="5497594" y="819472"/>
            <a:ext cx="1840667" cy="350662"/>
            <a:chOff x="6518041" y="934120"/>
            <a:chExt cx="1840667" cy="350662"/>
          </a:xfrm>
        </p:grpSpPr>
        <p:grpSp>
          <p:nvGrpSpPr>
            <p:cNvPr id="196" name="Gruppieren 195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06" name="Gerade Verbindung 20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Gerade Verbindung 20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7" name="Gruppieren 196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04" name="Gerade Verbindung 20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Gerade Verbindung 20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8" name="Gruppieren 197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02" name="Gerade Verbindung 20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Gerade Verbindung 20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Gruppieren 198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00" name="Gerade Verbindung 19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Gerade Verbindung 20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8" name="Gruppieren 207"/>
          <p:cNvGrpSpPr/>
          <p:nvPr/>
        </p:nvGrpSpPr>
        <p:grpSpPr>
          <a:xfrm>
            <a:off x="7512787" y="796251"/>
            <a:ext cx="833512" cy="324149"/>
            <a:chOff x="7525196" y="934120"/>
            <a:chExt cx="833512" cy="324149"/>
          </a:xfrm>
        </p:grpSpPr>
        <p:grpSp>
          <p:nvGrpSpPr>
            <p:cNvPr id="211" name="Gruppieren 210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15" name="Gerade Verbindung 21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Gerade Verbindung 21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2" name="Gruppieren 211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13" name="Gerade Verbindung 212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Gerade Verbindung 213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1" name="Textfeld 220"/>
          <p:cNvSpPr txBox="1"/>
          <p:nvPr/>
        </p:nvSpPr>
        <p:spPr>
          <a:xfrm>
            <a:off x="550529" y="870828"/>
            <a:ext cx="85311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Quarantäne</a:t>
            </a:r>
            <a:endParaRPr lang="de-DE" b="1" dirty="0"/>
          </a:p>
        </p:txBody>
      </p:sp>
      <p:sp>
        <p:nvSpPr>
          <p:cNvPr id="222" name="Textfeld 221"/>
          <p:cNvSpPr txBox="1"/>
          <p:nvPr/>
        </p:nvSpPr>
        <p:spPr>
          <a:xfrm>
            <a:off x="2372390" y="1332613"/>
            <a:ext cx="4219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max</a:t>
            </a:r>
            <a:endParaRPr lang="de-DE" b="1" dirty="0"/>
          </a:p>
        </p:txBody>
      </p:sp>
      <p:sp>
        <p:nvSpPr>
          <p:cNvPr id="223" name="Rechteck 222"/>
          <p:cNvSpPr/>
          <p:nvPr/>
        </p:nvSpPr>
        <p:spPr>
          <a:xfrm rot="16200000">
            <a:off x="4109876" y="1520562"/>
            <a:ext cx="121642" cy="25357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4" name="Rechteck 223"/>
          <p:cNvSpPr/>
          <p:nvPr/>
        </p:nvSpPr>
        <p:spPr>
          <a:xfrm rot="16200000">
            <a:off x="4581192" y="1532418"/>
            <a:ext cx="121642" cy="25357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25" name="Gerade Verbindung mit Pfeil 224"/>
          <p:cNvCxnSpPr/>
          <p:nvPr/>
        </p:nvCxnSpPr>
        <p:spPr>
          <a:xfrm>
            <a:off x="709717" y="2794692"/>
            <a:ext cx="7724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Gerade Verbindung mit Pfeil 225"/>
          <p:cNvCxnSpPr>
            <a:endCxn id="147" idx="2"/>
          </p:cNvCxnSpPr>
          <p:nvPr/>
        </p:nvCxnSpPr>
        <p:spPr>
          <a:xfrm>
            <a:off x="689839" y="3695410"/>
            <a:ext cx="2956722" cy="16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mit Pfeil 165"/>
          <p:cNvCxnSpPr>
            <a:stCxn id="151" idx="4"/>
            <a:endCxn id="147" idx="0"/>
          </p:cNvCxnSpPr>
          <p:nvPr/>
        </p:nvCxnSpPr>
        <p:spPr>
          <a:xfrm>
            <a:off x="3787688" y="2192024"/>
            <a:ext cx="2889" cy="1375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Gruppieren 166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168" name="Ellipse 167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09" name="Ellipse 208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10" name="Textfeld 209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217" name="Textfeld 216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218" name="Rechteck 217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219" name="Textfeld 218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220" name="Rechteck 219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227" name="Textfeld 226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228" name="Gruppieren 227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232" name="Gerade Verbindung 23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Gerade Verbindung 23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9" name="Textfeld 228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230" name="Ellipse 229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31" name="Textfeld 230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  <p:cxnSp>
        <p:nvCxnSpPr>
          <p:cNvPr id="12" name="Gerade Verbindung 11"/>
          <p:cNvCxnSpPr/>
          <p:nvPr/>
        </p:nvCxnSpPr>
        <p:spPr>
          <a:xfrm>
            <a:off x="8434317" y="440132"/>
            <a:ext cx="0" cy="4353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668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102922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163493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21616" y="1187227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6049" y="1334305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84534" y="30907"/>
            <a:ext cx="92511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600" b="1" dirty="0" smtClean="0"/>
              <a:t>Clustertyp (einmaliges Ereignis): </a:t>
            </a:r>
            <a:r>
              <a:rPr lang="de-DE" sz="1600" dirty="0" smtClean="0"/>
              <a:t>Vorschläge </a:t>
            </a:r>
            <a:r>
              <a:rPr lang="de-DE" sz="1600" dirty="0" err="1" smtClean="0"/>
              <a:t>Drosten</a:t>
            </a:r>
            <a:r>
              <a:rPr lang="de-DE" sz="1600" dirty="0" smtClean="0"/>
              <a:t> / RKI sehr ähnlich (kann im Einzelfall abweichen, </a:t>
            </a:r>
          </a:p>
          <a:p>
            <a:r>
              <a:rPr lang="de-DE" sz="1600" dirty="0" smtClean="0"/>
              <a:t>da bei Vorschlag </a:t>
            </a:r>
            <a:r>
              <a:rPr lang="de-DE" sz="1600" dirty="0" err="1" smtClean="0"/>
              <a:t>Drosten</a:t>
            </a:r>
            <a:r>
              <a:rPr lang="de-DE" sz="1600" dirty="0" smtClean="0"/>
              <a:t> ab Identifikationstag des GA gezählt wird, bei RKI-Vorschlag ab letzter </a:t>
            </a:r>
          </a:p>
          <a:p>
            <a:r>
              <a:rPr lang="de-DE" sz="1600" dirty="0" smtClean="0"/>
              <a:t>Exposition).   Unterschiede: (a)RKI </a:t>
            </a:r>
            <a:r>
              <a:rPr lang="de-DE" sz="1600" dirty="0" err="1" smtClean="0"/>
              <a:t>quarantänisiert</a:t>
            </a:r>
            <a:r>
              <a:rPr lang="de-DE" sz="1600" dirty="0" smtClean="0"/>
              <a:t> auch dazugehörigen HH; (b)testet auch ad hoc</a:t>
            </a:r>
            <a:endParaRPr lang="de-DE" sz="1600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165977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84353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437910" y="1692042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3877320" y="1881639"/>
            <a:ext cx="519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uppieren 86"/>
          <p:cNvGrpSpPr/>
          <p:nvPr/>
        </p:nvGrpSpPr>
        <p:grpSpPr>
          <a:xfrm>
            <a:off x="323528" y="1101234"/>
            <a:ext cx="432048" cy="1908666"/>
            <a:chOff x="755576" y="404664"/>
            <a:chExt cx="432048" cy="1908666"/>
          </a:xfrm>
        </p:grpSpPr>
        <p:sp>
          <p:nvSpPr>
            <p:cNvPr id="91" name="Rechteck 90"/>
            <p:cNvSpPr/>
            <p:nvPr/>
          </p:nvSpPr>
          <p:spPr>
            <a:xfrm>
              <a:off x="755576" y="404664"/>
              <a:ext cx="432048" cy="19086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42716" y="1768035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907976" y="1109618"/>
            <a:ext cx="432048" cy="1900282"/>
            <a:chOff x="755576" y="404664"/>
            <a:chExt cx="432048" cy="1900282"/>
          </a:xfrm>
        </p:grpSpPr>
        <p:sp>
          <p:nvSpPr>
            <p:cNvPr id="126" name="Rechteck 125"/>
            <p:cNvSpPr/>
            <p:nvPr/>
          </p:nvSpPr>
          <p:spPr>
            <a:xfrm>
              <a:off x="755576" y="404664"/>
              <a:ext cx="432048" cy="190028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35" name="Gerade Verbindung mit Pfeil 134"/>
          <p:cNvCxnSpPr/>
          <p:nvPr/>
        </p:nvCxnSpPr>
        <p:spPr>
          <a:xfrm>
            <a:off x="1340024" y="1891958"/>
            <a:ext cx="20558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hteck 135"/>
          <p:cNvSpPr/>
          <p:nvPr/>
        </p:nvSpPr>
        <p:spPr>
          <a:xfrm rot="16200000">
            <a:off x="474372" y="1352432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7" name="Gerade Verbindung mit Pfeil 136"/>
          <p:cNvCxnSpPr>
            <a:stCxn id="136" idx="1"/>
            <a:endCxn id="107" idx="0"/>
          </p:cNvCxnSpPr>
          <p:nvPr/>
        </p:nvCxnSpPr>
        <p:spPr>
          <a:xfrm flipH="1">
            <a:off x="531268" y="1573304"/>
            <a:ext cx="1984" cy="1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ihandform 137"/>
          <p:cNvSpPr/>
          <p:nvPr/>
        </p:nvSpPr>
        <p:spPr>
          <a:xfrm>
            <a:off x="292100" y="1577186"/>
            <a:ext cx="241300" cy="952500"/>
          </a:xfrm>
          <a:custGeom>
            <a:avLst/>
            <a:gdLst>
              <a:gd name="connsiteX0" fmla="*/ 241300 w 241300"/>
              <a:gd name="connsiteY0" fmla="*/ 0 h 952500"/>
              <a:gd name="connsiteX1" fmla="*/ 177800 w 241300"/>
              <a:gd name="connsiteY1" fmla="*/ 12700 h 952500"/>
              <a:gd name="connsiteX2" fmla="*/ 88900 w 241300"/>
              <a:gd name="connsiteY2" fmla="*/ 88900 h 952500"/>
              <a:gd name="connsiteX3" fmla="*/ 38100 w 241300"/>
              <a:gd name="connsiteY3" fmla="*/ 203200 h 952500"/>
              <a:gd name="connsiteX4" fmla="*/ 12700 w 241300"/>
              <a:gd name="connsiteY4" fmla="*/ 292100 h 952500"/>
              <a:gd name="connsiteX5" fmla="*/ 0 w 241300"/>
              <a:gd name="connsiteY5" fmla="*/ 381000 h 952500"/>
              <a:gd name="connsiteX6" fmla="*/ 12700 w 241300"/>
              <a:gd name="connsiteY6" fmla="*/ 584200 h 952500"/>
              <a:gd name="connsiteX7" fmla="*/ 25400 w 241300"/>
              <a:gd name="connsiteY7" fmla="*/ 635000 h 952500"/>
              <a:gd name="connsiteX8" fmla="*/ 50800 w 241300"/>
              <a:gd name="connsiteY8" fmla="*/ 762000 h 952500"/>
              <a:gd name="connsiteX9" fmla="*/ 63500 w 241300"/>
              <a:gd name="connsiteY9" fmla="*/ 800100 h 952500"/>
              <a:gd name="connsiteX10" fmla="*/ 88900 w 241300"/>
              <a:gd name="connsiteY10" fmla="*/ 838200 h 952500"/>
              <a:gd name="connsiteX11" fmla="*/ 101600 w 241300"/>
              <a:gd name="connsiteY11" fmla="*/ 876300 h 952500"/>
              <a:gd name="connsiteX12" fmla="*/ 139700 w 241300"/>
              <a:gd name="connsiteY12" fmla="*/ 914400 h 952500"/>
              <a:gd name="connsiteX13" fmla="*/ 165100 w 241300"/>
              <a:gd name="connsiteY13" fmla="*/ 952500 h 952500"/>
              <a:gd name="connsiteX14" fmla="*/ 165100 w 241300"/>
              <a:gd name="connsiteY14" fmla="*/ 9398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300" h="952500">
                <a:moveTo>
                  <a:pt x="241300" y="0"/>
                </a:moveTo>
                <a:cubicBezTo>
                  <a:pt x="220133" y="4233"/>
                  <a:pt x="198011" y="5121"/>
                  <a:pt x="177800" y="12700"/>
                </a:cubicBezTo>
                <a:cubicBezTo>
                  <a:pt x="149417" y="23344"/>
                  <a:pt x="103986" y="71300"/>
                  <a:pt x="88900" y="88900"/>
                </a:cubicBezTo>
                <a:cubicBezTo>
                  <a:pt x="55967" y="127322"/>
                  <a:pt x="55489" y="151032"/>
                  <a:pt x="38100" y="203200"/>
                </a:cubicBezTo>
                <a:cubicBezTo>
                  <a:pt x="27219" y="235844"/>
                  <a:pt x="19079" y="257017"/>
                  <a:pt x="12700" y="292100"/>
                </a:cubicBezTo>
                <a:cubicBezTo>
                  <a:pt x="7345" y="321551"/>
                  <a:pt x="4233" y="351367"/>
                  <a:pt x="0" y="381000"/>
                </a:cubicBezTo>
                <a:cubicBezTo>
                  <a:pt x="4233" y="448733"/>
                  <a:pt x="5947" y="516671"/>
                  <a:pt x="12700" y="584200"/>
                </a:cubicBezTo>
                <a:cubicBezTo>
                  <a:pt x="14437" y="601568"/>
                  <a:pt x="21977" y="617884"/>
                  <a:pt x="25400" y="635000"/>
                </a:cubicBezTo>
                <a:cubicBezTo>
                  <a:pt x="42033" y="718163"/>
                  <a:pt x="31134" y="693169"/>
                  <a:pt x="50800" y="762000"/>
                </a:cubicBezTo>
                <a:cubicBezTo>
                  <a:pt x="54478" y="774872"/>
                  <a:pt x="57513" y="788126"/>
                  <a:pt x="63500" y="800100"/>
                </a:cubicBezTo>
                <a:cubicBezTo>
                  <a:pt x="70326" y="813752"/>
                  <a:pt x="82074" y="824548"/>
                  <a:pt x="88900" y="838200"/>
                </a:cubicBezTo>
                <a:cubicBezTo>
                  <a:pt x="94887" y="850174"/>
                  <a:pt x="94174" y="865161"/>
                  <a:pt x="101600" y="876300"/>
                </a:cubicBezTo>
                <a:cubicBezTo>
                  <a:pt x="111563" y="891244"/>
                  <a:pt x="128202" y="900602"/>
                  <a:pt x="139700" y="914400"/>
                </a:cubicBezTo>
                <a:cubicBezTo>
                  <a:pt x="149471" y="926126"/>
                  <a:pt x="154307" y="941707"/>
                  <a:pt x="165100" y="952500"/>
                </a:cubicBezTo>
                <a:lnTo>
                  <a:pt x="165100" y="93980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mit Pfeil 140"/>
          <p:cNvCxnSpPr>
            <a:stCxn id="107" idx="6"/>
            <a:endCxn id="129" idx="2"/>
          </p:cNvCxnSpPr>
          <p:nvPr/>
        </p:nvCxnSpPr>
        <p:spPr>
          <a:xfrm>
            <a:off x="675284" y="189195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mit Pfeil 141"/>
          <p:cNvCxnSpPr>
            <a:stCxn id="179" idx="6"/>
          </p:cNvCxnSpPr>
          <p:nvPr/>
        </p:nvCxnSpPr>
        <p:spPr>
          <a:xfrm flipV="1">
            <a:off x="1268440" y="2577919"/>
            <a:ext cx="4609776" cy="86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mit Pfeil 129"/>
          <p:cNvCxnSpPr/>
          <p:nvPr/>
        </p:nvCxnSpPr>
        <p:spPr>
          <a:xfrm>
            <a:off x="683992" y="133959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70037" y="1205790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31" name="Textfeld 130"/>
          <p:cNvSpPr txBox="1"/>
          <p:nvPr/>
        </p:nvSpPr>
        <p:spPr>
          <a:xfrm>
            <a:off x="941358" y="1224558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77" name="Textfeld 176"/>
          <p:cNvSpPr txBox="1"/>
          <p:nvPr/>
        </p:nvSpPr>
        <p:spPr>
          <a:xfrm>
            <a:off x="1766057" y="1704813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178" name="Textfeld 177"/>
          <p:cNvSpPr txBox="1"/>
          <p:nvPr/>
        </p:nvSpPr>
        <p:spPr>
          <a:xfrm>
            <a:off x="3442035" y="227815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179" name="Ellipse 178"/>
          <p:cNvSpPr/>
          <p:nvPr/>
        </p:nvSpPr>
        <p:spPr>
          <a:xfrm>
            <a:off x="980408" y="2442525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0" name="Gerade Verbindung mit Pfeil 179"/>
          <p:cNvCxnSpPr/>
          <p:nvPr/>
        </p:nvCxnSpPr>
        <p:spPr>
          <a:xfrm>
            <a:off x="698700" y="257384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feld 212"/>
          <p:cNvSpPr txBox="1"/>
          <p:nvPr/>
        </p:nvSpPr>
        <p:spPr>
          <a:xfrm>
            <a:off x="291912" y="3320863"/>
            <a:ext cx="876482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Prof </a:t>
            </a:r>
            <a:r>
              <a:rPr lang="de-DE" sz="1050" b="1" dirty="0" err="1" smtClean="0"/>
              <a:t>Drosten</a:t>
            </a:r>
            <a:r>
              <a:rPr lang="de-DE" sz="1050" b="1" dirty="0" smtClean="0"/>
              <a:t>: 		                                             			   </a:t>
            </a:r>
            <a:endParaRPr lang="de-DE" sz="1050" b="1" dirty="0" smtClean="0"/>
          </a:p>
          <a:p>
            <a:endParaRPr lang="de-DE" sz="1050" b="1" dirty="0"/>
          </a:p>
          <a:p>
            <a:endParaRPr lang="de-DE" sz="1050" b="1" dirty="0" smtClean="0"/>
          </a:p>
          <a:p>
            <a:r>
              <a:rPr lang="de-DE" sz="1050" b="1" dirty="0"/>
              <a:t>	</a:t>
            </a:r>
            <a:r>
              <a:rPr lang="de-DE" sz="1050" b="1" dirty="0" smtClean="0"/>
              <a:t>					    </a:t>
            </a:r>
            <a:r>
              <a:rPr lang="de-DE" sz="1050" b="1" dirty="0" smtClean="0"/>
              <a:t> </a:t>
            </a:r>
            <a:r>
              <a:rPr lang="de-DE" sz="1050" b="1" dirty="0" smtClean="0"/>
              <a:t>Kein ad hoc-            Kurzquarantäne für </a:t>
            </a:r>
            <a:r>
              <a:rPr lang="de-DE" sz="1050" b="1" dirty="0" smtClean="0"/>
              <a:t>5d          Test</a:t>
            </a:r>
            <a:endParaRPr lang="de-DE" sz="1050" b="1" dirty="0" smtClean="0"/>
          </a:p>
          <a:p>
            <a:r>
              <a:rPr lang="de-DE" sz="1050" b="1" dirty="0"/>
              <a:t> </a:t>
            </a:r>
            <a:r>
              <a:rPr lang="de-DE" sz="1050" b="1" dirty="0" smtClean="0"/>
              <a:t>						     </a:t>
            </a:r>
            <a:r>
              <a:rPr lang="de-DE" sz="1050" b="1" dirty="0" smtClean="0"/>
              <a:t>Test</a:t>
            </a:r>
            <a:r>
              <a:rPr lang="de-DE" sz="1050" b="1" dirty="0" smtClean="0"/>
              <a:t>	</a:t>
            </a:r>
            <a:endParaRPr lang="de-DE" b="1" dirty="0"/>
          </a:p>
        </p:txBody>
      </p:sp>
      <p:sp>
        <p:nvSpPr>
          <p:cNvPr id="243" name="Rechteck 242"/>
          <p:cNvSpPr/>
          <p:nvPr/>
        </p:nvSpPr>
        <p:spPr>
          <a:xfrm>
            <a:off x="271670" y="3104864"/>
            <a:ext cx="8719107" cy="11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Rechteck 163"/>
          <p:cNvSpPr/>
          <p:nvPr/>
        </p:nvSpPr>
        <p:spPr>
          <a:xfrm>
            <a:off x="332903" y="4941168"/>
            <a:ext cx="8700234" cy="1016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Textfeld 164"/>
          <p:cNvSpPr txBox="1"/>
          <p:nvPr/>
        </p:nvSpPr>
        <p:spPr>
          <a:xfrm>
            <a:off x="403100" y="5060457"/>
            <a:ext cx="860913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RKI:          	   </a:t>
            </a:r>
          </a:p>
          <a:p>
            <a:endParaRPr lang="de-DE" sz="1050" b="1" dirty="0" smtClean="0"/>
          </a:p>
          <a:p>
            <a:endParaRPr lang="de-DE" sz="1050" b="1" dirty="0"/>
          </a:p>
          <a:p>
            <a:r>
              <a:rPr lang="de-DE" sz="1050" b="1" dirty="0" smtClean="0"/>
              <a:t>	   1 4 d    Q U A R A N T Ä N E   </a:t>
            </a:r>
            <a:r>
              <a:rPr lang="de-DE" sz="1050" b="1" dirty="0" smtClean="0">
                <a:solidFill>
                  <a:srgbClr val="FF0000"/>
                </a:solidFill>
              </a:rPr>
              <a:t>FÜR   HH  </a:t>
            </a:r>
            <a:r>
              <a:rPr lang="de-DE" sz="1050" b="1" dirty="0" smtClean="0"/>
              <a:t>AB  L E T Z T E R   E X P O S I T I  O N	 </a:t>
            </a:r>
            <a:r>
              <a:rPr lang="de-DE" sz="1050" b="1" dirty="0" smtClean="0">
                <a:solidFill>
                  <a:srgbClr val="FF0000"/>
                </a:solidFill>
              </a:rPr>
              <a:t>Ad hoc-Test</a:t>
            </a:r>
            <a:r>
              <a:rPr lang="de-DE" sz="1050" b="1" dirty="0" smtClean="0"/>
              <a:t>		                            Test		</a:t>
            </a:r>
            <a:r>
              <a:rPr lang="de-DE" sz="1050" b="1" dirty="0" smtClean="0"/>
              <a:t>	</a:t>
            </a:r>
            <a:endParaRPr lang="de-DE" b="1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2069477" y="5036988"/>
            <a:ext cx="6318947" cy="392901"/>
            <a:chOff x="2056443" y="3732915"/>
            <a:chExt cx="6318947" cy="392901"/>
          </a:xfrm>
        </p:grpSpPr>
        <p:grpSp>
          <p:nvGrpSpPr>
            <p:cNvPr id="166" name="Gruppieren 165"/>
            <p:cNvGrpSpPr/>
            <p:nvPr/>
          </p:nvGrpSpPr>
          <p:grpSpPr>
            <a:xfrm>
              <a:off x="2056443" y="3786706"/>
              <a:ext cx="1331888" cy="339110"/>
              <a:chOff x="7026820" y="934120"/>
              <a:chExt cx="1331888" cy="339110"/>
            </a:xfrm>
          </p:grpSpPr>
          <p:grpSp>
            <p:nvGrpSpPr>
              <p:cNvPr id="168" name="Gruppieren 167"/>
              <p:cNvGrpSpPr/>
              <p:nvPr/>
            </p:nvGrpSpPr>
            <p:grpSpPr>
              <a:xfrm>
                <a:off x="7026820" y="957589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12" name="Gerade Verbindung 211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Gerade Verbindung 218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9" name="Gruppieren 168"/>
              <p:cNvGrpSpPr/>
              <p:nvPr/>
            </p:nvGrpSpPr>
            <p:grpSpPr>
              <a:xfrm>
                <a:off x="7525196" y="942628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10" name="Gerade Verbindung 209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Gerade Verbindung 210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7" name="Gruppieren 206"/>
              <p:cNvGrpSpPr/>
              <p:nvPr/>
            </p:nvGrpSpPr>
            <p:grpSpPr>
              <a:xfrm>
                <a:off x="8025060" y="934120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08" name="Gerade Verbindung 207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Gerade Verbindung 208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3" name="Gruppieren 222"/>
            <p:cNvGrpSpPr/>
            <p:nvPr/>
          </p:nvGrpSpPr>
          <p:grpSpPr>
            <a:xfrm>
              <a:off x="3521588" y="3760193"/>
              <a:ext cx="1840667" cy="350662"/>
              <a:chOff x="6518041" y="934120"/>
              <a:chExt cx="1840667" cy="350662"/>
            </a:xfrm>
          </p:grpSpPr>
          <p:grpSp>
            <p:nvGrpSpPr>
              <p:cNvPr id="224" name="Gruppieren 223"/>
              <p:cNvGrpSpPr/>
              <p:nvPr/>
            </p:nvGrpSpPr>
            <p:grpSpPr>
              <a:xfrm>
                <a:off x="6518041" y="969141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42" name="Gerade Verbindung 241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Gerade Verbindung 243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5" name="Gruppieren 224"/>
              <p:cNvGrpSpPr/>
              <p:nvPr/>
            </p:nvGrpSpPr>
            <p:grpSpPr>
              <a:xfrm>
                <a:off x="7026820" y="957589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36" name="Gerade Verbindung 235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Gerade Verbindung 236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6" name="Gruppieren 225"/>
              <p:cNvGrpSpPr/>
              <p:nvPr/>
            </p:nvGrpSpPr>
            <p:grpSpPr>
              <a:xfrm>
                <a:off x="7525196" y="942628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34" name="Gerade Verbindung 233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Gerade Verbindung 234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7" name="Gruppieren 226"/>
              <p:cNvGrpSpPr/>
              <p:nvPr/>
            </p:nvGrpSpPr>
            <p:grpSpPr>
              <a:xfrm>
                <a:off x="8025060" y="934120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28" name="Gerade Verbindung 227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Gerade Verbindung 228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45" name="Gerade Verbindung 244"/>
            <p:cNvCxnSpPr/>
            <p:nvPr/>
          </p:nvCxnSpPr>
          <p:spPr>
            <a:xfrm>
              <a:off x="5487913" y="3772108"/>
              <a:ext cx="332765" cy="288032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Gerade Verbindung 245"/>
            <p:cNvCxnSpPr/>
            <p:nvPr/>
          </p:nvCxnSpPr>
          <p:spPr>
            <a:xfrm flipV="1">
              <a:off x="5487030" y="3752346"/>
              <a:ext cx="318783" cy="315641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7" name="Gruppieren 246"/>
            <p:cNvGrpSpPr/>
            <p:nvPr/>
          </p:nvGrpSpPr>
          <p:grpSpPr>
            <a:xfrm>
              <a:off x="6038332" y="3732915"/>
              <a:ext cx="1840667" cy="350662"/>
              <a:chOff x="6518041" y="934120"/>
              <a:chExt cx="1840667" cy="350662"/>
            </a:xfrm>
          </p:grpSpPr>
          <p:grpSp>
            <p:nvGrpSpPr>
              <p:cNvPr id="248" name="Gruppieren 247"/>
              <p:cNvGrpSpPr/>
              <p:nvPr/>
            </p:nvGrpSpPr>
            <p:grpSpPr>
              <a:xfrm>
                <a:off x="6518041" y="969141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69" name="Gerade Verbindung 268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Gerade Verbindung 269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0" name="Gruppieren 249"/>
              <p:cNvGrpSpPr/>
              <p:nvPr/>
            </p:nvGrpSpPr>
            <p:grpSpPr>
              <a:xfrm>
                <a:off x="7026820" y="957589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67" name="Gerade Verbindung 266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Gerade Verbindung 267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1" name="Gruppieren 250"/>
              <p:cNvGrpSpPr/>
              <p:nvPr/>
            </p:nvGrpSpPr>
            <p:grpSpPr>
              <a:xfrm>
                <a:off x="7525196" y="942628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65" name="Gerade Verbindung 264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Gerade Verbindung 265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2" name="Gruppieren 251"/>
              <p:cNvGrpSpPr/>
              <p:nvPr/>
            </p:nvGrpSpPr>
            <p:grpSpPr>
              <a:xfrm>
                <a:off x="8025060" y="934120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53" name="Gerade Verbindung 252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Gerade Verbindung 263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71" name="Gerade Verbindung 270"/>
            <p:cNvCxnSpPr/>
            <p:nvPr/>
          </p:nvCxnSpPr>
          <p:spPr>
            <a:xfrm>
              <a:off x="8042625" y="3752677"/>
              <a:ext cx="332765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Gerade Verbindung 271"/>
            <p:cNvCxnSpPr/>
            <p:nvPr/>
          </p:nvCxnSpPr>
          <p:spPr>
            <a:xfrm flipV="1">
              <a:off x="8041742" y="3732915"/>
              <a:ext cx="318783" cy="3156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5"/>
          <p:cNvGrpSpPr/>
          <p:nvPr/>
        </p:nvGrpSpPr>
        <p:grpSpPr>
          <a:xfrm>
            <a:off x="6099026" y="3209858"/>
            <a:ext cx="2303759" cy="350662"/>
            <a:chOff x="6551178" y="3209858"/>
            <a:chExt cx="2303759" cy="350662"/>
          </a:xfrm>
        </p:grpSpPr>
        <p:grpSp>
          <p:nvGrpSpPr>
            <p:cNvPr id="194" name="Gruppieren 193"/>
            <p:cNvGrpSpPr/>
            <p:nvPr/>
          </p:nvGrpSpPr>
          <p:grpSpPr>
            <a:xfrm>
              <a:off x="6551178" y="3209858"/>
              <a:ext cx="1840667" cy="350662"/>
              <a:chOff x="6518041" y="934120"/>
              <a:chExt cx="1840667" cy="350662"/>
            </a:xfrm>
          </p:grpSpPr>
          <p:grpSp>
            <p:nvGrpSpPr>
              <p:cNvPr id="195" name="Gruppieren 194"/>
              <p:cNvGrpSpPr/>
              <p:nvPr/>
            </p:nvGrpSpPr>
            <p:grpSpPr>
              <a:xfrm>
                <a:off x="6518041" y="969141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05" name="Gerade Verbindung 204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Gerade Verbindung 205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6" name="Gruppieren 195"/>
              <p:cNvGrpSpPr/>
              <p:nvPr/>
            </p:nvGrpSpPr>
            <p:grpSpPr>
              <a:xfrm>
                <a:off x="7026820" y="957589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03" name="Gerade Verbindung 202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Gerade Verbindung 203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uppieren 196"/>
              <p:cNvGrpSpPr/>
              <p:nvPr/>
            </p:nvGrpSpPr>
            <p:grpSpPr>
              <a:xfrm>
                <a:off x="7525196" y="942628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01" name="Gerade Verbindung 200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Gerade Verbindung 201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8" name="Gruppieren 197"/>
              <p:cNvGrpSpPr/>
              <p:nvPr/>
            </p:nvGrpSpPr>
            <p:grpSpPr>
              <a:xfrm>
                <a:off x="8025060" y="934120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199" name="Gerade Verbindung 198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Gerade Verbindung 199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73" name="Gerade Verbindung 272"/>
            <p:cNvCxnSpPr/>
            <p:nvPr/>
          </p:nvCxnSpPr>
          <p:spPr>
            <a:xfrm>
              <a:off x="8522172" y="3221920"/>
              <a:ext cx="332765" cy="2692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Gerade Verbindung 273"/>
            <p:cNvCxnSpPr/>
            <p:nvPr/>
          </p:nvCxnSpPr>
          <p:spPr>
            <a:xfrm flipV="1">
              <a:off x="8532440" y="3224294"/>
              <a:ext cx="318783" cy="295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2" name="Gerade Verbindung 161"/>
          <p:cNvCxnSpPr/>
          <p:nvPr/>
        </p:nvCxnSpPr>
        <p:spPr>
          <a:xfrm>
            <a:off x="1555896" y="5153574"/>
            <a:ext cx="332765" cy="28803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 flipV="1">
            <a:off x="1555013" y="5133812"/>
            <a:ext cx="318783" cy="315641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uppieren 169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171" name="Ellipse 170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72" name="Ellipse 171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73" name="Textfeld 172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174" name="Textfeld 173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175" name="Rechteck 174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76" name="Textfeld 175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181" name="Rechteck 180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82" name="Textfeld 181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183" name="Gruppieren 182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187" name="Gerade Verbindung 18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Gerade Verbindung 18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4" name="Textfeld 183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185" name="Ellipse 184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86" name="Textfeld 185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  <p:sp>
        <p:nvSpPr>
          <p:cNvPr id="189" name="Textfeld 188"/>
          <p:cNvSpPr txBox="1"/>
          <p:nvPr/>
        </p:nvSpPr>
        <p:spPr>
          <a:xfrm>
            <a:off x="1786377" y="2384693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4" name="Rechteck 3"/>
          <p:cNvSpPr/>
          <p:nvPr/>
        </p:nvSpPr>
        <p:spPr>
          <a:xfrm>
            <a:off x="5421362" y="2004404"/>
            <a:ext cx="456854" cy="35061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1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82474" y="4509120"/>
            <a:ext cx="9003776" cy="355663"/>
            <a:chOff x="73596" y="6393869"/>
            <a:chExt cx="9003776" cy="355663"/>
          </a:xfrm>
        </p:grpSpPr>
        <p:sp>
          <p:nvSpPr>
            <p:cNvPr id="16" name="Ellipse 15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8" name="Ellipse 17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58" name="Textfeld 257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259" name="Textfeld 258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260" name="Rechteck 259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261" name="Textfeld 260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262" name="Rechteck 261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263" name="Textfeld 262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304" name="Gruppieren 303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300" name="Gerade Verbindung 29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Gerade Verbindung 30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3" name="Textfeld 302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7544" y="367932"/>
            <a:ext cx="8639994" cy="1143000"/>
          </a:xfrm>
        </p:spPr>
        <p:txBody>
          <a:bodyPr>
            <a:normAutofit/>
          </a:bodyPr>
          <a:lstStyle/>
          <a:p>
            <a:r>
              <a:rPr lang="de-DE" b="1" dirty="0" smtClean="0"/>
              <a:t>Vorbemerkungen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r>
              <a:rPr lang="de-DE" dirty="0" smtClean="0"/>
              <a:t>Im allgemeinen wurde der Einfachheit halber angenommen, dass die Inkubationszeit 5 d und die </a:t>
            </a:r>
            <a:r>
              <a:rPr lang="de-DE" dirty="0" err="1" smtClean="0"/>
              <a:t>Infektiosität</a:t>
            </a:r>
            <a:r>
              <a:rPr lang="de-DE" dirty="0" smtClean="0"/>
              <a:t> 7 d andauert (2d präsymptomatisch, 5d symptomatisch)</a:t>
            </a:r>
          </a:p>
          <a:p>
            <a:r>
              <a:rPr lang="de-DE" dirty="0" smtClean="0"/>
              <a:t>Legende: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2962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/>
        </p:nvGrpSpPr>
        <p:grpSpPr>
          <a:xfrm>
            <a:off x="1372568" y="730039"/>
            <a:ext cx="7663928" cy="448608"/>
            <a:chOff x="1372568" y="1029226"/>
            <a:chExt cx="7663928" cy="448608"/>
          </a:xfrm>
        </p:grpSpPr>
        <p:grpSp>
          <p:nvGrpSpPr>
            <p:cNvPr id="257" name="Gruppieren 256"/>
            <p:cNvGrpSpPr/>
            <p:nvPr/>
          </p:nvGrpSpPr>
          <p:grpSpPr>
            <a:xfrm>
              <a:off x="1372568" y="1029226"/>
              <a:ext cx="7663928" cy="448608"/>
              <a:chOff x="1372568" y="188640"/>
              <a:chExt cx="7663928" cy="448608"/>
            </a:xfrm>
          </p:grpSpPr>
          <p:grpSp>
            <p:nvGrpSpPr>
              <p:cNvPr id="256" name="Gruppieren 255"/>
              <p:cNvGrpSpPr/>
              <p:nvPr/>
            </p:nvGrpSpPr>
            <p:grpSpPr>
              <a:xfrm>
                <a:off x="1372568" y="352540"/>
                <a:ext cx="7063952" cy="284708"/>
                <a:chOff x="1372568" y="352540"/>
                <a:chExt cx="7063952" cy="284708"/>
              </a:xfrm>
            </p:grpSpPr>
            <p:grpSp>
              <p:nvGrpSpPr>
                <p:cNvPr id="255" name="Gruppieren 254"/>
                <p:cNvGrpSpPr/>
                <p:nvPr/>
              </p:nvGrpSpPr>
              <p:grpSpPr>
                <a:xfrm>
                  <a:off x="1372568" y="370300"/>
                  <a:ext cx="501228" cy="266700"/>
                  <a:chOff x="1372568" y="370300"/>
                  <a:chExt cx="501228" cy="266700"/>
                </a:xfrm>
              </p:grpSpPr>
              <p:cxnSp>
                <p:nvCxnSpPr>
                  <p:cNvPr id="29" name="Gerade Verbindung 28"/>
                  <p:cNvCxnSpPr/>
                  <p:nvPr/>
                </p:nvCxnSpPr>
                <p:spPr>
                  <a:xfrm>
                    <a:off x="1378124" y="492984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Gerade Verbindung 29"/>
                  <p:cNvCxnSpPr/>
                  <p:nvPr/>
                </p:nvCxnSpPr>
                <p:spPr>
                  <a:xfrm>
                    <a:off x="1873796" y="370300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Gerade Verbindung 33"/>
                  <p:cNvCxnSpPr/>
                  <p:nvPr/>
                </p:nvCxnSpPr>
                <p:spPr>
                  <a:xfrm>
                    <a:off x="1372568" y="370300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Gruppieren 35"/>
                <p:cNvGrpSpPr/>
                <p:nvPr/>
              </p:nvGrpSpPr>
              <p:grpSpPr>
                <a:xfrm>
                  <a:off x="1880196" y="367572"/>
                  <a:ext cx="501228" cy="266700"/>
                  <a:chOff x="1779216" y="937072"/>
                  <a:chExt cx="501228" cy="266700"/>
                </a:xfrm>
              </p:grpSpPr>
              <p:cxnSp>
                <p:nvCxnSpPr>
                  <p:cNvPr id="37" name="Gerade Verbindung 36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Gerade Verbindung 37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Gerade Verbindung 38"/>
                  <p:cNvCxnSpPr/>
                  <p:nvPr/>
                </p:nvCxnSpPr>
                <p:spPr>
                  <a:xfrm>
                    <a:off x="1779216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8" name="Gruppieren 67"/>
                <p:cNvGrpSpPr/>
                <p:nvPr/>
              </p:nvGrpSpPr>
              <p:grpSpPr>
                <a:xfrm>
                  <a:off x="2387960" y="369606"/>
                  <a:ext cx="501228" cy="266700"/>
                  <a:chOff x="1779216" y="937072"/>
                  <a:chExt cx="501228" cy="266700"/>
                </a:xfrm>
              </p:grpSpPr>
              <p:cxnSp>
                <p:nvCxnSpPr>
                  <p:cNvPr id="69" name="Gerade Verbindung 68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Gerade Verbindung 69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Gerade Verbindung 70"/>
                  <p:cNvCxnSpPr/>
                  <p:nvPr/>
                </p:nvCxnSpPr>
                <p:spPr>
                  <a:xfrm>
                    <a:off x="1779216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6" name="Gruppieren 75"/>
                <p:cNvGrpSpPr/>
                <p:nvPr/>
              </p:nvGrpSpPr>
              <p:grpSpPr>
                <a:xfrm>
                  <a:off x="2889188" y="361420"/>
                  <a:ext cx="501228" cy="266700"/>
                  <a:chOff x="1779216" y="937072"/>
                  <a:chExt cx="501228" cy="266700"/>
                </a:xfrm>
              </p:grpSpPr>
              <p:cxnSp>
                <p:nvCxnSpPr>
                  <p:cNvPr id="77" name="Gerade Verbindung 76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Gerade Verbindung 77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Gerade Verbindung 78"/>
                  <p:cNvCxnSpPr/>
                  <p:nvPr/>
                </p:nvCxnSpPr>
                <p:spPr>
                  <a:xfrm>
                    <a:off x="1779216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0" name="Gruppieren 79"/>
                <p:cNvGrpSpPr/>
                <p:nvPr/>
              </p:nvGrpSpPr>
              <p:grpSpPr>
                <a:xfrm>
                  <a:off x="3390280" y="361420"/>
                  <a:ext cx="501228" cy="266700"/>
                  <a:chOff x="1779216" y="937072"/>
                  <a:chExt cx="501228" cy="266700"/>
                </a:xfrm>
              </p:grpSpPr>
              <p:cxnSp>
                <p:nvCxnSpPr>
                  <p:cNvPr id="81" name="Gerade Verbindung 80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Gerade Verbindung 81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Gerade Verbindung 82"/>
                  <p:cNvCxnSpPr/>
                  <p:nvPr/>
                </p:nvCxnSpPr>
                <p:spPr>
                  <a:xfrm>
                    <a:off x="1779216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4" name="Gruppieren 83"/>
                <p:cNvGrpSpPr/>
                <p:nvPr/>
              </p:nvGrpSpPr>
              <p:grpSpPr>
                <a:xfrm>
                  <a:off x="3903464" y="358692"/>
                  <a:ext cx="495672" cy="266700"/>
                  <a:chOff x="1784772" y="937072"/>
                  <a:chExt cx="495672" cy="266700"/>
                </a:xfrm>
              </p:grpSpPr>
              <p:cxnSp>
                <p:nvCxnSpPr>
                  <p:cNvPr id="85" name="Gerade Verbindung 84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Gerade Verbindung 85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Gruppieren 87"/>
                <p:cNvGrpSpPr/>
                <p:nvPr/>
              </p:nvGrpSpPr>
              <p:grpSpPr>
                <a:xfrm>
                  <a:off x="4411228" y="360726"/>
                  <a:ext cx="495672" cy="266700"/>
                  <a:chOff x="1784772" y="937072"/>
                  <a:chExt cx="495672" cy="266700"/>
                </a:xfrm>
              </p:grpSpPr>
              <p:cxnSp>
                <p:nvCxnSpPr>
                  <p:cNvPr id="89" name="Gerade Verbindung 88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Gerade Verbindung 89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2" name="Gruppieren 91"/>
                <p:cNvGrpSpPr/>
                <p:nvPr/>
              </p:nvGrpSpPr>
              <p:grpSpPr>
                <a:xfrm>
                  <a:off x="4906900" y="352540"/>
                  <a:ext cx="501228" cy="266700"/>
                  <a:chOff x="1779216" y="937072"/>
                  <a:chExt cx="501228" cy="266700"/>
                </a:xfrm>
              </p:grpSpPr>
              <p:cxnSp>
                <p:nvCxnSpPr>
                  <p:cNvPr id="93" name="Gerade Verbindung 92"/>
                  <p:cNvCxnSpPr/>
                  <p:nvPr/>
                </p:nvCxnSpPr>
                <p:spPr>
                  <a:xfrm>
                    <a:off x="1784772" y="10724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Gerade Verbindung 93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Gerade Verbindung 94"/>
                  <p:cNvCxnSpPr/>
                  <p:nvPr/>
                </p:nvCxnSpPr>
                <p:spPr>
                  <a:xfrm>
                    <a:off x="1779216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6" name="Gruppieren 95"/>
                <p:cNvGrpSpPr/>
                <p:nvPr/>
              </p:nvGrpSpPr>
              <p:grpSpPr>
                <a:xfrm>
                  <a:off x="5409072" y="370548"/>
                  <a:ext cx="501228" cy="266700"/>
                  <a:chOff x="1779216" y="937072"/>
                  <a:chExt cx="501228" cy="266700"/>
                </a:xfrm>
              </p:grpSpPr>
              <p:cxnSp>
                <p:nvCxnSpPr>
                  <p:cNvPr id="97" name="Gerade Verbindung 96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Gerade Verbindung 97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Gerade Verbindung 98"/>
                  <p:cNvCxnSpPr/>
                  <p:nvPr/>
                </p:nvCxnSpPr>
                <p:spPr>
                  <a:xfrm>
                    <a:off x="1779216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0" name="Gruppieren 99"/>
                <p:cNvGrpSpPr/>
                <p:nvPr/>
              </p:nvGrpSpPr>
              <p:grpSpPr>
                <a:xfrm>
                  <a:off x="5922256" y="367820"/>
                  <a:ext cx="495672" cy="266700"/>
                  <a:chOff x="1784772" y="937072"/>
                  <a:chExt cx="495672" cy="266700"/>
                </a:xfrm>
              </p:grpSpPr>
              <p:cxnSp>
                <p:nvCxnSpPr>
                  <p:cNvPr id="101" name="Gerade Verbindung 100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Gerade Verbindung 101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4" name="Gruppieren 103"/>
                <p:cNvGrpSpPr/>
                <p:nvPr/>
              </p:nvGrpSpPr>
              <p:grpSpPr>
                <a:xfrm>
                  <a:off x="6430020" y="369854"/>
                  <a:ext cx="495672" cy="266700"/>
                  <a:chOff x="1784772" y="937072"/>
                  <a:chExt cx="495672" cy="266700"/>
                </a:xfrm>
              </p:grpSpPr>
              <p:cxnSp>
                <p:nvCxnSpPr>
                  <p:cNvPr id="105" name="Gerade Verbindung 104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Gerade Verbindung 105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8" name="Gruppieren 107"/>
                <p:cNvGrpSpPr/>
                <p:nvPr/>
              </p:nvGrpSpPr>
              <p:grpSpPr>
                <a:xfrm>
                  <a:off x="6925692" y="361668"/>
                  <a:ext cx="501228" cy="266700"/>
                  <a:chOff x="1779216" y="937072"/>
                  <a:chExt cx="501228" cy="266700"/>
                </a:xfrm>
              </p:grpSpPr>
              <p:cxnSp>
                <p:nvCxnSpPr>
                  <p:cNvPr id="109" name="Gerade Verbindung 108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Gerade Verbindung 109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Gerade Verbindung 110"/>
                  <p:cNvCxnSpPr/>
                  <p:nvPr/>
                </p:nvCxnSpPr>
                <p:spPr>
                  <a:xfrm>
                    <a:off x="1779216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2" name="Gruppieren 111"/>
                <p:cNvGrpSpPr/>
                <p:nvPr/>
              </p:nvGrpSpPr>
              <p:grpSpPr>
                <a:xfrm>
                  <a:off x="7439620" y="363280"/>
                  <a:ext cx="495672" cy="266700"/>
                  <a:chOff x="1784772" y="937072"/>
                  <a:chExt cx="495672" cy="266700"/>
                </a:xfrm>
              </p:grpSpPr>
              <p:cxnSp>
                <p:nvCxnSpPr>
                  <p:cNvPr id="113" name="Gerade Verbindung 112"/>
                  <p:cNvCxnSpPr/>
                  <p:nvPr/>
                </p:nvCxnSpPr>
                <p:spPr>
                  <a:xfrm>
                    <a:off x="1784772" y="10597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Gerade Verbindung 113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5" name="Gruppieren 114"/>
                <p:cNvGrpSpPr/>
                <p:nvPr/>
              </p:nvGrpSpPr>
              <p:grpSpPr>
                <a:xfrm>
                  <a:off x="7935292" y="355094"/>
                  <a:ext cx="501228" cy="266700"/>
                  <a:chOff x="1779216" y="937072"/>
                  <a:chExt cx="501228" cy="266700"/>
                </a:xfrm>
              </p:grpSpPr>
              <p:cxnSp>
                <p:nvCxnSpPr>
                  <p:cNvPr id="116" name="Gerade Verbindung 115"/>
                  <p:cNvCxnSpPr/>
                  <p:nvPr/>
                </p:nvCxnSpPr>
                <p:spPr>
                  <a:xfrm>
                    <a:off x="1784772" y="1072456"/>
                    <a:ext cx="495672" cy="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Gerade Verbindung 116"/>
                  <p:cNvCxnSpPr/>
                  <p:nvPr/>
                </p:nvCxnSpPr>
                <p:spPr>
                  <a:xfrm>
                    <a:off x="2280444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Gerade Verbindung 117"/>
                  <p:cNvCxnSpPr/>
                  <p:nvPr/>
                </p:nvCxnSpPr>
                <p:spPr>
                  <a:xfrm>
                    <a:off x="1779216" y="937072"/>
                    <a:ext cx="0" cy="266700"/>
                  </a:xfrm>
                  <a:prstGeom prst="line">
                    <a:avLst/>
                  </a:prstGeom>
                  <a:ln w="158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19" name="Textfeld 118"/>
              <p:cNvSpPr txBox="1"/>
              <p:nvPr/>
            </p:nvSpPr>
            <p:spPr>
              <a:xfrm>
                <a:off x="1475117" y="188640"/>
                <a:ext cx="75613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/>
                  <a:t>1       2        3        4       5        6        7       8       9      10     11      12    13     14     15	</a:t>
                </a:r>
                <a:endParaRPr lang="de-DE" dirty="0"/>
              </a:p>
            </p:txBody>
          </p:sp>
        </p:grpSp>
        <p:cxnSp>
          <p:nvCxnSpPr>
            <p:cNvPr id="249" name="Gerade Verbindung 248"/>
            <p:cNvCxnSpPr/>
            <p:nvPr/>
          </p:nvCxnSpPr>
          <p:spPr>
            <a:xfrm>
              <a:off x="8921616" y="1187227"/>
              <a:ext cx="0" cy="26670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Gerade Verbindung 253"/>
            <p:cNvCxnSpPr/>
            <p:nvPr/>
          </p:nvCxnSpPr>
          <p:spPr>
            <a:xfrm>
              <a:off x="8436049" y="1334305"/>
              <a:ext cx="480803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feld 1"/>
          <p:cNvSpPr txBox="1"/>
          <p:nvPr/>
        </p:nvSpPr>
        <p:spPr>
          <a:xfrm>
            <a:off x="84534" y="30907"/>
            <a:ext cx="8832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2. Clustertyp (fortgesetztes Cluster): </a:t>
            </a:r>
            <a:r>
              <a:rPr lang="de-DE" sz="1200" dirty="0" smtClean="0"/>
              <a:t>Vorschläge </a:t>
            </a:r>
            <a:r>
              <a:rPr lang="de-DE" sz="1200" dirty="0" err="1" smtClean="0"/>
              <a:t>Drosten</a:t>
            </a:r>
            <a:r>
              <a:rPr lang="de-DE" sz="1200" dirty="0" smtClean="0"/>
              <a:t>/RKI unterschiedlicher. (kann im Einzelfall abweichen, da bei Vorschlag </a:t>
            </a:r>
            <a:r>
              <a:rPr lang="de-DE" sz="1200" dirty="0" err="1" smtClean="0"/>
              <a:t>Drosten</a:t>
            </a:r>
            <a:r>
              <a:rPr lang="de-DE" sz="1200" dirty="0" smtClean="0"/>
              <a:t> ab Identifikationstag des GA gezählt wird, bei RKI-Vorschlag ab letzter </a:t>
            </a:r>
            <a:r>
              <a:rPr lang="de-DE" sz="1200" dirty="0" smtClean="0"/>
              <a:t>Exposition.) </a:t>
            </a:r>
          </a:p>
          <a:p>
            <a:r>
              <a:rPr lang="de-DE" sz="1200" dirty="0" smtClean="0"/>
              <a:t>Unterschiede: </a:t>
            </a:r>
            <a:r>
              <a:rPr lang="de-DE" sz="1200" b="1" dirty="0" smtClean="0">
                <a:solidFill>
                  <a:srgbClr val="FF0000"/>
                </a:solidFill>
              </a:rPr>
              <a:t>(a)RKI </a:t>
            </a:r>
            <a:r>
              <a:rPr lang="de-DE" sz="1200" b="1" dirty="0" err="1" smtClean="0">
                <a:solidFill>
                  <a:srgbClr val="FF0000"/>
                </a:solidFill>
              </a:rPr>
              <a:t>quarantänisiert</a:t>
            </a:r>
            <a:r>
              <a:rPr lang="de-DE" sz="1200" b="1" dirty="0" smtClean="0">
                <a:solidFill>
                  <a:srgbClr val="FF0000"/>
                </a:solidFill>
              </a:rPr>
              <a:t> ganzen HH; (b)testet ad hoc</a:t>
            </a:r>
            <a:r>
              <a:rPr lang="de-DE" sz="1200" dirty="0" smtClean="0">
                <a:solidFill>
                  <a:srgbClr val="FF0000"/>
                </a:solidFill>
              </a:rPr>
              <a:t> </a:t>
            </a:r>
            <a:r>
              <a:rPr lang="de-DE" sz="1200" dirty="0" smtClean="0"/>
              <a:t>+ nach 5 d, (c)</a:t>
            </a:r>
            <a:r>
              <a:rPr lang="de-DE" sz="1200" b="1" dirty="0" smtClean="0">
                <a:solidFill>
                  <a:srgbClr val="FF0000"/>
                </a:solidFill>
              </a:rPr>
              <a:t>Quarantäne bei RKI-Vorschlag deutlich länger</a:t>
            </a:r>
            <a:endParaRPr lang="de-DE" sz="1200" b="1" dirty="0">
              <a:solidFill>
                <a:srgbClr val="FF0000"/>
              </a:solidFill>
            </a:endParaRPr>
          </a:p>
        </p:txBody>
      </p:sp>
      <p:sp>
        <p:nvSpPr>
          <p:cNvPr id="213" name="Textfeld 212"/>
          <p:cNvSpPr txBox="1"/>
          <p:nvPr/>
        </p:nvSpPr>
        <p:spPr>
          <a:xfrm>
            <a:off x="291912" y="3720780"/>
            <a:ext cx="876482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Prof </a:t>
            </a:r>
            <a:r>
              <a:rPr lang="de-DE" sz="1050" b="1" dirty="0" err="1" smtClean="0"/>
              <a:t>Drosten</a:t>
            </a:r>
            <a:r>
              <a:rPr lang="de-DE" sz="1050" b="1" dirty="0" smtClean="0"/>
              <a:t>: 		                                             			   </a:t>
            </a:r>
            <a:endParaRPr lang="de-DE" sz="1050" b="1" dirty="0" smtClean="0"/>
          </a:p>
          <a:p>
            <a:endParaRPr lang="de-DE" sz="1050" b="1" dirty="0"/>
          </a:p>
          <a:p>
            <a:endParaRPr lang="de-DE" sz="1050" b="1" dirty="0" smtClean="0"/>
          </a:p>
          <a:p>
            <a:r>
              <a:rPr lang="de-DE" sz="1050" b="1" dirty="0"/>
              <a:t>	</a:t>
            </a:r>
            <a:r>
              <a:rPr lang="de-DE" sz="1050" b="1" dirty="0" smtClean="0"/>
              <a:t>					    </a:t>
            </a:r>
            <a:r>
              <a:rPr lang="de-DE" sz="1050" b="1" dirty="0" smtClean="0"/>
              <a:t> </a:t>
            </a:r>
            <a:r>
              <a:rPr lang="de-DE" sz="1050" b="1" dirty="0" smtClean="0"/>
              <a:t>Kein ad hoc-            Kurzquarantäne für </a:t>
            </a:r>
            <a:r>
              <a:rPr lang="de-DE" sz="1050" b="1" dirty="0" smtClean="0"/>
              <a:t>5d          Test</a:t>
            </a:r>
            <a:endParaRPr lang="de-DE" sz="1050" b="1" dirty="0" smtClean="0"/>
          </a:p>
          <a:p>
            <a:r>
              <a:rPr lang="de-DE" sz="1050" b="1" dirty="0"/>
              <a:t> </a:t>
            </a:r>
            <a:r>
              <a:rPr lang="de-DE" sz="1050" b="1" dirty="0" smtClean="0"/>
              <a:t>						     </a:t>
            </a:r>
            <a:r>
              <a:rPr lang="de-DE" sz="1050" b="1" dirty="0" smtClean="0"/>
              <a:t>Test</a:t>
            </a:r>
            <a:r>
              <a:rPr lang="de-DE" sz="1050" b="1" dirty="0" smtClean="0"/>
              <a:t>	</a:t>
            </a:r>
            <a:endParaRPr lang="de-DE" b="1" dirty="0"/>
          </a:p>
        </p:txBody>
      </p:sp>
      <p:sp>
        <p:nvSpPr>
          <p:cNvPr id="243" name="Rechteck 242"/>
          <p:cNvSpPr/>
          <p:nvPr/>
        </p:nvSpPr>
        <p:spPr>
          <a:xfrm>
            <a:off x="271670" y="3504781"/>
            <a:ext cx="8719107" cy="11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Rechteck 163"/>
          <p:cNvSpPr/>
          <p:nvPr/>
        </p:nvSpPr>
        <p:spPr>
          <a:xfrm>
            <a:off x="332903" y="5145769"/>
            <a:ext cx="8700234" cy="1016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Textfeld 164"/>
          <p:cNvSpPr txBox="1"/>
          <p:nvPr/>
        </p:nvSpPr>
        <p:spPr>
          <a:xfrm>
            <a:off x="403100" y="5265058"/>
            <a:ext cx="860913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RKI:          	   </a:t>
            </a:r>
          </a:p>
          <a:p>
            <a:endParaRPr lang="de-DE" sz="1050" b="1" dirty="0" smtClean="0"/>
          </a:p>
          <a:p>
            <a:r>
              <a:rPr lang="de-DE" sz="1050" b="1" dirty="0" smtClean="0"/>
              <a:t>						14 d   Quarantäne ab letzter Exposition           + 9 d	</a:t>
            </a:r>
            <a:endParaRPr lang="de-DE" sz="1050" b="1" dirty="0"/>
          </a:p>
          <a:p>
            <a:r>
              <a:rPr lang="de-DE" sz="1050" b="1" dirty="0" smtClean="0"/>
              <a:t>	   					Ad hoc-Test		                            Test		</a:t>
            </a:r>
            <a:r>
              <a:rPr lang="de-DE" sz="1050" b="1" dirty="0" smtClean="0"/>
              <a:t>	</a:t>
            </a:r>
            <a:endParaRPr lang="de-DE" b="1" dirty="0"/>
          </a:p>
        </p:txBody>
      </p:sp>
      <p:grpSp>
        <p:nvGrpSpPr>
          <p:cNvPr id="247" name="Gruppieren 246"/>
          <p:cNvGrpSpPr/>
          <p:nvPr/>
        </p:nvGrpSpPr>
        <p:grpSpPr>
          <a:xfrm>
            <a:off x="5964493" y="5241589"/>
            <a:ext cx="1840667" cy="350662"/>
            <a:chOff x="6518041" y="934120"/>
            <a:chExt cx="1840667" cy="350662"/>
          </a:xfrm>
        </p:grpSpPr>
        <p:grpSp>
          <p:nvGrpSpPr>
            <p:cNvPr id="248" name="Gruppieren 247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69" name="Gerade Verbindung 26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Gerade Verbindung 26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0" name="Gruppieren 249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67" name="Gerade Verbindung 26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Gerade Verbindung 26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1" name="Gruppieren 250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65" name="Gerade Verbindung 26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Gerade Verbindung 26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2" name="Gruppieren 251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53" name="Gerade Verbindung 252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Gerade Verbindung 263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71" name="Gerade Verbindung 270"/>
          <p:cNvCxnSpPr/>
          <p:nvPr/>
        </p:nvCxnSpPr>
        <p:spPr>
          <a:xfrm>
            <a:off x="7968786" y="5261351"/>
            <a:ext cx="332765" cy="2880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Gerade Verbindung 271"/>
          <p:cNvCxnSpPr/>
          <p:nvPr/>
        </p:nvCxnSpPr>
        <p:spPr>
          <a:xfrm flipV="1">
            <a:off x="7967903" y="5241589"/>
            <a:ext cx="318783" cy="315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/>
          <p:cNvGrpSpPr/>
          <p:nvPr/>
        </p:nvGrpSpPr>
        <p:grpSpPr>
          <a:xfrm>
            <a:off x="6099026" y="3609775"/>
            <a:ext cx="2303759" cy="350662"/>
            <a:chOff x="6551178" y="3209858"/>
            <a:chExt cx="2303759" cy="350662"/>
          </a:xfrm>
        </p:grpSpPr>
        <p:grpSp>
          <p:nvGrpSpPr>
            <p:cNvPr id="194" name="Gruppieren 193"/>
            <p:cNvGrpSpPr/>
            <p:nvPr/>
          </p:nvGrpSpPr>
          <p:grpSpPr>
            <a:xfrm>
              <a:off x="6551178" y="3209858"/>
              <a:ext cx="1840667" cy="350662"/>
              <a:chOff x="6518041" y="934120"/>
              <a:chExt cx="1840667" cy="350662"/>
            </a:xfrm>
          </p:grpSpPr>
          <p:grpSp>
            <p:nvGrpSpPr>
              <p:cNvPr id="195" name="Gruppieren 194"/>
              <p:cNvGrpSpPr/>
              <p:nvPr/>
            </p:nvGrpSpPr>
            <p:grpSpPr>
              <a:xfrm>
                <a:off x="6518041" y="969141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05" name="Gerade Verbindung 204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Gerade Verbindung 205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6" name="Gruppieren 195"/>
              <p:cNvGrpSpPr/>
              <p:nvPr/>
            </p:nvGrpSpPr>
            <p:grpSpPr>
              <a:xfrm>
                <a:off x="7026820" y="957589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03" name="Gerade Verbindung 202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Gerade Verbindung 203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uppieren 196"/>
              <p:cNvGrpSpPr/>
              <p:nvPr/>
            </p:nvGrpSpPr>
            <p:grpSpPr>
              <a:xfrm>
                <a:off x="7525196" y="942628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201" name="Gerade Verbindung 200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Gerade Verbindung 201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8" name="Gruppieren 197"/>
              <p:cNvGrpSpPr/>
              <p:nvPr/>
            </p:nvGrpSpPr>
            <p:grpSpPr>
              <a:xfrm>
                <a:off x="8025060" y="934120"/>
                <a:ext cx="333648" cy="315641"/>
                <a:chOff x="3152005" y="6314650"/>
                <a:chExt cx="333648" cy="315641"/>
              </a:xfrm>
            </p:grpSpPr>
            <p:cxnSp>
              <p:nvCxnSpPr>
                <p:cNvPr id="199" name="Gerade Verbindung 198"/>
                <p:cNvCxnSpPr/>
                <p:nvPr/>
              </p:nvCxnSpPr>
              <p:spPr>
                <a:xfrm>
                  <a:off x="3152888" y="6334412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Gerade Verbindung 199"/>
                <p:cNvCxnSpPr/>
                <p:nvPr/>
              </p:nvCxnSpPr>
              <p:spPr>
                <a:xfrm flipV="1">
                  <a:off x="3152005" y="6314650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73" name="Gerade Verbindung 272"/>
            <p:cNvCxnSpPr/>
            <p:nvPr/>
          </p:nvCxnSpPr>
          <p:spPr>
            <a:xfrm>
              <a:off x="8522172" y="3221920"/>
              <a:ext cx="332765" cy="2692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Gerade Verbindung 273"/>
            <p:cNvCxnSpPr/>
            <p:nvPr/>
          </p:nvCxnSpPr>
          <p:spPr>
            <a:xfrm flipV="1">
              <a:off x="8532440" y="3224294"/>
              <a:ext cx="318783" cy="295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4" name="Gruppieren 373"/>
          <p:cNvGrpSpPr/>
          <p:nvPr/>
        </p:nvGrpSpPr>
        <p:grpSpPr>
          <a:xfrm>
            <a:off x="695244" y="1445306"/>
            <a:ext cx="463476" cy="1908666"/>
            <a:chOff x="292100" y="1305835"/>
            <a:chExt cx="463476" cy="1908666"/>
          </a:xfrm>
        </p:grpSpPr>
        <p:sp>
          <p:nvSpPr>
            <p:cNvPr id="91" name="Rechteck 90"/>
            <p:cNvSpPr/>
            <p:nvPr/>
          </p:nvSpPr>
          <p:spPr>
            <a:xfrm>
              <a:off x="323528" y="1305835"/>
              <a:ext cx="432048" cy="19086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395536" y="1410263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387808" y="2669206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7" name="Gerade Verbindung mit Pfeil 136"/>
            <p:cNvCxnSpPr>
              <a:stCxn id="136" idx="1"/>
              <a:endCxn id="371" idx="0"/>
            </p:cNvCxnSpPr>
            <p:nvPr/>
          </p:nvCxnSpPr>
          <p:spPr>
            <a:xfrm flipH="1">
              <a:off x="533251" y="1777905"/>
              <a:ext cx="1" cy="282943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Freihandform 137"/>
            <p:cNvSpPr/>
            <p:nvPr/>
          </p:nvSpPr>
          <p:spPr>
            <a:xfrm>
              <a:off x="292100" y="1781787"/>
              <a:ext cx="239724" cy="887419"/>
            </a:xfrm>
            <a:custGeom>
              <a:avLst/>
              <a:gdLst>
                <a:gd name="connsiteX0" fmla="*/ 241300 w 241300"/>
                <a:gd name="connsiteY0" fmla="*/ 0 h 952500"/>
                <a:gd name="connsiteX1" fmla="*/ 177800 w 241300"/>
                <a:gd name="connsiteY1" fmla="*/ 12700 h 952500"/>
                <a:gd name="connsiteX2" fmla="*/ 88900 w 241300"/>
                <a:gd name="connsiteY2" fmla="*/ 88900 h 952500"/>
                <a:gd name="connsiteX3" fmla="*/ 38100 w 241300"/>
                <a:gd name="connsiteY3" fmla="*/ 203200 h 952500"/>
                <a:gd name="connsiteX4" fmla="*/ 12700 w 241300"/>
                <a:gd name="connsiteY4" fmla="*/ 292100 h 952500"/>
                <a:gd name="connsiteX5" fmla="*/ 0 w 241300"/>
                <a:gd name="connsiteY5" fmla="*/ 381000 h 952500"/>
                <a:gd name="connsiteX6" fmla="*/ 12700 w 241300"/>
                <a:gd name="connsiteY6" fmla="*/ 584200 h 952500"/>
                <a:gd name="connsiteX7" fmla="*/ 25400 w 241300"/>
                <a:gd name="connsiteY7" fmla="*/ 635000 h 952500"/>
                <a:gd name="connsiteX8" fmla="*/ 50800 w 241300"/>
                <a:gd name="connsiteY8" fmla="*/ 762000 h 952500"/>
                <a:gd name="connsiteX9" fmla="*/ 63500 w 241300"/>
                <a:gd name="connsiteY9" fmla="*/ 800100 h 952500"/>
                <a:gd name="connsiteX10" fmla="*/ 88900 w 241300"/>
                <a:gd name="connsiteY10" fmla="*/ 838200 h 952500"/>
                <a:gd name="connsiteX11" fmla="*/ 101600 w 241300"/>
                <a:gd name="connsiteY11" fmla="*/ 876300 h 952500"/>
                <a:gd name="connsiteX12" fmla="*/ 139700 w 241300"/>
                <a:gd name="connsiteY12" fmla="*/ 914400 h 952500"/>
                <a:gd name="connsiteX13" fmla="*/ 165100 w 241300"/>
                <a:gd name="connsiteY13" fmla="*/ 952500 h 952500"/>
                <a:gd name="connsiteX14" fmla="*/ 165100 w 241300"/>
                <a:gd name="connsiteY14" fmla="*/ 93980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1300" h="952500">
                  <a:moveTo>
                    <a:pt x="241300" y="0"/>
                  </a:moveTo>
                  <a:cubicBezTo>
                    <a:pt x="220133" y="4233"/>
                    <a:pt x="198011" y="5121"/>
                    <a:pt x="177800" y="12700"/>
                  </a:cubicBezTo>
                  <a:cubicBezTo>
                    <a:pt x="149417" y="23344"/>
                    <a:pt x="103986" y="71300"/>
                    <a:pt x="88900" y="88900"/>
                  </a:cubicBezTo>
                  <a:cubicBezTo>
                    <a:pt x="55967" y="127322"/>
                    <a:pt x="55489" y="151032"/>
                    <a:pt x="38100" y="203200"/>
                  </a:cubicBezTo>
                  <a:cubicBezTo>
                    <a:pt x="27219" y="235844"/>
                    <a:pt x="19079" y="257017"/>
                    <a:pt x="12700" y="292100"/>
                  </a:cubicBezTo>
                  <a:cubicBezTo>
                    <a:pt x="7345" y="321551"/>
                    <a:pt x="4233" y="351367"/>
                    <a:pt x="0" y="381000"/>
                  </a:cubicBezTo>
                  <a:cubicBezTo>
                    <a:pt x="4233" y="448733"/>
                    <a:pt x="5947" y="516671"/>
                    <a:pt x="12700" y="584200"/>
                  </a:cubicBezTo>
                  <a:cubicBezTo>
                    <a:pt x="14437" y="601568"/>
                    <a:pt x="21977" y="617884"/>
                    <a:pt x="25400" y="635000"/>
                  </a:cubicBezTo>
                  <a:cubicBezTo>
                    <a:pt x="42033" y="718163"/>
                    <a:pt x="31134" y="693169"/>
                    <a:pt x="50800" y="762000"/>
                  </a:cubicBezTo>
                  <a:cubicBezTo>
                    <a:pt x="54478" y="774872"/>
                    <a:pt x="57513" y="788126"/>
                    <a:pt x="63500" y="800100"/>
                  </a:cubicBezTo>
                  <a:cubicBezTo>
                    <a:pt x="70326" y="813752"/>
                    <a:pt x="82074" y="824548"/>
                    <a:pt x="88900" y="838200"/>
                  </a:cubicBezTo>
                  <a:cubicBezTo>
                    <a:pt x="94887" y="850174"/>
                    <a:pt x="94174" y="865161"/>
                    <a:pt x="101600" y="876300"/>
                  </a:cubicBezTo>
                  <a:cubicBezTo>
                    <a:pt x="111563" y="891244"/>
                    <a:pt x="128202" y="900602"/>
                    <a:pt x="139700" y="914400"/>
                  </a:cubicBezTo>
                  <a:cubicBezTo>
                    <a:pt x="149471" y="926126"/>
                    <a:pt x="154307" y="941707"/>
                    <a:pt x="165100" y="952500"/>
                  </a:cubicBezTo>
                  <a:lnTo>
                    <a:pt x="165100" y="939800"/>
                  </a:ln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" name="Gruppieren 7"/>
            <p:cNvGrpSpPr/>
            <p:nvPr/>
          </p:nvGrpSpPr>
          <p:grpSpPr>
            <a:xfrm>
              <a:off x="370037" y="1410391"/>
              <a:ext cx="375424" cy="367514"/>
              <a:chOff x="370037" y="1205790"/>
              <a:chExt cx="375424" cy="367514"/>
            </a:xfrm>
          </p:grpSpPr>
          <p:sp>
            <p:nvSpPr>
              <p:cNvPr id="136" name="Rechteck 135"/>
              <p:cNvSpPr/>
              <p:nvPr/>
            </p:nvSpPr>
            <p:spPr>
              <a:xfrm rot="16200000">
                <a:off x="474372" y="1352432"/>
                <a:ext cx="117760" cy="32398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" name="Textfeld 2"/>
              <p:cNvSpPr txBox="1"/>
              <p:nvPr/>
            </p:nvSpPr>
            <p:spPr>
              <a:xfrm>
                <a:off x="370037" y="1205790"/>
                <a:ext cx="3754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050" b="1" dirty="0" smtClean="0"/>
                  <a:t>Pt0</a:t>
                </a:r>
                <a:endParaRPr lang="de-DE" b="1" dirty="0"/>
              </a:p>
            </p:txBody>
          </p:sp>
        </p:grpSp>
        <p:cxnSp>
          <p:nvCxnSpPr>
            <p:cNvPr id="332" name="Gerade Verbindung mit Pfeil 331"/>
            <p:cNvCxnSpPr>
              <a:endCxn id="120" idx="0"/>
            </p:cNvCxnSpPr>
            <p:nvPr/>
          </p:nvCxnSpPr>
          <p:spPr>
            <a:xfrm flipH="1">
              <a:off x="531824" y="2348880"/>
              <a:ext cx="3065" cy="320326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Ellipse 370"/>
            <p:cNvSpPr/>
            <p:nvPr/>
          </p:nvSpPr>
          <p:spPr>
            <a:xfrm>
              <a:off x="389235" y="2060848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6" name="Gruppieren 375"/>
          <p:cNvGrpSpPr/>
          <p:nvPr/>
        </p:nvGrpSpPr>
        <p:grpSpPr>
          <a:xfrm>
            <a:off x="1372568" y="1445306"/>
            <a:ext cx="463476" cy="1908666"/>
            <a:chOff x="292100" y="1305835"/>
            <a:chExt cx="463476" cy="1908666"/>
          </a:xfrm>
        </p:grpSpPr>
        <p:sp>
          <p:nvSpPr>
            <p:cNvPr id="377" name="Rechteck 376"/>
            <p:cNvSpPr/>
            <p:nvPr/>
          </p:nvSpPr>
          <p:spPr>
            <a:xfrm>
              <a:off x="323528" y="1305835"/>
              <a:ext cx="432048" cy="19086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8" name="Ellipse 377"/>
            <p:cNvSpPr/>
            <p:nvPr/>
          </p:nvSpPr>
          <p:spPr>
            <a:xfrm>
              <a:off x="395536" y="1410263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9" name="Ellipse 378"/>
            <p:cNvSpPr/>
            <p:nvPr/>
          </p:nvSpPr>
          <p:spPr>
            <a:xfrm>
              <a:off x="387808" y="2669206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80" name="Gerade Verbindung mit Pfeil 379"/>
            <p:cNvCxnSpPr>
              <a:stCxn id="385" idx="1"/>
              <a:endCxn id="384" idx="0"/>
            </p:cNvCxnSpPr>
            <p:nvPr/>
          </p:nvCxnSpPr>
          <p:spPr>
            <a:xfrm flipH="1">
              <a:off x="533251" y="1777905"/>
              <a:ext cx="1" cy="282943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Freihandform 380"/>
            <p:cNvSpPr/>
            <p:nvPr/>
          </p:nvSpPr>
          <p:spPr>
            <a:xfrm>
              <a:off x="292100" y="1781787"/>
              <a:ext cx="239724" cy="887419"/>
            </a:xfrm>
            <a:custGeom>
              <a:avLst/>
              <a:gdLst>
                <a:gd name="connsiteX0" fmla="*/ 241300 w 241300"/>
                <a:gd name="connsiteY0" fmla="*/ 0 h 952500"/>
                <a:gd name="connsiteX1" fmla="*/ 177800 w 241300"/>
                <a:gd name="connsiteY1" fmla="*/ 12700 h 952500"/>
                <a:gd name="connsiteX2" fmla="*/ 88900 w 241300"/>
                <a:gd name="connsiteY2" fmla="*/ 88900 h 952500"/>
                <a:gd name="connsiteX3" fmla="*/ 38100 w 241300"/>
                <a:gd name="connsiteY3" fmla="*/ 203200 h 952500"/>
                <a:gd name="connsiteX4" fmla="*/ 12700 w 241300"/>
                <a:gd name="connsiteY4" fmla="*/ 292100 h 952500"/>
                <a:gd name="connsiteX5" fmla="*/ 0 w 241300"/>
                <a:gd name="connsiteY5" fmla="*/ 381000 h 952500"/>
                <a:gd name="connsiteX6" fmla="*/ 12700 w 241300"/>
                <a:gd name="connsiteY6" fmla="*/ 584200 h 952500"/>
                <a:gd name="connsiteX7" fmla="*/ 25400 w 241300"/>
                <a:gd name="connsiteY7" fmla="*/ 635000 h 952500"/>
                <a:gd name="connsiteX8" fmla="*/ 50800 w 241300"/>
                <a:gd name="connsiteY8" fmla="*/ 762000 h 952500"/>
                <a:gd name="connsiteX9" fmla="*/ 63500 w 241300"/>
                <a:gd name="connsiteY9" fmla="*/ 800100 h 952500"/>
                <a:gd name="connsiteX10" fmla="*/ 88900 w 241300"/>
                <a:gd name="connsiteY10" fmla="*/ 838200 h 952500"/>
                <a:gd name="connsiteX11" fmla="*/ 101600 w 241300"/>
                <a:gd name="connsiteY11" fmla="*/ 876300 h 952500"/>
                <a:gd name="connsiteX12" fmla="*/ 139700 w 241300"/>
                <a:gd name="connsiteY12" fmla="*/ 914400 h 952500"/>
                <a:gd name="connsiteX13" fmla="*/ 165100 w 241300"/>
                <a:gd name="connsiteY13" fmla="*/ 952500 h 952500"/>
                <a:gd name="connsiteX14" fmla="*/ 165100 w 241300"/>
                <a:gd name="connsiteY14" fmla="*/ 93980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1300" h="952500">
                  <a:moveTo>
                    <a:pt x="241300" y="0"/>
                  </a:moveTo>
                  <a:cubicBezTo>
                    <a:pt x="220133" y="4233"/>
                    <a:pt x="198011" y="5121"/>
                    <a:pt x="177800" y="12700"/>
                  </a:cubicBezTo>
                  <a:cubicBezTo>
                    <a:pt x="149417" y="23344"/>
                    <a:pt x="103986" y="71300"/>
                    <a:pt x="88900" y="88900"/>
                  </a:cubicBezTo>
                  <a:cubicBezTo>
                    <a:pt x="55967" y="127322"/>
                    <a:pt x="55489" y="151032"/>
                    <a:pt x="38100" y="203200"/>
                  </a:cubicBezTo>
                  <a:cubicBezTo>
                    <a:pt x="27219" y="235844"/>
                    <a:pt x="19079" y="257017"/>
                    <a:pt x="12700" y="292100"/>
                  </a:cubicBezTo>
                  <a:cubicBezTo>
                    <a:pt x="7345" y="321551"/>
                    <a:pt x="4233" y="351367"/>
                    <a:pt x="0" y="381000"/>
                  </a:cubicBezTo>
                  <a:cubicBezTo>
                    <a:pt x="4233" y="448733"/>
                    <a:pt x="5947" y="516671"/>
                    <a:pt x="12700" y="584200"/>
                  </a:cubicBezTo>
                  <a:cubicBezTo>
                    <a:pt x="14437" y="601568"/>
                    <a:pt x="21977" y="617884"/>
                    <a:pt x="25400" y="635000"/>
                  </a:cubicBezTo>
                  <a:cubicBezTo>
                    <a:pt x="42033" y="718163"/>
                    <a:pt x="31134" y="693169"/>
                    <a:pt x="50800" y="762000"/>
                  </a:cubicBezTo>
                  <a:cubicBezTo>
                    <a:pt x="54478" y="774872"/>
                    <a:pt x="57513" y="788126"/>
                    <a:pt x="63500" y="800100"/>
                  </a:cubicBezTo>
                  <a:cubicBezTo>
                    <a:pt x="70326" y="813752"/>
                    <a:pt x="82074" y="824548"/>
                    <a:pt x="88900" y="838200"/>
                  </a:cubicBezTo>
                  <a:cubicBezTo>
                    <a:pt x="94887" y="850174"/>
                    <a:pt x="94174" y="865161"/>
                    <a:pt x="101600" y="876300"/>
                  </a:cubicBezTo>
                  <a:cubicBezTo>
                    <a:pt x="111563" y="891244"/>
                    <a:pt x="128202" y="900602"/>
                    <a:pt x="139700" y="914400"/>
                  </a:cubicBezTo>
                  <a:cubicBezTo>
                    <a:pt x="149471" y="926126"/>
                    <a:pt x="154307" y="941707"/>
                    <a:pt x="165100" y="952500"/>
                  </a:cubicBezTo>
                  <a:lnTo>
                    <a:pt x="165100" y="939800"/>
                  </a:ln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82" name="Gruppieren 381"/>
            <p:cNvGrpSpPr/>
            <p:nvPr/>
          </p:nvGrpSpPr>
          <p:grpSpPr>
            <a:xfrm>
              <a:off x="370037" y="1410391"/>
              <a:ext cx="375424" cy="367514"/>
              <a:chOff x="370037" y="1205790"/>
              <a:chExt cx="375424" cy="367514"/>
            </a:xfrm>
          </p:grpSpPr>
          <p:sp>
            <p:nvSpPr>
              <p:cNvPr id="385" name="Rechteck 384"/>
              <p:cNvSpPr/>
              <p:nvPr/>
            </p:nvSpPr>
            <p:spPr>
              <a:xfrm rot="16200000">
                <a:off x="474372" y="1352432"/>
                <a:ext cx="117760" cy="32398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6" name="Textfeld 385"/>
              <p:cNvSpPr txBox="1"/>
              <p:nvPr/>
            </p:nvSpPr>
            <p:spPr>
              <a:xfrm>
                <a:off x="370037" y="1205790"/>
                <a:ext cx="3754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050" b="1" dirty="0" smtClean="0"/>
                  <a:t>Pt0</a:t>
                </a:r>
                <a:endParaRPr lang="de-DE" b="1" dirty="0"/>
              </a:p>
            </p:txBody>
          </p:sp>
        </p:grpSp>
        <p:cxnSp>
          <p:nvCxnSpPr>
            <p:cNvPr id="383" name="Gerade Verbindung mit Pfeil 382"/>
            <p:cNvCxnSpPr>
              <a:endCxn id="379" idx="0"/>
            </p:cNvCxnSpPr>
            <p:nvPr/>
          </p:nvCxnSpPr>
          <p:spPr>
            <a:xfrm flipH="1">
              <a:off x="531824" y="2348880"/>
              <a:ext cx="3065" cy="320326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4" name="Ellipse 383"/>
            <p:cNvSpPr/>
            <p:nvPr/>
          </p:nvSpPr>
          <p:spPr>
            <a:xfrm>
              <a:off x="389235" y="2060848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87" name="Gruppieren 386"/>
          <p:cNvGrpSpPr/>
          <p:nvPr/>
        </p:nvGrpSpPr>
        <p:grpSpPr>
          <a:xfrm>
            <a:off x="1874516" y="1445306"/>
            <a:ext cx="463476" cy="1908666"/>
            <a:chOff x="292100" y="1305835"/>
            <a:chExt cx="463476" cy="1908666"/>
          </a:xfrm>
        </p:grpSpPr>
        <p:sp>
          <p:nvSpPr>
            <p:cNvPr id="388" name="Rechteck 387"/>
            <p:cNvSpPr/>
            <p:nvPr/>
          </p:nvSpPr>
          <p:spPr>
            <a:xfrm>
              <a:off x="323528" y="1305835"/>
              <a:ext cx="432048" cy="19086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9" name="Ellipse 388"/>
            <p:cNvSpPr/>
            <p:nvPr/>
          </p:nvSpPr>
          <p:spPr>
            <a:xfrm>
              <a:off x="395536" y="1410263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0" name="Ellipse 389"/>
            <p:cNvSpPr/>
            <p:nvPr/>
          </p:nvSpPr>
          <p:spPr>
            <a:xfrm>
              <a:off x="387808" y="2669206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1" name="Gerade Verbindung mit Pfeil 390"/>
            <p:cNvCxnSpPr>
              <a:stCxn id="396" idx="1"/>
              <a:endCxn id="395" idx="0"/>
            </p:cNvCxnSpPr>
            <p:nvPr/>
          </p:nvCxnSpPr>
          <p:spPr>
            <a:xfrm flipH="1">
              <a:off x="533251" y="1777905"/>
              <a:ext cx="1" cy="282943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2" name="Freihandform 391"/>
            <p:cNvSpPr/>
            <p:nvPr/>
          </p:nvSpPr>
          <p:spPr>
            <a:xfrm>
              <a:off x="292100" y="1781787"/>
              <a:ext cx="239724" cy="887419"/>
            </a:xfrm>
            <a:custGeom>
              <a:avLst/>
              <a:gdLst>
                <a:gd name="connsiteX0" fmla="*/ 241300 w 241300"/>
                <a:gd name="connsiteY0" fmla="*/ 0 h 952500"/>
                <a:gd name="connsiteX1" fmla="*/ 177800 w 241300"/>
                <a:gd name="connsiteY1" fmla="*/ 12700 h 952500"/>
                <a:gd name="connsiteX2" fmla="*/ 88900 w 241300"/>
                <a:gd name="connsiteY2" fmla="*/ 88900 h 952500"/>
                <a:gd name="connsiteX3" fmla="*/ 38100 w 241300"/>
                <a:gd name="connsiteY3" fmla="*/ 203200 h 952500"/>
                <a:gd name="connsiteX4" fmla="*/ 12700 w 241300"/>
                <a:gd name="connsiteY4" fmla="*/ 292100 h 952500"/>
                <a:gd name="connsiteX5" fmla="*/ 0 w 241300"/>
                <a:gd name="connsiteY5" fmla="*/ 381000 h 952500"/>
                <a:gd name="connsiteX6" fmla="*/ 12700 w 241300"/>
                <a:gd name="connsiteY6" fmla="*/ 584200 h 952500"/>
                <a:gd name="connsiteX7" fmla="*/ 25400 w 241300"/>
                <a:gd name="connsiteY7" fmla="*/ 635000 h 952500"/>
                <a:gd name="connsiteX8" fmla="*/ 50800 w 241300"/>
                <a:gd name="connsiteY8" fmla="*/ 762000 h 952500"/>
                <a:gd name="connsiteX9" fmla="*/ 63500 w 241300"/>
                <a:gd name="connsiteY9" fmla="*/ 800100 h 952500"/>
                <a:gd name="connsiteX10" fmla="*/ 88900 w 241300"/>
                <a:gd name="connsiteY10" fmla="*/ 838200 h 952500"/>
                <a:gd name="connsiteX11" fmla="*/ 101600 w 241300"/>
                <a:gd name="connsiteY11" fmla="*/ 876300 h 952500"/>
                <a:gd name="connsiteX12" fmla="*/ 139700 w 241300"/>
                <a:gd name="connsiteY12" fmla="*/ 914400 h 952500"/>
                <a:gd name="connsiteX13" fmla="*/ 165100 w 241300"/>
                <a:gd name="connsiteY13" fmla="*/ 952500 h 952500"/>
                <a:gd name="connsiteX14" fmla="*/ 165100 w 241300"/>
                <a:gd name="connsiteY14" fmla="*/ 93980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1300" h="952500">
                  <a:moveTo>
                    <a:pt x="241300" y="0"/>
                  </a:moveTo>
                  <a:cubicBezTo>
                    <a:pt x="220133" y="4233"/>
                    <a:pt x="198011" y="5121"/>
                    <a:pt x="177800" y="12700"/>
                  </a:cubicBezTo>
                  <a:cubicBezTo>
                    <a:pt x="149417" y="23344"/>
                    <a:pt x="103986" y="71300"/>
                    <a:pt x="88900" y="88900"/>
                  </a:cubicBezTo>
                  <a:cubicBezTo>
                    <a:pt x="55967" y="127322"/>
                    <a:pt x="55489" y="151032"/>
                    <a:pt x="38100" y="203200"/>
                  </a:cubicBezTo>
                  <a:cubicBezTo>
                    <a:pt x="27219" y="235844"/>
                    <a:pt x="19079" y="257017"/>
                    <a:pt x="12700" y="292100"/>
                  </a:cubicBezTo>
                  <a:cubicBezTo>
                    <a:pt x="7345" y="321551"/>
                    <a:pt x="4233" y="351367"/>
                    <a:pt x="0" y="381000"/>
                  </a:cubicBezTo>
                  <a:cubicBezTo>
                    <a:pt x="4233" y="448733"/>
                    <a:pt x="5947" y="516671"/>
                    <a:pt x="12700" y="584200"/>
                  </a:cubicBezTo>
                  <a:cubicBezTo>
                    <a:pt x="14437" y="601568"/>
                    <a:pt x="21977" y="617884"/>
                    <a:pt x="25400" y="635000"/>
                  </a:cubicBezTo>
                  <a:cubicBezTo>
                    <a:pt x="42033" y="718163"/>
                    <a:pt x="31134" y="693169"/>
                    <a:pt x="50800" y="762000"/>
                  </a:cubicBezTo>
                  <a:cubicBezTo>
                    <a:pt x="54478" y="774872"/>
                    <a:pt x="57513" y="788126"/>
                    <a:pt x="63500" y="800100"/>
                  </a:cubicBezTo>
                  <a:cubicBezTo>
                    <a:pt x="70326" y="813752"/>
                    <a:pt x="82074" y="824548"/>
                    <a:pt x="88900" y="838200"/>
                  </a:cubicBezTo>
                  <a:cubicBezTo>
                    <a:pt x="94887" y="850174"/>
                    <a:pt x="94174" y="865161"/>
                    <a:pt x="101600" y="876300"/>
                  </a:cubicBezTo>
                  <a:cubicBezTo>
                    <a:pt x="111563" y="891244"/>
                    <a:pt x="128202" y="900602"/>
                    <a:pt x="139700" y="914400"/>
                  </a:cubicBezTo>
                  <a:cubicBezTo>
                    <a:pt x="149471" y="926126"/>
                    <a:pt x="154307" y="941707"/>
                    <a:pt x="165100" y="952500"/>
                  </a:cubicBezTo>
                  <a:lnTo>
                    <a:pt x="165100" y="939800"/>
                  </a:ln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393" name="Gruppieren 392"/>
            <p:cNvGrpSpPr/>
            <p:nvPr/>
          </p:nvGrpSpPr>
          <p:grpSpPr>
            <a:xfrm>
              <a:off x="370037" y="1410391"/>
              <a:ext cx="375424" cy="367514"/>
              <a:chOff x="370037" y="1205790"/>
              <a:chExt cx="375424" cy="367514"/>
            </a:xfrm>
          </p:grpSpPr>
          <p:sp>
            <p:nvSpPr>
              <p:cNvPr id="396" name="Rechteck 395"/>
              <p:cNvSpPr/>
              <p:nvPr/>
            </p:nvSpPr>
            <p:spPr>
              <a:xfrm rot="16200000">
                <a:off x="474372" y="1352432"/>
                <a:ext cx="117760" cy="32398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7" name="Textfeld 396"/>
              <p:cNvSpPr txBox="1"/>
              <p:nvPr/>
            </p:nvSpPr>
            <p:spPr>
              <a:xfrm>
                <a:off x="370037" y="1205790"/>
                <a:ext cx="3754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050" b="1" dirty="0" smtClean="0"/>
                  <a:t>Pt0</a:t>
                </a:r>
                <a:endParaRPr lang="de-DE" b="1" dirty="0"/>
              </a:p>
            </p:txBody>
          </p:sp>
        </p:grpSp>
        <p:cxnSp>
          <p:nvCxnSpPr>
            <p:cNvPr id="394" name="Gerade Verbindung mit Pfeil 393"/>
            <p:cNvCxnSpPr>
              <a:endCxn id="390" idx="0"/>
            </p:cNvCxnSpPr>
            <p:nvPr/>
          </p:nvCxnSpPr>
          <p:spPr>
            <a:xfrm flipH="1">
              <a:off x="531824" y="2348880"/>
              <a:ext cx="3065" cy="320326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Ellipse 394"/>
            <p:cNvSpPr/>
            <p:nvPr/>
          </p:nvSpPr>
          <p:spPr>
            <a:xfrm>
              <a:off x="389235" y="2060848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98" name="Gruppieren 397"/>
          <p:cNvGrpSpPr/>
          <p:nvPr/>
        </p:nvGrpSpPr>
        <p:grpSpPr>
          <a:xfrm>
            <a:off x="2392120" y="1453759"/>
            <a:ext cx="463476" cy="1908666"/>
            <a:chOff x="292100" y="1305835"/>
            <a:chExt cx="463476" cy="1908666"/>
          </a:xfrm>
        </p:grpSpPr>
        <p:sp>
          <p:nvSpPr>
            <p:cNvPr id="399" name="Rechteck 398"/>
            <p:cNvSpPr/>
            <p:nvPr/>
          </p:nvSpPr>
          <p:spPr>
            <a:xfrm>
              <a:off x="323528" y="1305835"/>
              <a:ext cx="432048" cy="19086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0" name="Ellipse 399"/>
            <p:cNvSpPr/>
            <p:nvPr/>
          </p:nvSpPr>
          <p:spPr>
            <a:xfrm>
              <a:off x="395536" y="1410263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1" name="Ellipse 400"/>
            <p:cNvSpPr/>
            <p:nvPr/>
          </p:nvSpPr>
          <p:spPr>
            <a:xfrm>
              <a:off x="387808" y="2669206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02" name="Gerade Verbindung mit Pfeil 401"/>
            <p:cNvCxnSpPr>
              <a:stCxn id="407" idx="1"/>
              <a:endCxn id="406" idx="0"/>
            </p:cNvCxnSpPr>
            <p:nvPr/>
          </p:nvCxnSpPr>
          <p:spPr>
            <a:xfrm flipH="1">
              <a:off x="533251" y="1777905"/>
              <a:ext cx="1" cy="282943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3" name="Freihandform 402"/>
            <p:cNvSpPr/>
            <p:nvPr/>
          </p:nvSpPr>
          <p:spPr>
            <a:xfrm>
              <a:off x="292100" y="1781787"/>
              <a:ext cx="239724" cy="887419"/>
            </a:xfrm>
            <a:custGeom>
              <a:avLst/>
              <a:gdLst>
                <a:gd name="connsiteX0" fmla="*/ 241300 w 241300"/>
                <a:gd name="connsiteY0" fmla="*/ 0 h 952500"/>
                <a:gd name="connsiteX1" fmla="*/ 177800 w 241300"/>
                <a:gd name="connsiteY1" fmla="*/ 12700 h 952500"/>
                <a:gd name="connsiteX2" fmla="*/ 88900 w 241300"/>
                <a:gd name="connsiteY2" fmla="*/ 88900 h 952500"/>
                <a:gd name="connsiteX3" fmla="*/ 38100 w 241300"/>
                <a:gd name="connsiteY3" fmla="*/ 203200 h 952500"/>
                <a:gd name="connsiteX4" fmla="*/ 12700 w 241300"/>
                <a:gd name="connsiteY4" fmla="*/ 292100 h 952500"/>
                <a:gd name="connsiteX5" fmla="*/ 0 w 241300"/>
                <a:gd name="connsiteY5" fmla="*/ 381000 h 952500"/>
                <a:gd name="connsiteX6" fmla="*/ 12700 w 241300"/>
                <a:gd name="connsiteY6" fmla="*/ 584200 h 952500"/>
                <a:gd name="connsiteX7" fmla="*/ 25400 w 241300"/>
                <a:gd name="connsiteY7" fmla="*/ 635000 h 952500"/>
                <a:gd name="connsiteX8" fmla="*/ 50800 w 241300"/>
                <a:gd name="connsiteY8" fmla="*/ 762000 h 952500"/>
                <a:gd name="connsiteX9" fmla="*/ 63500 w 241300"/>
                <a:gd name="connsiteY9" fmla="*/ 800100 h 952500"/>
                <a:gd name="connsiteX10" fmla="*/ 88900 w 241300"/>
                <a:gd name="connsiteY10" fmla="*/ 838200 h 952500"/>
                <a:gd name="connsiteX11" fmla="*/ 101600 w 241300"/>
                <a:gd name="connsiteY11" fmla="*/ 876300 h 952500"/>
                <a:gd name="connsiteX12" fmla="*/ 139700 w 241300"/>
                <a:gd name="connsiteY12" fmla="*/ 914400 h 952500"/>
                <a:gd name="connsiteX13" fmla="*/ 165100 w 241300"/>
                <a:gd name="connsiteY13" fmla="*/ 952500 h 952500"/>
                <a:gd name="connsiteX14" fmla="*/ 165100 w 241300"/>
                <a:gd name="connsiteY14" fmla="*/ 93980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1300" h="952500">
                  <a:moveTo>
                    <a:pt x="241300" y="0"/>
                  </a:moveTo>
                  <a:cubicBezTo>
                    <a:pt x="220133" y="4233"/>
                    <a:pt x="198011" y="5121"/>
                    <a:pt x="177800" y="12700"/>
                  </a:cubicBezTo>
                  <a:cubicBezTo>
                    <a:pt x="149417" y="23344"/>
                    <a:pt x="103986" y="71300"/>
                    <a:pt x="88900" y="88900"/>
                  </a:cubicBezTo>
                  <a:cubicBezTo>
                    <a:pt x="55967" y="127322"/>
                    <a:pt x="55489" y="151032"/>
                    <a:pt x="38100" y="203200"/>
                  </a:cubicBezTo>
                  <a:cubicBezTo>
                    <a:pt x="27219" y="235844"/>
                    <a:pt x="19079" y="257017"/>
                    <a:pt x="12700" y="292100"/>
                  </a:cubicBezTo>
                  <a:cubicBezTo>
                    <a:pt x="7345" y="321551"/>
                    <a:pt x="4233" y="351367"/>
                    <a:pt x="0" y="381000"/>
                  </a:cubicBezTo>
                  <a:cubicBezTo>
                    <a:pt x="4233" y="448733"/>
                    <a:pt x="5947" y="516671"/>
                    <a:pt x="12700" y="584200"/>
                  </a:cubicBezTo>
                  <a:cubicBezTo>
                    <a:pt x="14437" y="601568"/>
                    <a:pt x="21977" y="617884"/>
                    <a:pt x="25400" y="635000"/>
                  </a:cubicBezTo>
                  <a:cubicBezTo>
                    <a:pt x="42033" y="718163"/>
                    <a:pt x="31134" y="693169"/>
                    <a:pt x="50800" y="762000"/>
                  </a:cubicBezTo>
                  <a:cubicBezTo>
                    <a:pt x="54478" y="774872"/>
                    <a:pt x="57513" y="788126"/>
                    <a:pt x="63500" y="800100"/>
                  </a:cubicBezTo>
                  <a:cubicBezTo>
                    <a:pt x="70326" y="813752"/>
                    <a:pt x="82074" y="824548"/>
                    <a:pt x="88900" y="838200"/>
                  </a:cubicBezTo>
                  <a:cubicBezTo>
                    <a:pt x="94887" y="850174"/>
                    <a:pt x="94174" y="865161"/>
                    <a:pt x="101600" y="876300"/>
                  </a:cubicBezTo>
                  <a:cubicBezTo>
                    <a:pt x="111563" y="891244"/>
                    <a:pt x="128202" y="900602"/>
                    <a:pt x="139700" y="914400"/>
                  </a:cubicBezTo>
                  <a:cubicBezTo>
                    <a:pt x="149471" y="926126"/>
                    <a:pt x="154307" y="941707"/>
                    <a:pt x="165100" y="952500"/>
                  </a:cubicBezTo>
                  <a:lnTo>
                    <a:pt x="165100" y="939800"/>
                  </a:ln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04" name="Gruppieren 403"/>
            <p:cNvGrpSpPr/>
            <p:nvPr/>
          </p:nvGrpSpPr>
          <p:grpSpPr>
            <a:xfrm>
              <a:off x="370037" y="1410391"/>
              <a:ext cx="375424" cy="367514"/>
              <a:chOff x="370037" y="1205790"/>
              <a:chExt cx="375424" cy="367514"/>
            </a:xfrm>
          </p:grpSpPr>
          <p:sp>
            <p:nvSpPr>
              <p:cNvPr id="407" name="Rechteck 406"/>
              <p:cNvSpPr/>
              <p:nvPr/>
            </p:nvSpPr>
            <p:spPr>
              <a:xfrm rot="16200000">
                <a:off x="474372" y="1352432"/>
                <a:ext cx="117760" cy="32398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8" name="Textfeld 407"/>
              <p:cNvSpPr txBox="1"/>
              <p:nvPr/>
            </p:nvSpPr>
            <p:spPr>
              <a:xfrm>
                <a:off x="370037" y="1205790"/>
                <a:ext cx="3754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050" b="1" dirty="0" smtClean="0"/>
                  <a:t>Pt0</a:t>
                </a:r>
                <a:endParaRPr lang="de-DE" b="1" dirty="0"/>
              </a:p>
            </p:txBody>
          </p:sp>
        </p:grpSp>
        <p:cxnSp>
          <p:nvCxnSpPr>
            <p:cNvPr id="405" name="Gerade Verbindung mit Pfeil 404"/>
            <p:cNvCxnSpPr>
              <a:endCxn id="401" idx="0"/>
            </p:cNvCxnSpPr>
            <p:nvPr/>
          </p:nvCxnSpPr>
          <p:spPr>
            <a:xfrm flipH="1">
              <a:off x="531824" y="2348880"/>
              <a:ext cx="3065" cy="320326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6" name="Ellipse 405"/>
            <p:cNvSpPr/>
            <p:nvPr/>
          </p:nvSpPr>
          <p:spPr>
            <a:xfrm>
              <a:off x="389235" y="2060848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09" name="Gruppieren 408"/>
          <p:cNvGrpSpPr/>
          <p:nvPr/>
        </p:nvGrpSpPr>
        <p:grpSpPr>
          <a:xfrm>
            <a:off x="2918096" y="1446229"/>
            <a:ext cx="463476" cy="1908666"/>
            <a:chOff x="292100" y="1305835"/>
            <a:chExt cx="463476" cy="1908666"/>
          </a:xfrm>
        </p:grpSpPr>
        <p:sp>
          <p:nvSpPr>
            <p:cNvPr id="410" name="Rechteck 409"/>
            <p:cNvSpPr/>
            <p:nvPr/>
          </p:nvSpPr>
          <p:spPr>
            <a:xfrm>
              <a:off x="323528" y="1305835"/>
              <a:ext cx="432048" cy="19086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1" name="Ellipse 410"/>
            <p:cNvSpPr/>
            <p:nvPr/>
          </p:nvSpPr>
          <p:spPr>
            <a:xfrm>
              <a:off x="395536" y="1410263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2" name="Ellipse 411"/>
            <p:cNvSpPr/>
            <p:nvPr/>
          </p:nvSpPr>
          <p:spPr>
            <a:xfrm>
              <a:off x="387808" y="2669206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13" name="Gerade Verbindung mit Pfeil 412"/>
            <p:cNvCxnSpPr>
              <a:stCxn id="418" idx="1"/>
              <a:endCxn id="417" idx="0"/>
            </p:cNvCxnSpPr>
            <p:nvPr/>
          </p:nvCxnSpPr>
          <p:spPr>
            <a:xfrm flipH="1">
              <a:off x="533251" y="1777905"/>
              <a:ext cx="1" cy="282943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" name="Freihandform 413"/>
            <p:cNvSpPr/>
            <p:nvPr/>
          </p:nvSpPr>
          <p:spPr>
            <a:xfrm>
              <a:off x="292100" y="1781787"/>
              <a:ext cx="239724" cy="887419"/>
            </a:xfrm>
            <a:custGeom>
              <a:avLst/>
              <a:gdLst>
                <a:gd name="connsiteX0" fmla="*/ 241300 w 241300"/>
                <a:gd name="connsiteY0" fmla="*/ 0 h 952500"/>
                <a:gd name="connsiteX1" fmla="*/ 177800 w 241300"/>
                <a:gd name="connsiteY1" fmla="*/ 12700 h 952500"/>
                <a:gd name="connsiteX2" fmla="*/ 88900 w 241300"/>
                <a:gd name="connsiteY2" fmla="*/ 88900 h 952500"/>
                <a:gd name="connsiteX3" fmla="*/ 38100 w 241300"/>
                <a:gd name="connsiteY3" fmla="*/ 203200 h 952500"/>
                <a:gd name="connsiteX4" fmla="*/ 12700 w 241300"/>
                <a:gd name="connsiteY4" fmla="*/ 292100 h 952500"/>
                <a:gd name="connsiteX5" fmla="*/ 0 w 241300"/>
                <a:gd name="connsiteY5" fmla="*/ 381000 h 952500"/>
                <a:gd name="connsiteX6" fmla="*/ 12700 w 241300"/>
                <a:gd name="connsiteY6" fmla="*/ 584200 h 952500"/>
                <a:gd name="connsiteX7" fmla="*/ 25400 w 241300"/>
                <a:gd name="connsiteY7" fmla="*/ 635000 h 952500"/>
                <a:gd name="connsiteX8" fmla="*/ 50800 w 241300"/>
                <a:gd name="connsiteY8" fmla="*/ 762000 h 952500"/>
                <a:gd name="connsiteX9" fmla="*/ 63500 w 241300"/>
                <a:gd name="connsiteY9" fmla="*/ 800100 h 952500"/>
                <a:gd name="connsiteX10" fmla="*/ 88900 w 241300"/>
                <a:gd name="connsiteY10" fmla="*/ 838200 h 952500"/>
                <a:gd name="connsiteX11" fmla="*/ 101600 w 241300"/>
                <a:gd name="connsiteY11" fmla="*/ 876300 h 952500"/>
                <a:gd name="connsiteX12" fmla="*/ 139700 w 241300"/>
                <a:gd name="connsiteY12" fmla="*/ 914400 h 952500"/>
                <a:gd name="connsiteX13" fmla="*/ 165100 w 241300"/>
                <a:gd name="connsiteY13" fmla="*/ 952500 h 952500"/>
                <a:gd name="connsiteX14" fmla="*/ 165100 w 241300"/>
                <a:gd name="connsiteY14" fmla="*/ 93980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1300" h="952500">
                  <a:moveTo>
                    <a:pt x="241300" y="0"/>
                  </a:moveTo>
                  <a:cubicBezTo>
                    <a:pt x="220133" y="4233"/>
                    <a:pt x="198011" y="5121"/>
                    <a:pt x="177800" y="12700"/>
                  </a:cubicBezTo>
                  <a:cubicBezTo>
                    <a:pt x="149417" y="23344"/>
                    <a:pt x="103986" y="71300"/>
                    <a:pt x="88900" y="88900"/>
                  </a:cubicBezTo>
                  <a:cubicBezTo>
                    <a:pt x="55967" y="127322"/>
                    <a:pt x="55489" y="151032"/>
                    <a:pt x="38100" y="203200"/>
                  </a:cubicBezTo>
                  <a:cubicBezTo>
                    <a:pt x="27219" y="235844"/>
                    <a:pt x="19079" y="257017"/>
                    <a:pt x="12700" y="292100"/>
                  </a:cubicBezTo>
                  <a:cubicBezTo>
                    <a:pt x="7345" y="321551"/>
                    <a:pt x="4233" y="351367"/>
                    <a:pt x="0" y="381000"/>
                  </a:cubicBezTo>
                  <a:cubicBezTo>
                    <a:pt x="4233" y="448733"/>
                    <a:pt x="5947" y="516671"/>
                    <a:pt x="12700" y="584200"/>
                  </a:cubicBezTo>
                  <a:cubicBezTo>
                    <a:pt x="14437" y="601568"/>
                    <a:pt x="21977" y="617884"/>
                    <a:pt x="25400" y="635000"/>
                  </a:cubicBezTo>
                  <a:cubicBezTo>
                    <a:pt x="42033" y="718163"/>
                    <a:pt x="31134" y="693169"/>
                    <a:pt x="50800" y="762000"/>
                  </a:cubicBezTo>
                  <a:cubicBezTo>
                    <a:pt x="54478" y="774872"/>
                    <a:pt x="57513" y="788126"/>
                    <a:pt x="63500" y="800100"/>
                  </a:cubicBezTo>
                  <a:cubicBezTo>
                    <a:pt x="70326" y="813752"/>
                    <a:pt x="82074" y="824548"/>
                    <a:pt x="88900" y="838200"/>
                  </a:cubicBezTo>
                  <a:cubicBezTo>
                    <a:pt x="94887" y="850174"/>
                    <a:pt x="94174" y="865161"/>
                    <a:pt x="101600" y="876300"/>
                  </a:cubicBezTo>
                  <a:cubicBezTo>
                    <a:pt x="111563" y="891244"/>
                    <a:pt x="128202" y="900602"/>
                    <a:pt x="139700" y="914400"/>
                  </a:cubicBezTo>
                  <a:cubicBezTo>
                    <a:pt x="149471" y="926126"/>
                    <a:pt x="154307" y="941707"/>
                    <a:pt x="165100" y="952500"/>
                  </a:cubicBezTo>
                  <a:lnTo>
                    <a:pt x="165100" y="939800"/>
                  </a:lnTo>
                </a:path>
              </a:pathLst>
            </a:custGeom>
            <a:noFill/>
            <a:ln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415" name="Gruppieren 414"/>
            <p:cNvGrpSpPr/>
            <p:nvPr/>
          </p:nvGrpSpPr>
          <p:grpSpPr>
            <a:xfrm>
              <a:off x="370037" y="1410391"/>
              <a:ext cx="375424" cy="367514"/>
              <a:chOff x="370037" y="1205790"/>
              <a:chExt cx="375424" cy="367514"/>
            </a:xfrm>
          </p:grpSpPr>
          <p:sp>
            <p:nvSpPr>
              <p:cNvPr id="418" name="Rechteck 417"/>
              <p:cNvSpPr/>
              <p:nvPr/>
            </p:nvSpPr>
            <p:spPr>
              <a:xfrm rot="16200000">
                <a:off x="474372" y="1352432"/>
                <a:ext cx="117760" cy="32398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9" name="Textfeld 418"/>
              <p:cNvSpPr txBox="1"/>
              <p:nvPr/>
            </p:nvSpPr>
            <p:spPr>
              <a:xfrm>
                <a:off x="370037" y="1205790"/>
                <a:ext cx="37542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050" b="1" dirty="0" smtClean="0"/>
                  <a:t>Pt0</a:t>
                </a:r>
                <a:endParaRPr lang="de-DE" b="1" dirty="0"/>
              </a:p>
            </p:txBody>
          </p:sp>
        </p:grpSp>
        <p:cxnSp>
          <p:nvCxnSpPr>
            <p:cNvPr id="416" name="Gerade Verbindung mit Pfeil 415"/>
            <p:cNvCxnSpPr>
              <a:endCxn id="412" idx="0"/>
            </p:cNvCxnSpPr>
            <p:nvPr/>
          </p:nvCxnSpPr>
          <p:spPr>
            <a:xfrm flipH="1">
              <a:off x="531824" y="2348880"/>
              <a:ext cx="3065" cy="320326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7" name="Ellipse 416"/>
            <p:cNvSpPr/>
            <p:nvPr/>
          </p:nvSpPr>
          <p:spPr>
            <a:xfrm>
              <a:off x="389235" y="2060848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44" name="Gruppieren 443"/>
          <p:cNvGrpSpPr/>
          <p:nvPr/>
        </p:nvGrpSpPr>
        <p:grpSpPr>
          <a:xfrm>
            <a:off x="3390416" y="1453759"/>
            <a:ext cx="463476" cy="1908666"/>
            <a:chOff x="3390416" y="1258443"/>
            <a:chExt cx="463476" cy="1908666"/>
          </a:xfrm>
        </p:grpSpPr>
        <p:grpSp>
          <p:nvGrpSpPr>
            <p:cNvPr id="420" name="Gruppieren 419"/>
            <p:cNvGrpSpPr/>
            <p:nvPr/>
          </p:nvGrpSpPr>
          <p:grpSpPr>
            <a:xfrm>
              <a:off x="3390416" y="1258443"/>
              <a:ext cx="463476" cy="1908666"/>
              <a:chOff x="292100" y="1305835"/>
              <a:chExt cx="463476" cy="1908666"/>
            </a:xfrm>
          </p:grpSpPr>
          <p:sp>
            <p:nvSpPr>
              <p:cNvPr id="421" name="Rechteck 420"/>
              <p:cNvSpPr/>
              <p:nvPr/>
            </p:nvSpPr>
            <p:spPr>
              <a:xfrm>
                <a:off x="323528" y="1305835"/>
                <a:ext cx="432048" cy="190866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2" name="Ellipse 421"/>
              <p:cNvSpPr/>
              <p:nvPr/>
            </p:nvSpPr>
            <p:spPr>
              <a:xfrm>
                <a:off x="395536" y="1410263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3" name="Ellipse 422"/>
              <p:cNvSpPr/>
              <p:nvPr/>
            </p:nvSpPr>
            <p:spPr>
              <a:xfrm>
                <a:off x="387808" y="2669206"/>
                <a:ext cx="288032" cy="288032"/>
              </a:xfrm>
              <a:prstGeom prst="ellipse">
                <a:avLst/>
              </a:prstGeom>
              <a:solidFill>
                <a:srgbClr val="FF99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24" name="Gerade Verbindung mit Pfeil 423"/>
              <p:cNvCxnSpPr>
                <a:stCxn id="429" idx="1"/>
              </p:cNvCxnSpPr>
              <p:nvPr/>
            </p:nvCxnSpPr>
            <p:spPr>
              <a:xfrm flipH="1">
                <a:off x="533251" y="1777905"/>
                <a:ext cx="1" cy="282943"/>
              </a:xfrm>
              <a:prstGeom prst="straightConnector1">
                <a:avLst/>
              </a:prstGeom>
              <a:ln w="254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5" name="Freihandform 424"/>
              <p:cNvSpPr/>
              <p:nvPr/>
            </p:nvSpPr>
            <p:spPr>
              <a:xfrm>
                <a:off x="292100" y="1781787"/>
                <a:ext cx="239724" cy="887419"/>
              </a:xfrm>
              <a:custGeom>
                <a:avLst/>
                <a:gdLst>
                  <a:gd name="connsiteX0" fmla="*/ 241300 w 241300"/>
                  <a:gd name="connsiteY0" fmla="*/ 0 h 952500"/>
                  <a:gd name="connsiteX1" fmla="*/ 177800 w 241300"/>
                  <a:gd name="connsiteY1" fmla="*/ 12700 h 952500"/>
                  <a:gd name="connsiteX2" fmla="*/ 88900 w 241300"/>
                  <a:gd name="connsiteY2" fmla="*/ 88900 h 952500"/>
                  <a:gd name="connsiteX3" fmla="*/ 38100 w 241300"/>
                  <a:gd name="connsiteY3" fmla="*/ 203200 h 952500"/>
                  <a:gd name="connsiteX4" fmla="*/ 12700 w 241300"/>
                  <a:gd name="connsiteY4" fmla="*/ 292100 h 952500"/>
                  <a:gd name="connsiteX5" fmla="*/ 0 w 241300"/>
                  <a:gd name="connsiteY5" fmla="*/ 381000 h 952500"/>
                  <a:gd name="connsiteX6" fmla="*/ 12700 w 241300"/>
                  <a:gd name="connsiteY6" fmla="*/ 584200 h 952500"/>
                  <a:gd name="connsiteX7" fmla="*/ 25400 w 241300"/>
                  <a:gd name="connsiteY7" fmla="*/ 635000 h 952500"/>
                  <a:gd name="connsiteX8" fmla="*/ 50800 w 241300"/>
                  <a:gd name="connsiteY8" fmla="*/ 762000 h 952500"/>
                  <a:gd name="connsiteX9" fmla="*/ 63500 w 241300"/>
                  <a:gd name="connsiteY9" fmla="*/ 800100 h 952500"/>
                  <a:gd name="connsiteX10" fmla="*/ 88900 w 241300"/>
                  <a:gd name="connsiteY10" fmla="*/ 838200 h 952500"/>
                  <a:gd name="connsiteX11" fmla="*/ 101600 w 241300"/>
                  <a:gd name="connsiteY11" fmla="*/ 876300 h 952500"/>
                  <a:gd name="connsiteX12" fmla="*/ 139700 w 241300"/>
                  <a:gd name="connsiteY12" fmla="*/ 914400 h 952500"/>
                  <a:gd name="connsiteX13" fmla="*/ 165100 w 241300"/>
                  <a:gd name="connsiteY13" fmla="*/ 952500 h 952500"/>
                  <a:gd name="connsiteX14" fmla="*/ 165100 w 241300"/>
                  <a:gd name="connsiteY14" fmla="*/ 939800 h 952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41300" h="952500">
                    <a:moveTo>
                      <a:pt x="241300" y="0"/>
                    </a:moveTo>
                    <a:cubicBezTo>
                      <a:pt x="220133" y="4233"/>
                      <a:pt x="198011" y="5121"/>
                      <a:pt x="177800" y="12700"/>
                    </a:cubicBezTo>
                    <a:cubicBezTo>
                      <a:pt x="149417" y="23344"/>
                      <a:pt x="103986" y="71300"/>
                      <a:pt x="88900" y="88900"/>
                    </a:cubicBezTo>
                    <a:cubicBezTo>
                      <a:pt x="55967" y="127322"/>
                      <a:pt x="55489" y="151032"/>
                      <a:pt x="38100" y="203200"/>
                    </a:cubicBezTo>
                    <a:cubicBezTo>
                      <a:pt x="27219" y="235844"/>
                      <a:pt x="19079" y="257017"/>
                      <a:pt x="12700" y="292100"/>
                    </a:cubicBezTo>
                    <a:cubicBezTo>
                      <a:pt x="7345" y="321551"/>
                      <a:pt x="4233" y="351367"/>
                      <a:pt x="0" y="381000"/>
                    </a:cubicBezTo>
                    <a:cubicBezTo>
                      <a:pt x="4233" y="448733"/>
                      <a:pt x="5947" y="516671"/>
                      <a:pt x="12700" y="584200"/>
                    </a:cubicBezTo>
                    <a:cubicBezTo>
                      <a:pt x="14437" y="601568"/>
                      <a:pt x="21977" y="617884"/>
                      <a:pt x="25400" y="635000"/>
                    </a:cubicBezTo>
                    <a:cubicBezTo>
                      <a:pt x="42033" y="718163"/>
                      <a:pt x="31134" y="693169"/>
                      <a:pt x="50800" y="762000"/>
                    </a:cubicBezTo>
                    <a:cubicBezTo>
                      <a:pt x="54478" y="774872"/>
                      <a:pt x="57513" y="788126"/>
                      <a:pt x="63500" y="800100"/>
                    </a:cubicBezTo>
                    <a:cubicBezTo>
                      <a:pt x="70326" y="813752"/>
                      <a:pt x="82074" y="824548"/>
                      <a:pt x="88900" y="838200"/>
                    </a:cubicBezTo>
                    <a:cubicBezTo>
                      <a:pt x="94887" y="850174"/>
                      <a:pt x="94174" y="865161"/>
                      <a:pt x="101600" y="876300"/>
                    </a:cubicBezTo>
                    <a:cubicBezTo>
                      <a:pt x="111563" y="891244"/>
                      <a:pt x="128202" y="900602"/>
                      <a:pt x="139700" y="914400"/>
                    </a:cubicBezTo>
                    <a:cubicBezTo>
                      <a:pt x="149471" y="926126"/>
                      <a:pt x="154307" y="941707"/>
                      <a:pt x="165100" y="952500"/>
                    </a:cubicBezTo>
                    <a:lnTo>
                      <a:pt x="165100" y="939800"/>
                    </a:lnTo>
                  </a:path>
                </a:pathLst>
              </a:custGeom>
              <a:noFill/>
              <a:ln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426" name="Gruppieren 425"/>
              <p:cNvGrpSpPr/>
              <p:nvPr/>
            </p:nvGrpSpPr>
            <p:grpSpPr>
              <a:xfrm>
                <a:off x="370037" y="1410391"/>
                <a:ext cx="375424" cy="367514"/>
                <a:chOff x="370037" y="1205790"/>
                <a:chExt cx="375424" cy="367514"/>
              </a:xfrm>
            </p:grpSpPr>
            <p:sp>
              <p:nvSpPr>
                <p:cNvPr id="429" name="Rechteck 428"/>
                <p:cNvSpPr/>
                <p:nvPr/>
              </p:nvSpPr>
              <p:spPr>
                <a:xfrm rot="16200000">
                  <a:off x="474372" y="1352432"/>
                  <a:ext cx="117760" cy="323984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30" name="Textfeld 429"/>
                <p:cNvSpPr txBox="1"/>
                <p:nvPr/>
              </p:nvSpPr>
              <p:spPr>
                <a:xfrm>
                  <a:off x="370037" y="1205790"/>
                  <a:ext cx="375424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050" b="1" dirty="0" smtClean="0"/>
                    <a:t>Pt0</a:t>
                  </a:r>
                  <a:endParaRPr lang="de-DE" b="1" dirty="0"/>
                </a:p>
              </p:txBody>
            </p:sp>
          </p:grpSp>
          <p:cxnSp>
            <p:nvCxnSpPr>
              <p:cNvPr id="427" name="Gerade Verbindung mit Pfeil 426"/>
              <p:cNvCxnSpPr>
                <a:endCxn id="423" idx="0"/>
              </p:cNvCxnSpPr>
              <p:nvPr/>
            </p:nvCxnSpPr>
            <p:spPr>
              <a:xfrm flipH="1">
                <a:off x="531824" y="2348880"/>
                <a:ext cx="3065" cy="320326"/>
              </a:xfrm>
              <a:prstGeom prst="straightConnector1">
                <a:avLst/>
              </a:prstGeom>
              <a:ln w="254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2" name="Ellipse 431"/>
            <p:cNvSpPr/>
            <p:nvPr/>
          </p:nvSpPr>
          <p:spPr>
            <a:xfrm>
              <a:off x="3478500" y="2008124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33" name="Textfeld 432"/>
          <p:cNvSpPr txBox="1"/>
          <p:nvPr/>
        </p:nvSpPr>
        <p:spPr>
          <a:xfrm>
            <a:off x="5440451" y="1029214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sp>
        <p:nvSpPr>
          <p:cNvPr id="445" name="Rechteck 444"/>
          <p:cNvSpPr/>
          <p:nvPr/>
        </p:nvSpPr>
        <p:spPr>
          <a:xfrm rot="16200000">
            <a:off x="2598889" y="2334812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6" name="Rechteck 445"/>
          <p:cNvSpPr/>
          <p:nvPr/>
        </p:nvSpPr>
        <p:spPr>
          <a:xfrm rot="16200000">
            <a:off x="3102005" y="2326359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7" name="Rechteck 446"/>
          <p:cNvSpPr/>
          <p:nvPr/>
        </p:nvSpPr>
        <p:spPr>
          <a:xfrm rot="16200000">
            <a:off x="3589236" y="2323693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62" name="Gruppieren 461"/>
          <p:cNvGrpSpPr/>
          <p:nvPr/>
        </p:nvGrpSpPr>
        <p:grpSpPr>
          <a:xfrm>
            <a:off x="3912898" y="1453759"/>
            <a:ext cx="463476" cy="1908666"/>
            <a:chOff x="3912898" y="1258443"/>
            <a:chExt cx="463476" cy="1908666"/>
          </a:xfrm>
        </p:grpSpPr>
        <p:grpSp>
          <p:nvGrpSpPr>
            <p:cNvPr id="448" name="Gruppieren 447"/>
            <p:cNvGrpSpPr/>
            <p:nvPr/>
          </p:nvGrpSpPr>
          <p:grpSpPr>
            <a:xfrm>
              <a:off x="3912898" y="1258443"/>
              <a:ext cx="463476" cy="1908666"/>
              <a:chOff x="3390416" y="1258443"/>
              <a:chExt cx="463476" cy="1908666"/>
            </a:xfrm>
          </p:grpSpPr>
          <p:grpSp>
            <p:nvGrpSpPr>
              <p:cNvPr id="449" name="Gruppieren 448"/>
              <p:cNvGrpSpPr/>
              <p:nvPr/>
            </p:nvGrpSpPr>
            <p:grpSpPr>
              <a:xfrm>
                <a:off x="3390416" y="1258443"/>
                <a:ext cx="463476" cy="1908666"/>
                <a:chOff x="292100" y="1305835"/>
                <a:chExt cx="463476" cy="1908666"/>
              </a:xfrm>
            </p:grpSpPr>
            <p:sp>
              <p:nvSpPr>
                <p:cNvPr id="451" name="Rechteck 450"/>
                <p:cNvSpPr/>
                <p:nvPr/>
              </p:nvSpPr>
              <p:spPr>
                <a:xfrm>
                  <a:off x="323528" y="1305835"/>
                  <a:ext cx="432048" cy="190866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2" name="Ellipse 451"/>
                <p:cNvSpPr/>
                <p:nvPr/>
              </p:nvSpPr>
              <p:spPr>
                <a:xfrm>
                  <a:off x="395536" y="1410263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3" name="Ellipse 452"/>
                <p:cNvSpPr/>
                <p:nvPr/>
              </p:nvSpPr>
              <p:spPr>
                <a:xfrm>
                  <a:off x="387808" y="2669206"/>
                  <a:ext cx="288032" cy="288032"/>
                </a:xfrm>
                <a:prstGeom prst="ellipse">
                  <a:avLst/>
                </a:prstGeom>
                <a:solidFill>
                  <a:srgbClr val="FF99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454" name="Gerade Verbindung mit Pfeil 453"/>
                <p:cNvCxnSpPr>
                  <a:stCxn id="452" idx="4"/>
                </p:cNvCxnSpPr>
                <p:nvPr/>
              </p:nvCxnSpPr>
              <p:spPr>
                <a:xfrm flipH="1">
                  <a:off x="533252" y="1698295"/>
                  <a:ext cx="6300" cy="362553"/>
                </a:xfrm>
                <a:prstGeom prst="straightConnector1">
                  <a:avLst/>
                </a:prstGeom>
                <a:ln w="254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5" name="Freihandform 454"/>
                <p:cNvSpPr/>
                <p:nvPr/>
              </p:nvSpPr>
              <p:spPr>
                <a:xfrm>
                  <a:off x="292100" y="1710571"/>
                  <a:ext cx="239724" cy="958635"/>
                </a:xfrm>
                <a:custGeom>
                  <a:avLst/>
                  <a:gdLst>
                    <a:gd name="connsiteX0" fmla="*/ 241300 w 241300"/>
                    <a:gd name="connsiteY0" fmla="*/ 0 h 952500"/>
                    <a:gd name="connsiteX1" fmla="*/ 177800 w 241300"/>
                    <a:gd name="connsiteY1" fmla="*/ 12700 h 952500"/>
                    <a:gd name="connsiteX2" fmla="*/ 88900 w 241300"/>
                    <a:gd name="connsiteY2" fmla="*/ 88900 h 952500"/>
                    <a:gd name="connsiteX3" fmla="*/ 38100 w 241300"/>
                    <a:gd name="connsiteY3" fmla="*/ 203200 h 952500"/>
                    <a:gd name="connsiteX4" fmla="*/ 12700 w 241300"/>
                    <a:gd name="connsiteY4" fmla="*/ 292100 h 952500"/>
                    <a:gd name="connsiteX5" fmla="*/ 0 w 241300"/>
                    <a:gd name="connsiteY5" fmla="*/ 381000 h 952500"/>
                    <a:gd name="connsiteX6" fmla="*/ 12700 w 241300"/>
                    <a:gd name="connsiteY6" fmla="*/ 584200 h 952500"/>
                    <a:gd name="connsiteX7" fmla="*/ 25400 w 241300"/>
                    <a:gd name="connsiteY7" fmla="*/ 635000 h 952500"/>
                    <a:gd name="connsiteX8" fmla="*/ 50800 w 241300"/>
                    <a:gd name="connsiteY8" fmla="*/ 762000 h 952500"/>
                    <a:gd name="connsiteX9" fmla="*/ 63500 w 241300"/>
                    <a:gd name="connsiteY9" fmla="*/ 800100 h 952500"/>
                    <a:gd name="connsiteX10" fmla="*/ 88900 w 241300"/>
                    <a:gd name="connsiteY10" fmla="*/ 838200 h 952500"/>
                    <a:gd name="connsiteX11" fmla="*/ 101600 w 241300"/>
                    <a:gd name="connsiteY11" fmla="*/ 876300 h 952500"/>
                    <a:gd name="connsiteX12" fmla="*/ 139700 w 241300"/>
                    <a:gd name="connsiteY12" fmla="*/ 914400 h 952500"/>
                    <a:gd name="connsiteX13" fmla="*/ 165100 w 241300"/>
                    <a:gd name="connsiteY13" fmla="*/ 952500 h 952500"/>
                    <a:gd name="connsiteX14" fmla="*/ 165100 w 241300"/>
                    <a:gd name="connsiteY14" fmla="*/ 939800 h 952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1300" h="952500">
                      <a:moveTo>
                        <a:pt x="241300" y="0"/>
                      </a:moveTo>
                      <a:cubicBezTo>
                        <a:pt x="220133" y="4233"/>
                        <a:pt x="198011" y="5121"/>
                        <a:pt x="177800" y="12700"/>
                      </a:cubicBezTo>
                      <a:cubicBezTo>
                        <a:pt x="149417" y="23344"/>
                        <a:pt x="103986" y="71300"/>
                        <a:pt x="88900" y="88900"/>
                      </a:cubicBezTo>
                      <a:cubicBezTo>
                        <a:pt x="55967" y="127322"/>
                        <a:pt x="55489" y="151032"/>
                        <a:pt x="38100" y="203200"/>
                      </a:cubicBezTo>
                      <a:cubicBezTo>
                        <a:pt x="27219" y="235844"/>
                        <a:pt x="19079" y="257017"/>
                        <a:pt x="12700" y="292100"/>
                      </a:cubicBezTo>
                      <a:cubicBezTo>
                        <a:pt x="7345" y="321551"/>
                        <a:pt x="4233" y="351367"/>
                        <a:pt x="0" y="381000"/>
                      </a:cubicBezTo>
                      <a:cubicBezTo>
                        <a:pt x="4233" y="448733"/>
                        <a:pt x="5947" y="516671"/>
                        <a:pt x="12700" y="584200"/>
                      </a:cubicBezTo>
                      <a:cubicBezTo>
                        <a:pt x="14437" y="601568"/>
                        <a:pt x="21977" y="617884"/>
                        <a:pt x="25400" y="635000"/>
                      </a:cubicBezTo>
                      <a:cubicBezTo>
                        <a:pt x="42033" y="718163"/>
                        <a:pt x="31134" y="693169"/>
                        <a:pt x="50800" y="762000"/>
                      </a:cubicBezTo>
                      <a:cubicBezTo>
                        <a:pt x="54478" y="774872"/>
                        <a:pt x="57513" y="788126"/>
                        <a:pt x="63500" y="800100"/>
                      </a:cubicBezTo>
                      <a:cubicBezTo>
                        <a:pt x="70326" y="813752"/>
                        <a:pt x="82074" y="824548"/>
                        <a:pt x="88900" y="838200"/>
                      </a:cubicBezTo>
                      <a:cubicBezTo>
                        <a:pt x="94887" y="850174"/>
                        <a:pt x="94174" y="865161"/>
                        <a:pt x="101600" y="876300"/>
                      </a:cubicBezTo>
                      <a:cubicBezTo>
                        <a:pt x="111563" y="891244"/>
                        <a:pt x="128202" y="900602"/>
                        <a:pt x="139700" y="914400"/>
                      </a:cubicBezTo>
                      <a:cubicBezTo>
                        <a:pt x="149471" y="926126"/>
                        <a:pt x="154307" y="941707"/>
                        <a:pt x="165100" y="952500"/>
                      </a:cubicBezTo>
                      <a:lnTo>
                        <a:pt x="165100" y="939800"/>
                      </a:lnTo>
                    </a:path>
                  </a:pathLst>
                </a:custGeom>
                <a:noFill/>
                <a:ln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9" name="Textfeld 458"/>
                <p:cNvSpPr txBox="1"/>
                <p:nvPr/>
              </p:nvSpPr>
              <p:spPr>
                <a:xfrm>
                  <a:off x="370037" y="1410391"/>
                  <a:ext cx="375424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050" b="1" dirty="0" smtClean="0"/>
                    <a:t>Pt0</a:t>
                  </a:r>
                  <a:endParaRPr lang="de-DE" b="1" dirty="0"/>
                </a:p>
              </p:txBody>
            </p:sp>
            <p:cxnSp>
              <p:nvCxnSpPr>
                <p:cNvPr id="457" name="Gerade Verbindung mit Pfeil 456"/>
                <p:cNvCxnSpPr>
                  <a:endCxn id="453" idx="0"/>
                </p:cNvCxnSpPr>
                <p:nvPr/>
              </p:nvCxnSpPr>
              <p:spPr>
                <a:xfrm flipH="1">
                  <a:off x="531824" y="2348880"/>
                  <a:ext cx="3065" cy="320326"/>
                </a:xfrm>
                <a:prstGeom prst="straightConnector1">
                  <a:avLst/>
                </a:prstGeom>
                <a:ln w="254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0" name="Ellipse 449"/>
              <p:cNvSpPr/>
              <p:nvPr/>
            </p:nvSpPr>
            <p:spPr>
              <a:xfrm>
                <a:off x="3478500" y="2008124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60" name="Rechteck 459"/>
            <p:cNvSpPr/>
            <p:nvPr/>
          </p:nvSpPr>
          <p:spPr>
            <a:xfrm rot="16200000">
              <a:off x="4111718" y="2128377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3" name="Gruppieren 462"/>
          <p:cNvGrpSpPr/>
          <p:nvPr/>
        </p:nvGrpSpPr>
        <p:grpSpPr>
          <a:xfrm>
            <a:off x="4411228" y="1453759"/>
            <a:ext cx="463476" cy="1908666"/>
            <a:chOff x="3912898" y="1258443"/>
            <a:chExt cx="463476" cy="1908666"/>
          </a:xfrm>
        </p:grpSpPr>
        <p:grpSp>
          <p:nvGrpSpPr>
            <p:cNvPr id="464" name="Gruppieren 463"/>
            <p:cNvGrpSpPr/>
            <p:nvPr/>
          </p:nvGrpSpPr>
          <p:grpSpPr>
            <a:xfrm>
              <a:off x="3912898" y="1258443"/>
              <a:ext cx="463476" cy="1908666"/>
              <a:chOff x="3390416" y="1258443"/>
              <a:chExt cx="463476" cy="1908666"/>
            </a:xfrm>
          </p:grpSpPr>
          <p:grpSp>
            <p:nvGrpSpPr>
              <p:cNvPr id="466" name="Gruppieren 465"/>
              <p:cNvGrpSpPr/>
              <p:nvPr/>
            </p:nvGrpSpPr>
            <p:grpSpPr>
              <a:xfrm>
                <a:off x="3390416" y="1258443"/>
                <a:ext cx="463476" cy="1908666"/>
                <a:chOff x="292100" y="1305835"/>
                <a:chExt cx="463476" cy="1908666"/>
              </a:xfrm>
            </p:grpSpPr>
            <p:sp>
              <p:nvSpPr>
                <p:cNvPr id="468" name="Rechteck 467"/>
                <p:cNvSpPr/>
                <p:nvPr/>
              </p:nvSpPr>
              <p:spPr>
                <a:xfrm>
                  <a:off x="323528" y="1305835"/>
                  <a:ext cx="432048" cy="190866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9" name="Ellipse 468"/>
                <p:cNvSpPr/>
                <p:nvPr/>
              </p:nvSpPr>
              <p:spPr>
                <a:xfrm>
                  <a:off x="395536" y="1410263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0" name="Ellipse 469"/>
                <p:cNvSpPr/>
                <p:nvPr/>
              </p:nvSpPr>
              <p:spPr>
                <a:xfrm>
                  <a:off x="387808" y="2669206"/>
                  <a:ext cx="288032" cy="288032"/>
                </a:xfrm>
                <a:prstGeom prst="ellipse">
                  <a:avLst/>
                </a:prstGeom>
                <a:solidFill>
                  <a:srgbClr val="FF99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471" name="Gerade Verbindung mit Pfeil 470"/>
                <p:cNvCxnSpPr>
                  <a:stCxn id="469" idx="4"/>
                </p:cNvCxnSpPr>
                <p:nvPr/>
              </p:nvCxnSpPr>
              <p:spPr>
                <a:xfrm flipH="1">
                  <a:off x="533252" y="1698295"/>
                  <a:ext cx="6300" cy="362553"/>
                </a:xfrm>
                <a:prstGeom prst="straightConnector1">
                  <a:avLst/>
                </a:prstGeom>
                <a:ln w="254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Freihandform 471"/>
                <p:cNvSpPr/>
                <p:nvPr/>
              </p:nvSpPr>
              <p:spPr>
                <a:xfrm>
                  <a:off x="292100" y="1710571"/>
                  <a:ext cx="239724" cy="958635"/>
                </a:xfrm>
                <a:custGeom>
                  <a:avLst/>
                  <a:gdLst>
                    <a:gd name="connsiteX0" fmla="*/ 241300 w 241300"/>
                    <a:gd name="connsiteY0" fmla="*/ 0 h 952500"/>
                    <a:gd name="connsiteX1" fmla="*/ 177800 w 241300"/>
                    <a:gd name="connsiteY1" fmla="*/ 12700 h 952500"/>
                    <a:gd name="connsiteX2" fmla="*/ 88900 w 241300"/>
                    <a:gd name="connsiteY2" fmla="*/ 88900 h 952500"/>
                    <a:gd name="connsiteX3" fmla="*/ 38100 w 241300"/>
                    <a:gd name="connsiteY3" fmla="*/ 203200 h 952500"/>
                    <a:gd name="connsiteX4" fmla="*/ 12700 w 241300"/>
                    <a:gd name="connsiteY4" fmla="*/ 292100 h 952500"/>
                    <a:gd name="connsiteX5" fmla="*/ 0 w 241300"/>
                    <a:gd name="connsiteY5" fmla="*/ 381000 h 952500"/>
                    <a:gd name="connsiteX6" fmla="*/ 12700 w 241300"/>
                    <a:gd name="connsiteY6" fmla="*/ 584200 h 952500"/>
                    <a:gd name="connsiteX7" fmla="*/ 25400 w 241300"/>
                    <a:gd name="connsiteY7" fmla="*/ 635000 h 952500"/>
                    <a:gd name="connsiteX8" fmla="*/ 50800 w 241300"/>
                    <a:gd name="connsiteY8" fmla="*/ 762000 h 952500"/>
                    <a:gd name="connsiteX9" fmla="*/ 63500 w 241300"/>
                    <a:gd name="connsiteY9" fmla="*/ 800100 h 952500"/>
                    <a:gd name="connsiteX10" fmla="*/ 88900 w 241300"/>
                    <a:gd name="connsiteY10" fmla="*/ 838200 h 952500"/>
                    <a:gd name="connsiteX11" fmla="*/ 101600 w 241300"/>
                    <a:gd name="connsiteY11" fmla="*/ 876300 h 952500"/>
                    <a:gd name="connsiteX12" fmla="*/ 139700 w 241300"/>
                    <a:gd name="connsiteY12" fmla="*/ 914400 h 952500"/>
                    <a:gd name="connsiteX13" fmla="*/ 165100 w 241300"/>
                    <a:gd name="connsiteY13" fmla="*/ 952500 h 952500"/>
                    <a:gd name="connsiteX14" fmla="*/ 165100 w 241300"/>
                    <a:gd name="connsiteY14" fmla="*/ 939800 h 952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1300" h="952500">
                      <a:moveTo>
                        <a:pt x="241300" y="0"/>
                      </a:moveTo>
                      <a:cubicBezTo>
                        <a:pt x="220133" y="4233"/>
                        <a:pt x="198011" y="5121"/>
                        <a:pt x="177800" y="12700"/>
                      </a:cubicBezTo>
                      <a:cubicBezTo>
                        <a:pt x="149417" y="23344"/>
                        <a:pt x="103986" y="71300"/>
                        <a:pt x="88900" y="88900"/>
                      </a:cubicBezTo>
                      <a:cubicBezTo>
                        <a:pt x="55967" y="127322"/>
                        <a:pt x="55489" y="151032"/>
                        <a:pt x="38100" y="203200"/>
                      </a:cubicBezTo>
                      <a:cubicBezTo>
                        <a:pt x="27219" y="235844"/>
                        <a:pt x="19079" y="257017"/>
                        <a:pt x="12700" y="292100"/>
                      </a:cubicBezTo>
                      <a:cubicBezTo>
                        <a:pt x="7345" y="321551"/>
                        <a:pt x="4233" y="351367"/>
                        <a:pt x="0" y="381000"/>
                      </a:cubicBezTo>
                      <a:cubicBezTo>
                        <a:pt x="4233" y="448733"/>
                        <a:pt x="5947" y="516671"/>
                        <a:pt x="12700" y="584200"/>
                      </a:cubicBezTo>
                      <a:cubicBezTo>
                        <a:pt x="14437" y="601568"/>
                        <a:pt x="21977" y="617884"/>
                        <a:pt x="25400" y="635000"/>
                      </a:cubicBezTo>
                      <a:cubicBezTo>
                        <a:pt x="42033" y="718163"/>
                        <a:pt x="31134" y="693169"/>
                        <a:pt x="50800" y="762000"/>
                      </a:cubicBezTo>
                      <a:cubicBezTo>
                        <a:pt x="54478" y="774872"/>
                        <a:pt x="57513" y="788126"/>
                        <a:pt x="63500" y="800100"/>
                      </a:cubicBezTo>
                      <a:cubicBezTo>
                        <a:pt x="70326" y="813752"/>
                        <a:pt x="82074" y="824548"/>
                        <a:pt x="88900" y="838200"/>
                      </a:cubicBezTo>
                      <a:cubicBezTo>
                        <a:pt x="94887" y="850174"/>
                        <a:pt x="94174" y="865161"/>
                        <a:pt x="101600" y="876300"/>
                      </a:cubicBezTo>
                      <a:cubicBezTo>
                        <a:pt x="111563" y="891244"/>
                        <a:pt x="128202" y="900602"/>
                        <a:pt x="139700" y="914400"/>
                      </a:cubicBezTo>
                      <a:cubicBezTo>
                        <a:pt x="149471" y="926126"/>
                        <a:pt x="154307" y="941707"/>
                        <a:pt x="165100" y="952500"/>
                      </a:cubicBezTo>
                      <a:lnTo>
                        <a:pt x="165100" y="939800"/>
                      </a:lnTo>
                    </a:path>
                  </a:pathLst>
                </a:custGeom>
                <a:noFill/>
                <a:ln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3" name="Textfeld 472"/>
                <p:cNvSpPr txBox="1"/>
                <p:nvPr/>
              </p:nvSpPr>
              <p:spPr>
                <a:xfrm>
                  <a:off x="370037" y="1410391"/>
                  <a:ext cx="375424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050" b="1" dirty="0" smtClean="0"/>
                    <a:t>Pt0</a:t>
                  </a:r>
                  <a:endParaRPr lang="de-DE" b="1" dirty="0"/>
                </a:p>
              </p:txBody>
            </p:sp>
            <p:cxnSp>
              <p:nvCxnSpPr>
                <p:cNvPr id="474" name="Gerade Verbindung mit Pfeil 473"/>
                <p:cNvCxnSpPr>
                  <a:endCxn id="470" idx="0"/>
                </p:cNvCxnSpPr>
                <p:nvPr/>
              </p:nvCxnSpPr>
              <p:spPr>
                <a:xfrm flipH="1">
                  <a:off x="531824" y="2348880"/>
                  <a:ext cx="3065" cy="320326"/>
                </a:xfrm>
                <a:prstGeom prst="straightConnector1">
                  <a:avLst/>
                </a:prstGeom>
                <a:ln w="254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7" name="Ellipse 466"/>
              <p:cNvSpPr/>
              <p:nvPr/>
            </p:nvSpPr>
            <p:spPr>
              <a:xfrm>
                <a:off x="3478500" y="2008124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65" name="Rechteck 464"/>
            <p:cNvSpPr/>
            <p:nvPr/>
          </p:nvSpPr>
          <p:spPr>
            <a:xfrm rot="16200000">
              <a:off x="4111718" y="2128377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75" name="Gruppieren 474"/>
          <p:cNvGrpSpPr/>
          <p:nvPr/>
        </p:nvGrpSpPr>
        <p:grpSpPr>
          <a:xfrm>
            <a:off x="4912456" y="1453759"/>
            <a:ext cx="463476" cy="1908666"/>
            <a:chOff x="3912898" y="1258443"/>
            <a:chExt cx="463476" cy="1908666"/>
          </a:xfrm>
        </p:grpSpPr>
        <p:grpSp>
          <p:nvGrpSpPr>
            <p:cNvPr id="476" name="Gruppieren 475"/>
            <p:cNvGrpSpPr/>
            <p:nvPr/>
          </p:nvGrpSpPr>
          <p:grpSpPr>
            <a:xfrm>
              <a:off x="3912898" y="1258443"/>
              <a:ext cx="463476" cy="1908666"/>
              <a:chOff x="3390416" y="1258443"/>
              <a:chExt cx="463476" cy="1908666"/>
            </a:xfrm>
          </p:grpSpPr>
          <p:grpSp>
            <p:nvGrpSpPr>
              <p:cNvPr id="478" name="Gruppieren 477"/>
              <p:cNvGrpSpPr/>
              <p:nvPr/>
            </p:nvGrpSpPr>
            <p:grpSpPr>
              <a:xfrm>
                <a:off x="3390416" y="1258443"/>
                <a:ext cx="463476" cy="1908666"/>
                <a:chOff x="292100" y="1305835"/>
                <a:chExt cx="463476" cy="1908666"/>
              </a:xfrm>
            </p:grpSpPr>
            <p:sp>
              <p:nvSpPr>
                <p:cNvPr id="480" name="Rechteck 479"/>
                <p:cNvSpPr/>
                <p:nvPr/>
              </p:nvSpPr>
              <p:spPr>
                <a:xfrm>
                  <a:off x="323528" y="1305835"/>
                  <a:ext cx="432048" cy="190866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1" name="Ellipse 480"/>
                <p:cNvSpPr/>
                <p:nvPr/>
              </p:nvSpPr>
              <p:spPr>
                <a:xfrm>
                  <a:off x="395536" y="1410263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2" name="Ellipse 481"/>
                <p:cNvSpPr/>
                <p:nvPr/>
              </p:nvSpPr>
              <p:spPr>
                <a:xfrm>
                  <a:off x="387808" y="2669206"/>
                  <a:ext cx="288032" cy="288032"/>
                </a:xfrm>
                <a:prstGeom prst="ellipse">
                  <a:avLst/>
                </a:prstGeom>
                <a:solidFill>
                  <a:srgbClr val="FF99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483" name="Gerade Verbindung mit Pfeil 482"/>
                <p:cNvCxnSpPr>
                  <a:stCxn id="481" idx="4"/>
                </p:cNvCxnSpPr>
                <p:nvPr/>
              </p:nvCxnSpPr>
              <p:spPr>
                <a:xfrm flipH="1">
                  <a:off x="533252" y="1698295"/>
                  <a:ext cx="6300" cy="362553"/>
                </a:xfrm>
                <a:prstGeom prst="straightConnector1">
                  <a:avLst/>
                </a:prstGeom>
                <a:ln w="254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4" name="Freihandform 483"/>
                <p:cNvSpPr/>
                <p:nvPr/>
              </p:nvSpPr>
              <p:spPr>
                <a:xfrm>
                  <a:off x="292100" y="1710571"/>
                  <a:ext cx="239724" cy="958635"/>
                </a:xfrm>
                <a:custGeom>
                  <a:avLst/>
                  <a:gdLst>
                    <a:gd name="connsiteX0" fmla="*/ 241300 w 241300"/>
                    <a:gd name="connsiteY0" fmla="*/ 0 h 952500"/>
                    <a:gd name="connsiteX1" fmla="*/ 177800 w 241300"/>
                    <a:gd name="connsiteY1" fmla="*/ 12700 h 952500"/>
                    <a:gd name="connsiteX2" fmla="*/ 88900 w 241300"/>
                    <a:gd name="connsiteY2" fmla="*/ 88900 h 952500"/>
                    <a:gd name="connsiteX3" fmla="*/ 38100 w 241300"/>
                    <a:gd name="connsiteY3" fmla="*/ 203200 h 952500"/>
                    <a:gd name="connsiteX4" fmla="*/ 12700 w 241300"/>
                    <a:gd name="connsiteY4" fmla="*/ 292100 h 952500"/>
                    <a:gd name="connsiteX5" fmla="*/ 0 w 241300"/>
                    <a:gd name="connsiteY5" fmla="*/ 381000 h 952500"/>
                    <a:gd name="connsiteX6" fmla="*/ 12700 w 241300"/>
                    <a:gd name="connsiteY6" fmla="*/ 584200 h 952500"/>
                    <a:gd name="connsiteX7" fmla="*/ 25400 w 241300"/>
                    <a:gd name="connsiteY7" fmla="*/ 635000 h 952500"/>
                    <a:gd name="connsiteX8" fmla="*/ 50800 w 241300"/>
                    <a:gd name="connsiteY8" fmla="*/ 762000 h 952500"/>
                    <a:gd name="connsiteX9" fmla="*/ 63500 w 241300"/>
                    <a:gd name="connsiteY9" fmla="*/ 800100 h 952500"/>
                    <a:gd name="connsiteX10" fmla="*/ 88900 w 241300"/>
                    <a:gd name="connsiteY10" fmla="*/ 838200 h 952500"/>
                    <a:gd name="connsiteX11" fmla="*/ 101600 w 241300"/>
                    <a:gd name="connsiteY11" fmla="*/ 876300 h 952500"/>
                    <a:gd name="connsiteX12" fmla="*/ 139700 w 241300"/>
                    <a:gd name="connsiteY12" fmla="*/ 914400 h 952500"/>
                    <a:gd name="connsiteX13" fmla="*/ 165100 w 241300"/>
                    <a:gd name="connsiteY13" fmla="*/ 952500 h 952500"/>
                    <a:gd name="connsiteX14" fmla="*/ 165100 w 241300"/>
                    <a:gd name="connsiteY14" fmla="*/ 939800 h 952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1300" h="952500">
                      <a:moveTo>
                        <a:pt x="241300" y="0"/>
                      </a:moveTo>
                      <a:cubicBezTo>
                        <a:pt x="220133" y="4233"/>
                        <a:pt x="198011" y="5121"/>
                        <a:pt x="177800" y="12700"/>
                      </a:cubicBezTo>
                      <a:cubicBezTo>
                        <a:pt x="149417" y="23344"/>
                        <a:pt x="103986" y="71300"/>
                        <a:pt x="88900" y="88900"/>
                      </a:cubicBezTo>
                      <a:cubicBezTo>
                        <a:pt x="55967" y="127322"/>
                        <a:pt x="55489" y="151032"/>
                        <a:pt x="38100" y="203200"/>
                      </a:cubicBezTo>
                      <a:cubicBezTo>
                        <a:pt x="27219" y="235844"/>
                        <a:pt x="19079" y="257017"/>
                        <a:pt x="12700" y="292100"/>
                      </a:cubicBezTo>
                      <a:cubicBezTo>
                        <a:pt x="7345" y="321551"/>
                        <a:pt x="4233" y="351367"/>
                        <a:pt x="0" y="381000"/>
                      </a:cubicBezTo>
                      <a:cubicBezTo>
                        <a:pt x="4233" y="448733"/>
                        <a:pt x="5947" y="516671"/>
                        <a:pt x="12700" y="584200"/>
                      </a:cubicBezTo>
                      <a:cubicBezTo>
                        <a:pt x="14437" y="601568"/>
                        <a:pt x="21977" y="617884"/>
                        <a:pt x="25400" y="635000"/>
                      </a:cubicBezTo>
                      <a:cubicBezTo>
                        <a:pt x="42033" y="718163"/>
                        <a:pt x="31134" y="693169"/>
                        <a:pt x="50800" y="762000"/>
                      </a:cubicBezTo>
                      <a:cubicBezTo>
                        <a:pt x="54478" y="774872"/>
                        <a:pt x="57513" y="788126"/>
                        <a:pt x="63500" y="800100"/>
                      </a:cubicBezTo>
                      <a:cubicBezTo>
                        <a:pt x="70326" y="813752"/>
                        <a:pt x="82074" y="824548"/>
                        <a:pt x="88900" y="838200"/>
                      </a:cubicBezTo>
                      <a:cubicBezTo>
                        <a:pt x="94887" y="850174"/>
                        <a:pt x="94174" y="865161"/>
                        <a:pt x="101600" y="876300"/>
                      </a:cubicBezTo>
                      <a:cubicBezTo>
                        <a:pt x="111563" y="891244"/>
                        <a:pt x="128202" y="900602"/>
                        <a:pt x="139700" y="914400"/>
                      </a:cubicBezTo>
                      <a:cubicBezTo>
                        <a:pt x="149471" y="926126"/>
                        <a:pt x="154307" y="941707"/>
                        <a:pt x="165100" y="952500"/>
                      </a:cubicBezTo>
                      <a:lnTo>
                        <a:pt x="165100" y="939800"/>
                      </a:lnTo>
                    </a:path>
                  </a:pathLst>
                </a:custGeom>
                <a:noFill/>
                <a:ln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5" name="Textfeld 484"/>
                <p:cNvSpPr txBox="1"/>
                <p:nvPr/>
              </p:nvSpPr>
              <p:spPr>
                <a:xfrm>
                  <a:off x="370037" y="1410391"/>
                  <a:ext cx="375424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050" b="1" dirty="0" smtClean="0"/>
                    <a:t>Pt0</a:t>
                  </a:r>
                  <a:endParaRPr lang="de-DE" b="1" dirty="0"/>
                </a:p>
              </p:txBody>
            </p:sp>
            <p:cxnSp>
              <p:nvCxnSpPr>
                <p:cNvPr id="486" name="Gerade Verbindung mit Pfeil 485"/>
                <p:cNvCxnSpPr>
                  <a:endCxn id="482" idx="0"/>
                </p:cNvCxnSpPr>
                <p:nvPr/>
              </p:nvCxnSpPr>
              <p:spPr>
                <a:xfrm flipH="1">
                  <a:off x="531824" y="2348880"/>
                  <a:ext cx="3065" cy="320326"/>
                </a:xfrm>
                <a:prstGeom prst="straightConnector1">
                  <a:avLst/>
                </a:prstGeom>
                <a:ln w="254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9" name="Ellipse 478"/>
              <p:cNvSpPr/>
              <p:nvPr/>
            </p:nvSpPr>
            <p:spPr>
              <a:xfrm>
                <a:off x="3478500" y="2008124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77" name="Rechteck 476"/>
            <p:cNvSpPr/>
            <p:nvPr/>
          </p:nvSpPr>
          <p:spPr>
            <a:xfrm rot="16200000">
              <a:off x="4111718" y="2128377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88" name="Pfeil nach rechts 487"/>
          <p:cNvSpPr/>
          <p:nvPr/>
        </p:nvSpPr>
        <p:spPr>
          <a:xfrm>
            <a:off x="8399071" y="5296372"/>
            <a:ext cx="591706" cy="2693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89" name="Gruppieren 488"/>
          <p:cNvGrpSpPr/>
          <p:nvPr/>
        </p:nvGrpSpPr>
        <p:grpSpPr>
          <a:xfrm>
            <a:off x="5446824" y="1426100"/>
            <a:ext cx="463476" cy="1908666"/>
            <a:chOff x="3912898" y="1258443"/>
            <a:chExt cx="463476" cy="1908666"/>
          </a:xfrm>
        </p:grpSpPr>
        <p:grpSp>
          <p:nvGrpSpPr>
            <p:cNvPr id="490" name="Gruppieren 489"/>
            <p:cNvGrpSpPr/>
            <p:nvPr/>
          </p:nvGrpSpPr>
          <p:grpSpPr>
            <a:xfrm>
              <a:off x="3912898" y="1258443"/>
              <a:ext cx="463476" cy="1908666"/>
              <a:chOff x="3390416" y="1258443"/>
              <a:chExt cx="463476" cy="1908666"/>
            </a:xfrm>
          </p:grpSpPr>
          <p:grpSp>
            <p:nvGrpSpPr>
              <p:cNvPr id="492" name="Gruppieren 491"/>
              <p:cNvGrpSpPr/>
              <p:nvPr/>
            </p:nvGrpSpPr>
            <p:grpSpPr>
              <a:xfrm>
                <a:off x="3390416" y="1258443"/>
                <a:ext cx="463476" cy="1908666"/>
                <a:chOff x="292100" y="1305835"/>
                <a:chExt cx="463476" cy="1908666"/>
              </a:xfrm>
            </p:grpSpPr>
            <p:sp>
              <p:nvSpPr>
                <p:cNvPr id="494" name="Rechteck 493"/>
                <p:cNvSpPr/>
                <p:nvPr/>
              </p:nvSpPr>
              <p:spPr>
                <a:xfrm>
                  <a:off x="323528" y="1305835"/>
                  <a:ext cx="432048" cy="190866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5" name="Ellipse 494"/>
                <p:cNvSpPr/>
                <p:nvPr/>
              </p:nvSpPr>
              <p:spPr>
                <a:xfrm>
                  <a:off x="395536" y="1410263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6" name="Ellipse 495"/>
                <p:cNvSpPr/>
                <p:nvPr/>
              </p:nvSpPr>
              <p:spPr>
                <a:xfrm>
                  <a:off x="387808" y="2669206"/>
                  <a:ext cx="288032" cy="288032"/>
                </a:xfrm>
                <a:prstGeom prst="ellipse">
                  <a:avLst/>
                </a:prstGeom>
                <a:solidFill>
                  <a:srgbClr val="FF99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cxnSp>
              <p:nvCxnSpPr>
                <p:cNvPr id="497" name="Gerade Verbindung mit Pfeil 496"/>
                <p:cNvCxnSpPr>
                  <a:stCxn id="495" idx="4"/>
                </p:cNvCxnSpPr>
                <p:nvPr/>
              </p:nvCxnSpPr>
              <p:spPr>
                <a:xfrm flipH="1">
                  <a:off x="533252" y="1698295"/>
                  <a:ext cx="6300" cy="362553"/>
                </a:xfrm>
                <a:prstGeom prst="straightConnector1">
                  <a:avLst/>
                </a:prstGeom>
                <a:ln w="254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8" name="Freihandform 497"/>
                <p:cNvSpPr/>
                <p:nvPr/>
              </p:nvSpPr>
              <p:spPr>
                <a:xfrm>
                  <a:off x="292100" y="1710571"/>
                  <a:ext cx="239724" cy="958635"/>
                </a:xfrm>
                <a:custGeom>
                  <a:avLst/>
                  <a:gdLst>
                    <a:gd name="connsiteX0" fmla="*/ 241300 w 241300"/>
                    <a:gd name="connsiteY0" fmla="*/ 0 h 952500"/>
                    <a:gd name="connsiteX1" fmla="*/ 177800 w 241300"/>
                    <a:gd name="connsiteY1" fmla="*/ 12700 h 952500"/>
                    <a:gd name="connsiteX2" fmla="*/ 88900 w 241300"/>
                    <a:gd name="connsiteY2" fmla="*/ 88900 h 952500"/>
                    <a:gd name="connsiteX3" fmla="*/ 38100 w 241300"/>
                    <a:gd name="connsiteY3" fmla="*/ 203200 h 952500"/>
                    <a:gd name="connsiteX4" fmla="*/ 12700 w 241300"/>
                    <a:gd name="connsiteY4" fmla="*/ 292100 h 952500"/>
                    <a:gd name="connsiteX5" fmla="*/ 0 w 241300"/>
                    <a:gd name="connsiteY5" fmla="*/ 381000 h 952500"/>
                    <a:gd name="connsiteX6" fmla="*/ 12700 w 241300"/>
                    <a:gd name="connsiteY6" fmla="*/ 584200 h 952500"/>
                    <a:gd name="connsiteX7" fmla="*/ 25400 w 241300"/>
                    <a:gd name="connsiteY7" fmla="*/ 635000 h 952500"/>
                    <a:gd name="connsiteX8" fmla="*/ 50800 w 241300"/>
                    <a:gd name="connsiteY8" fmla="*/ 762000 h 952500"/>
                    <a:gd name="connsiteX9" fmla="*/ 63500 w 241300"/>
                    <a:gd name="connsiteY9" fmla="*/ 800100 h 952500"/>
                    <a:gd name="connsiteX10" fmla="*/ 88900 w 241300"/>
                    <a:gd name="connsiteY10" fmla="*/ 838200 h 952500"/>
                    <a:gd name="connsiteX11" fmla="*/ 101600 w 241300"/>
                    <a:gd name="connsiteY11" fmla="*/ 876300 h 952500"/>
                    <a:gd name="connsiteX12" fmla="*/ 139700 w 241300"/>
                    <a:gd name="connsiteY12" fmla="*/ 914400 h 952500"/>
                    <a:gd name="connsiteX13" fmla="*/ 165100 w 241300"/>
                    <a:gd name="connsiteY13" fmla="*/ 952500 h 952500"/>
                    <a:gd name="connsiteX14" fmla="*/ 165100 w 241300"/>
                    <a:gd name="connsiteY14" fmla="*/ 939800 h 952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41300" h="952500">
                      <a:moveTo>
                        <a:pt x="241300" y="0"/>
                      </a:moveTo>
                      <a:cubicBezTo>
                        <a:pt x="220133" y="4233"/>
                        <a:pt x="198011" y="5121"/>
                        <a:pt x="177800" y="12700"/>
                      </a:cubicBezTo>
                      <a:cubicBezTo>
                        <a:pt x="149417" y="23344"/>
                        <a:pt x="103986" y="71300"/>
                        <a:pt x="88900" y="88900"/>
                      </a:cubicBezTo>
                      <a:cubicBezTo>
                        <a:pt x="55967" y="127322"/>
                        <a:pt x="55489" y="151032"/>
                        <a:pt x="38100" y="203200"/>
                      </a:cubicBezTo>
                      <a:cubicBezTo>
                        <a:pt x="27219" y="235844"/>
                        <a:pt x="19079" y="257017"/>
                        <a:pt x="12700" y="292100"/>
                      </a:cubicBezTo>
                      <a:cubicBezTo>
                        <a:pt x="7345" y="321551"/>
                        <a:pt x="4233" y="351367"/>
                        <a:pt x="0" y="381000"/>
                      </a:cubicBezTo>
                      <a:cubicBezTo>
                        <a:pt x="4233" y="448733"/>
                        <a:pt x="5947" y="516671"/>
                        <a:pt x="12700" y="584200"/>
                      </a:cubicBezTo>
                      <a:cubicBezTo>
                        <a:pt x="14437" y="601568"/>
                        <a:pt x="21977" y="617884"/>
                        <a:pt x="25400" y="635000"/>
                      </a:cubicBezTo>
                      <a:cubicBezTo>
                        <a:pt x="42033" y="718163"/>
                        <a:pt x="31134" y="693169"/>
                        <a:pt x="50800" y="762000"/>
                      </a:cubicBezTo>
                      <a:cubicBezTo>
                        <a:pt x="54478" y="774872"/>
                        <a:pt x="57513" y="788126"/>
                        <a:pt x="63500" y="800100"/>
                      </a:cubicBezTo>
                      <a:cubicBezTo>
                        <a:pt x="70326" y="813752"/>
                        <a:pt x="82074" y="824548"/>
                        <a:pt x="88900" y="838200"/>
                      </a:cubicBezTo>
                      <a:cubicBezTo>
                        <a:pt x="94887" y="850174"/>
                        <a:pt x="94174" y="865161"/>
                        <a:pt x="101600" y="876300"/>
                      </a:cubicBezTo>
                      <a:cubicBezTo>
                        <a:pt x="111563" y="891244"/>
                        <a:pt x="128202" y="900602"/>
                        <a:pt x="139700" y="914400"/>
                      </a:cubicBezTo>
                      <a:cubicBezTo>
                        <a:pt x="149471" y="926126"/>
                        <a:pt x="154307" y="941707"/>
                        <a:pt x="165100" y="952500"/>
                      </a:cubicBezTo>
                      <a:lnTo>
                        <a:pt x="165100" y="939800"/>
                      </a:lnTo>
                    </a:path>
                  </a:pathLst>
                </a:custGeom>
                <a:noFill/>
                <a:ln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9" name="Textfeld 498"/>
                <p:cNvSpPr txBox="1"/>
                <p:nvPr/>
              </p:nvSpPr>
              <p:spPr>
                <a:xfrm>
                  <a:off x="370037" y="1410391"/>
                  <a:ext cx="375424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1050" b="1" dirty="0" smtClean="0"/>
                    <a:t>Pt0</a:t>
                  </a:r>
                  <a:endParaRPr lang="de-DE" b="1" dirty="0"/>
                </a:p>
              </p:txBody>
            </p:sp>
            <p:cxnSp>
              <p:nvCxnSpPr>
                <p:cNvPr id="500" name="Gerade Verbindung mit Pfeil 499"/>
                <p:cNvCxnSpPr>
                  <a:endCxn id="496" idx="0"/>
                </p:cNvCxnSpPr>
                <p:nvPr/>
              </p:nvCxnSpPr>
              <p:spPr>
                <a:xfrm flipH="1">
                  <a:off x="531824" y="2348880"/>
                  <a:ext cx="3065" cy="320326"/>
                </a:xfrm>
                <a:prstGeom prst="straightConnector1">
                  <a:avLst/>
                </a:prstGeom>
                <a:ln w="25400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3" name="Ellipse 492"/>
              <p:cNvSpPr/>
              <p:nvPr/>
            </p:nvSpPr>
            <p:spPr>
              <a:xfrm>
                <a:off x="3478500" y="2008124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491" name="Rechteck 490"/>
            <p:cNvSpPr/>
            <p:nvPr/>
          </p:nvSpPr>
          <p:spPr>
            <a:xfrm rot="16200000">
              <a:off x="4111718" y="2128377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7" name="Textfeld 176"/>
          <p:cNvSpPr txBox="1"/>
          <p:nvPr/>
        </p:nvSpPr>
        <p:spPr>
          <a:xfrm>
            <a:off x="1030913" y="2073361"/>
            <a:ext cx="694421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cxnSp>
        <p:nvCxnSpPr>
          <p:cNvPr id="501" name="Gerade Verbindung mit Pfeil 500"/>
          <p:cNvCxnSpPr/>
          <p:nvPr/>
        </p:nvCxnSpPr>
        <p:spPr>
          <a:xfrm>
            <a:off x="3761823" y="2954378"/>
            <a:ext cx="229015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mit Pfeil 134"/>
          <p:cNvCxnSpPr>
            <a:endCxn id="432" idx="2"/>
          </p:cNvCxnSpPr>
          <p:nvPr/>
        </p:nvCxnSpPr>
        <p:spPr>
          <a:xfrm>
            <a:off x="1105682" y="2344335"/>
            <a:ext cx="2372818" cy="312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3" name="Textfeld 502"/>
          <p:cNvSpPr txBox="1"/>
          <p:nvPr/>
        </p:nvSpPr>
        <p:spPr>
          <a:xfrm>
            <a:off x="3738388" y="2682748"/>
            <a:ext cx="694421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504" name="Ellipse 503"/>
          <p:cNvSpPr/>
          <p:nvPr/>
        </p:nvSpPr>
        <p:spPr>
          <a:xfrm>
            <a:off x="6066685" y="2795891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05" name="Gruppieren 504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506" name="Ellipse 505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07" name="Ellipse 506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08" name="Textfeld 507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509" name="Textfeld 508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510" name="Rechteck 509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511" name="Textfeld 510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512" name="Rechteck 511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513" name="Textfeld 512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514" name="Gruppieren 513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518" name="Gerade Verbindung 51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Gerade Verbindung 51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5" name="Textfeld 514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516" name="Ellipse 515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17" name="Textfeld 516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7915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Ungelöstes Problem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Ein in einem GA identifiziertes Ereignis kann nicht so </a:t>
            </a:r>
            <a:r>
              <a:rPr lang="de-DE" dirty="0" err="1" smtClean="0"/>
              <a:t>abelegt</a:t>
            </a:r>
            <a:r>
              <a:rPr lang="de-DE" dirty="0" smtClean="0"/>
              <a:t>/gespeichert werden, dass andere GÄ erkennen, dass dieses Ereignis schon zu einem Fall geführt hat</a:t>
            </a:r>
          </a:p>
          <a:p>
            <a:pPr lvl="1"/>
            <a:r>
              <a:rPr lang="de-DE" dirty="0" smtClean="0"/>
              <a:t>Momentan nur über aktive Kommunikation (von GA zu GA; </a:t>
            </a:r>
            <a:r>
              <a:rPr lang="de-DE" dirty="0" err="1" smtClean="0"/>
              <a:t>epilag</a:t>
            </a:r>
            <a:r>
              <a:rPr lang="de-DE" dirty="0" smtClean="0"/>
              <a:t>)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unpraktikabel</a:t>
            </a:r>
            <a:r>
              <a:rPr lang="de-DE" dirty="0" smtClean="0">
                <a:sym typeface="Wingdings" panose="05000000000000000000" pitchFamily="2" charset="2"/>
              </a:rPr>
              <a:t>, wenn Zahl der potentiellen Cluster hoch; muss auch für Klein-Cluster/Herde möglich sein</a:t>
            </a:r>
            <a:endParaRPr lang="de-DE" dirty="0" smtClean="0"/>
          </a:p>
          <a:p>
            <a:pPr lvl="1"/>
            <a:r>
              <a:rPr lang="de-DE" dirty="0" smtClean="0"/>
              <a:t>Japan: zusätzlich zu aktiver Kommunikation stellen manche GÄ die Ereignisse auf ihre Webseite</a:t>
            </a:r>
          </a:p>
        </p:txBody>
      </p:sp>
    </p:spTree>
    <p:extLst>
      <p:ext uri="{BB962C8B-B14F-4D97-AF65-F5344CB8AC3E}">
        <p14:creationId xmlns:p14="http://schemas.microsoft.com/office/powerpoint/2010/main" val="3453216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Vielen Dank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69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84534" y="-35768"/>
            <a:ext cx="5660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Meldung </a:t>
            </a:r>
            <a:r>
              <a:rPr lang="de-DE" dirty="0" smtClean="0"/>
              <a:t>eines Falls beim Gesundheitsamt am 09.07.2020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16" name="Ellipse 15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8" name="Ellipse 17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58" name="Textfeld 257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259" name="Textfeld 258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260" name="Rechteck 259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261" name="Textfeld 260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262" name="Rechteck 261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263" name="Textfeld 262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304" name="Gruppieren 303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300" name="Gerade Verbindung 29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Gerade Verbindung 30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3" name="Textfeld 302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839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84534" y="-35768"/>
            <a:ext cx="556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Fallperson wurde vor zwei Tagen, am 07.07.2020 getestet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99875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18251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uppieren 129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131" name="Ellipse 130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2" name="Ellipse 131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3" name="Textfeld 132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134" name="Textfeld 133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135" name="Rechteck 134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137" name="Rechteck 136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38" name="Textfeld 137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139" name="Gruppieren 138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143" name="Gerade Verbindung 142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Gerade Verbindung 143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0" name="Textfeld 139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141" name="Ellipse 140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2" name="Textfeld 141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85791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84534" y="-35768"/>
            <a:ext cx="8907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Fallperson erkrankte am 05.07.2020. Es dauerte 2d, bis sie zum Arzt ging und getestet wurde. 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99875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18251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437910" y="1031022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3877320" y="1220619"/>
            <a:ext cx="519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Ellipse 86"/>
          <p:cNvSpPr/>
          <p:nvPr/>
        </p:nvSpPr>
        <p:spPr>
          <a:xfrm>
            <a:off x="3499656" y="134324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1" name="Gruppieren 90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103" name="Ellipse 102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121" name="Textfeld 120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122" name="Rechteck 121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23" name="Textfeld 122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124" name="Rechteck 123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126" name="Gruppieren 125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131" name="Gerade Verbindung 13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Gerade Verbindung 13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7" name="Textfeld 126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30" name="Textfeld 129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7915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84534" y="-35768"/>
            <a:ext cx="8831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Das GA findet heraus, dass Fall sich vermutlich am 30.06. i.R. einer Gruppenexpos. ansteckte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99875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18251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437910" y="1031022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3877320" y="1220619"/>
            <a:ext cx="519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uppieren 86"/>
          <p:cNvGrpSpPr/>
          <p:nvPr/>
        </p:nvGrpSpPr>
        <p:grpSpPr>
          <a:xfrm>
            <a:off x="323528" y="440214"/>
            <a:ext cx="432048" cy="5976664"/>
            <a:chOff x="755576" y="404664"/>
            <a:chExt cx="432048" cy="5976664"/>
          </a:xfrm>
        </p:grpSpPr>
        <p:sp>
          <p:nvSpPr>
            <p:cNvPr id="91" name="Rechteck 90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42716" y="18231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819300" y="27089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821284" y="378904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827584" y="486916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827584" y="594928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907976" y="448598"/>
            <a:ext cx="432048" cy="5976664"/>
            <a:chOff x="755576" y="404664"/>
            <a:chExt cx="432048" cy="5976664"/>
          </a:xfrm>
        </p:grpSpPr>
        <p:sp>
          <p:nvSpPr>
            <p:cNvPr id="126" name="Rechteck 125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35" name="Gerade Verbindung mit Pfeil 134"/>
          <p:cNvCxnSpPr/>
          <p:nvPr/>
        </p:nvCxnSpPr>
        <p:spPr>
          <a:xfrm>
            <a:off x="1340024" y="1230938"/>
            <a:ext cx="20558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hteck 135"/>
          <p:cNvSpPr/>
          <p:nvPr/>
        </p:nvSpPr>
        <p:spPr>
          <a:xfrm rot="16200000">
            <a:off x="474372" y="691412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7" name="Gerade Verbindung mit Pfeil 136"/>
          <p:cNvCxnSpPr>
            <a:stCxn id="136" idx="1"/>
            <a:endCxn id="107" idx="0"/>
          </p:cNvCxnSpPr>
          <p:nvPr/>
        </p:nvCxnSpPr>
        <p:spPr>
          <a:xfrm flipH="1">
            <a:off x="531268" y="912284"/>
            <a:ext cx="1984" cy="1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ihandform 137"/>
          <p:cNvSpPr/>
          <p:nvPr/>
        </p:nvSpPr>
        <p:spPr>
          <a:xfrm>
            <a:off x="292100" y="916166"/>
            <a:ext cx="241300" cy="952500"/>
          </a:xfrm>
          <a:custGeom>
            <a:avLst/>
            <a:gdLst>
              <a:gd name="connsiteX0" fmla="*/ 241300 w 241300"/>
              <a:gd name="connsiteY0" fmla="*/ 0 h 952500"/>
              <a:gd name="connsiteX1" fmla="*/ 177800 w 241300"/>
              <a:gd name="connsiteY1" fmla="*/ 12700 h 952500"/>
              <a:gd name="connsiteX2" fmla="*/ 88900 w 241300"/>
              <a:gd name="connsiteY2" fmla="*/ 88900 h 952500"/>
              <a:gd name="connsiteX3" fmla="*/ 38100 w 241300"/>
              <a:gd name="connsiteY3" fmla="*/ 203200 h 952500"/>
              <a:gd name="connsiteX4" fmla="*/ 12700 w 241300"/>
              <a:gd name="connsiteY4" fmla="*/ 292100 h 952500"/>
              <a:gd name="connsiteX5" fmla="*/ 0 w 241300"/>
              <a:gd name="connsiteY5" fmla="*/ 381000 h 952500"/>
              <a:gd name="connsiteX6" fmla="*/ 12700 w 241300"/>
              <a:gd name="connsiteY6" fmla="*/ 584200 h 952500"/>
              <a:gd name="connsiteX7" fmla="*/ 25400 w 241300"/>
              <a:gd name="connsiteY7" fmla="*/ 635000 h 952500"/>
              <a:gd name="connsiteX8" fmla="*/ 50800 w 241300"/>
              <a:gd name="connsiteY8" fmla="*/ 762000 h 952500"/>
              <a:gd name="connsiteX9" fmla="*/ 63500 w 241300"/>
              <a:gd name="connsiteY9" fmla="*/ 800100 h 952500"/>
              <a:gd name="connsiteX10" fmla="*/ 88900 w 241300"/>
              <a:gd name="connsiteY10" fmla="*/ 838200 h 952500"/>
              <a:gd name="connsiteX11" fmla="*/ 101600 w 241300"/>
              <a:gd name="connsiteY11" fmla="*/ 876300 h 952500"/>
              <a:gd name="connsiteX12" fmla="*/ 139700 w 241300"/>
              <a:gd name="connsiteY12" fmla="*/ 914400 h 952500"/>
              <a:gd name="connsiteX13" fmla="*/ 165100 w 241300"/>
              <a:gd name="connsiteY13" fmla="*/ 952500 h 952500"/>
              <a:gd name="connsiteX14" fmla="*/ 165100 w 241300"/>
              <a:gd name="connsiteY14" fmla="*/ 9398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300" h="952500">
                <a:moveTo>
                  <a:pt x="241300" y="0"/>
                </a:moveTo>
                <a:cubicBezTo>
                  <a:pt x="220133" y="4233"/>
                  <a:pt x="198011" y="5121"/>
                  <a:pt x="177800" y="12700"/>
                </a:cubicBezTo>
                <a:cubicBezTo>
                  <a:pt x="149417" y="23344"/>
                  <a:pt x="103986" y="71300"/>
                  <a:pt x="88900" y="88900"/>
                </a:cubicBezTo>
                <a:cubicBezTo>
                  <a:pt x="55967" y="127322"/>
                  <a:pt x="55489" y="151032"/>
                  <a:pt x="38100" y="203200"/>
                </a:cubicBezTo>
                <a:cubicBezTo>
                  <a:pt x="27219" y="235844"/>
                  <a:pt x="19079" y="257017"/>
                  <a:pt x="12700" y="292100"/>
                </a:cubicBezTo>
                <a:cubicBezTo>
                  <a:pt x="7345" y="321551"/>
                  <a:pt x="4233" y="351367"/>
                  <a:pt x="0" y="381000"/>
                </a:cubicBezTo>
                <a:cubicBezTo>
                  <a:pt x="4233" y="448733"/>
                  <a:pt x="5947" y="516671"/>
                  <a:pt x="12700" y="584200"/>
                </a:cubicBezTo>
                <a:cubicBezTo>
                  <a:pt x="14437" y="601568"/>
                  <a:pt x="21977" y="617884"/>
                  <a:pt x="25400" y="635000"/>
                </a:cubicBezTo>
                <a:cubicBezTo>
                  <a:pt x="42033" y="718163"/>
                  <a:pt x="31134" y="693169"/>
                  <a:pt x="50800" y="762000"/>
                </a:cubicBezTo>
                <a:cubicBezTo>
                  <a:pt x="54478" y="774872"/>
                  <a:pt x="57513" y="788126"/>
                  <a:pt x="63500" y="800100"/>
                </a:cubicBezTo>
                <a:cubicBezTo>
                  <a:pt x="70326" y="813752"/>
                  <a:pt x="82074" y="824548"/>
                  <a:pt x="88900" y="838200"/>
                </a:cubicBezTo>
                <a:cubicBezTo>
                  <a:pt x="94887" y="850174"/>
                  <a:pt x="94174" y="865161"/>
                  <a:pt x="101600" y="876300"/>
                </a:cubicBezTo>
                <a:cubicBezTo>
                  <a:pt x="111563" y="891244"/>
                  <a:pt x="128202" y="900602"/>
                  <a:pt x="139700" y="914400"/>
                </a:cubicBezTo>
                <a:cubicBezTo>
                  <a:pt x="149471" y="926126"/>
                  <a:pt x="154307" y="941707"/>
                  <a:pt x="165100" y="952500"/>
                </a:cubicBezTo>
                <a:lnTo>
                  <a:pt x="165100" y="93980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228600" y="916166"/>
            <a:ext cx="266700" cy="1892300"/>
          </a:xfrm>
          <a:custGeom>
            <a:avLst/>
            <a:gdLst>
              <a:gd name="connsiteX0" fmla="*/ 266700 w 266700"/>
              <a:gd name="connsiteY0" fmla="*/ 0 h 1892300"/>
              <a:gd name="connsiteX1" fmla="*/ 203200 w 266700"/>
              <a:gd name="connsiteY1" fmla="*/ 25400 h 1892300"/>
              <a:gd name="connsiteX2" fmla="*/ 139700 w 266700"/>
              <a:gd name="connsiteY2" fmla="*/ 101600 h 1892300"/>
              <a:gd name="connsiteX3" fmla="*/ 114300 w 266700"/>
              <a:gd name="connsiteY3" fmla="*/ 177800 h 1892300"/>
              <a:gd name="connsiteX4" fmla="*/ 88900 w 266700"/>
              <a:gd name="connsiteY4" fmla="*/ 215900 h 1892300"/>
              <a:gd name="connsiteX5" fmla="*/ 76200 w 266700"/>
              <a:gd name="connsiteY5" fmla="*/ 254000 h 1892300"/>
              <a:gd name="connsiteX6" fmla="*/ 50800 w 266700"/>
              <a:gd name="connsiteY6" fmla="*/ 406400 h 1892300"/>
              <a:gd name="connsiteX7" fmla="*/ 38100 w 266700"/>
              <a:gd name="connsiteY7" fmla="*/ 457200 h 1892300"/>
              <a:gd name="connsiteX8" fmla="*/ 0 w 266700"/>
              <a:gd name="connsiteY8" fmla="*/ 1524000 h 1892300"/>
              <a:gd name="connsiteX9" fmla="*/ 12700 w 266700"/>
              <a:gd name="connsiteY9" fmla="*/ 1727200 h 1892300"/>
              <a:gd name="connsiteX10" fmla="*/ 25400 w 266700"/>
              <a:gd name="connsiteY10" fmla="*/ 1778000 h 1892300"/>
              <a:gd name="connsiteX11" fmla="*/ 114300 w 266700"/>
              <a:gd name="connsiteY11" fmla="*/ 1866900 h 1892300"/>
              <a:gd name="connsiteX12" fmla="*/ 152400 w 266700"/>
              <a:gd name="connsiteY12" fmla="*/ 189230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700" h="1892300">
                <a:moveTo>
                  <a:pt x="266700" y="0"/>
                </a:moveTo>
                <a:cubicBezTo>
                  <a:pt x="245533" y="8467"/>
                  <a:pt x="222532" y="13318"/>
                  <a:pt x="203200" y="25400"/>
                </a:cubicBezTo>
                <a:cubicBezTo>
                  <a:pt x="184795" y="36903"/>
                  <a:pt x="149153" y="80331"/>
                  <a:pt x="139700" y="101600"/>
                </a:cubicBezTo>
                <a:cubicBezTo>
                  <a:pt x="128826" y="126066"/>
                  <a:pt x="129152" y="155523"/>
                  <a:pt x="114300" y="177800"/>
                </a:cubicBezTo>
                <a:cubicBezTo>
                  <a:pt x="105833" y="190500"/>
                  <a:pt x="95726" y="202248"/>
                  <a:pt x="88900" y="215900"/>
                </a:cubicBezTo>
                <a:cubicBezTo>
                  <a:pt x="82913" y="227874"/>
                  <a:pt x="78825" y="240873"/>
                  <a:pt x="76200" y="254000"/>
                </a:cubicBezTo>
                <a:cubicBezTo>
                  <a:pt x="66100" y="304501"/>
                  <a:pt x="59267" y="355600"/>
                  <a:pt x="50800" y="406400"/>
                </a:cubicBezTo>
                <a:cubicBezTo>
                  <a:pt x="47931" y="423617"/>
                  <a:pt x="42333" y="440267"/>
                  <a:pt x="38100" y="457200"/>
                </a:cubicBezTo>
                <a:cubicBezTo>
                  <a:pt x="-9674" y="1006597"/>
                  <a:pt x="14302" y="651579"/>
                  <a:pt x="0" y="1524000"/>
                </a:cubicBezTo>
                <a:cubicBezTo>
                  <a:pt x="4233" y="1591733"/>
                  <a:pt x="5947" y="1659671"/>
                  <a:pt x="12700" y="1727200"/>
                </a:cubicBezTo>
                <a:cubicBezTo>
                  <a:pt x="14437" y="1744568"/>
                  <a:pt x="16923" y="1762742"/>
                  <a:pt x="25400" y="1778000"/>
                </a:cubicBezTo>
                <a:cubicBezTo>
                  <a:pt x="46399" y="1815798"/>
                  <a:pt x="75796" y="1847648"/>
                  <a:pt x="114300" y="1866900"/>
                </a:cubicBezTo>
                <a:cubicBezTo>
                  <a:pt x="156416" y="1887958"/>
                  <a:pt x="152400" y="1863993"/>
                  <a:pt x="152400" y="18923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Freihandform 139"/>
          <p:cNvSpPr/>
          <p:nvPr/>
        </p:nvSpPr>
        <p:spPr>
          <a:xfrm>
            <a:off x="228600" y="2554466"/>
            <a:ext cx="169458" cy="1356152"/>
          </a:xfrm>
          <a:custGeom>
            <a:avLst/>
            <a:gdLst>
              <a:gd name="connsiteX0" fmla="*/ 12700 w 169458"/>
              <a:gd name="connsiteY0" fmla="*/ 0 h 1356152"/>
              <a:gd name="connsiteX1" fmla="*/ 25400 w 169458"/>
              <a:gd name="connsiteY1" fmla="*/ 114300 h 1356152"/>
              <a:gd name="connsiteX2" fmla="*/ 0 w 169458"/>
              <a:gd name="connsiteY2" fmla="*/ 469900 h 1356152"/>
              <a:gd name="connsiteX3" fmla="*/ 12700 w 169458"/>
              <a:gd name="connsiteY3" fmla="*/ 787400 h 1356152"/>
              <a:gd name="connsiteX4" fmla="*/ 25400 w 169458"/>
              <a:gd name="connsiteY4" fmla="*/ 850900 h 1356152"/>
              <a:gd name="connsiteX5" fmla="*/ 38100 w 169458"/>
              <a:gd name="connsiteY5" fmla="*/ 1231900 h 1356152"/>
              <a:gd name="connsiteX6" fmla="*/ 63500 w 169458"/>
              <a:gd name="connsiteY6" fmla="*/ 1270000 h 1356152"/>
              <a:gd name="connsiteX7" fmla="*/ 165100 w 169458"/>
              <a:gd name="connsiteY7" fmla="*/ 1346200 h 135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458" h="1356152">
                <a:moveTo>
                  <a:pt x="12700" y="0"/>
                </a:moveTo>
                <a:cubicBezTo>
                  <a:pt x="16933" y="38100"/>
                  <a:pt x="25400" y="75966"/>
                  <a:pt x="25400" y="114300"/>
                </a:cubicBezTo>
                <a:cubicBezTo>
                  <a:pt x="25400" y="336208"/>
                  <a:pt x="24196" y="324723"/>
                  <a:pt x="0" y="469900"/>
                </a:cubicBezTo>
                <a:cubicBezTo>
                  <a:pt x="4233" y="575733"/>
                  <a:pt x="5654" y="681717"/>
                  <a:pt x="12700" y="787400"/>
                </a:cubicBezTo>
                <a:cubicBezTo>
                  <a:pt x="14136" y="808938"/>
                  <a:pt x="24169" y="829349"/>
                  <a:pt x="25400" y="850900"/>
                </a:cubicBezTo>
                <a:cubicBezTo>
                  <a:pt x="32649" y="977764"/>
                  <a:pt x="26596" y="1105351"/>
                  <a:pt x="38100" y="1231900"/>
                </a:cubicBezTo>
                <a:cubicBezTo>
                  <a:pt x="39482" y="1247101"/>
                  <a:pt x="52013" y="1259949"/>
                  <a:pt x="63500" y="1270000"/>
                </a:cubicBezTo>
                <a:cubicBezTo>
                  <a:pt x="293267" y="1471046"/>
                  <a:pt x="61788" y="1242888"/>
                  <a:pt x="165100" y="13462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mit Pfeil 140"/>
          <p:cNvCxnSpPr>
            <a:stCxn id="107" idx="6"/>
            <a:endCxn id="129" idx="2"/>
          </p:cNvCxnSpPr>
          <p:nvPr/>
        </p:nvCxnSpPr>
        <p:spPr>
          <a:xfrm>
            <a:off x="675284" y="123093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967664" y="1772444"/>
            <a:ext cx="29206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/>
              <a:t>?</a:t>
            </a:r>
            <a:endParaRPr lang="de-DE" dirty="0"/>
          </a:p>
        </p:txBody>
      </p:sp>
      <p:cxnSp>
        <p:nvCxnSpPr>
          <p:cNvPr id="142" name="Gerade Verbindung mit Pfeil 141"/>
          <p:cNvCxnSpPr/>
          <p:nvPr/>
        </p:nvCxnSpPr>
        <p:spPr>
          <a:xfrm>
            <a:off x="675284" y="2006040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mit Pfeil 142"/>
          <p:cNvCxnSpPr/>
          <p:nvPr/>
        </p:nvCxnSpPr>
        <p:spPr>
          <a:xfrm>
            <a:off x="675284" y="288848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mit Pfeil 143"/>
          <p:cNvCxnSpPr/>
          <p:nvPr/>
        </p:nvCxnSpPr>
        <p:spPr>
          <a:xfrm>
            <a:off x="686032" y="396860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4"/>
          <p:cNvCxnSpPr/>
          <p:nvPr/>
        </p:nvCxnSpPr>
        <p:spPr>
          <a:xfrm>
            <a:off x="635814" y="504872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mit Pfeil 145"/>
          <p:cNvCxnSpPr/>
          <p:nvPr/>
        </p:nvCxnSpPr>
        <p:spPr>
          <a:xfrm>
            <a:off x="698700" y="612884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 6"/>
          <p:cNvSpPr/>
          <p:nvPr/>
        </p:nvSpPr>
        <p:spPr>
          <a:xfrm>
            <a:off x="202980" y="3771900"/>
            <a:ext cx="190720" cy="1232741"/>
          </a:xfrm>
          <a:custGeom>
            <a:avLst/>
            <a:gdLst>
              <a:gd name="connsiteX0" fmla="*/ 63720 w 190720"/>
              <a:gd name="connsiteY0" fmla="*/ 0 h 1232741"/>
              <a:gd name="connsiteX1" fmla="*/ 51020 w 190720"/>
              <a:gd name="connsiteY1" fmla="*/ 203200 h 1232741"/>
              <a:gd name="connsiteX2" fmla="*/ 25620 w 190720"/>
              <a:gd name="connsiteY2" fmla="*/ 558800 h 1232741"/>
              <a:gd name="connsiteX3" fmla="*/ 12920 w 190720"/>
              <a:gd name="connsiteY3" fmla="*/ 736600 h 1232741"/>
              <a:gd name="connsiteX4" fmla="*/ 12920 w 190720"/>
              <a:gd name="connsiteY4" fmla="*/ 1041400 h 1232741"/>
              <a:gd name="connsiteX5" fmla="*/ 25620 w 190720"/>
              <a:gd name="connsiteY5" fmla="*/ 1079500 h 1232741"/>
              <a:gd name="connsiteX6" fmla="*/ 63720 w 190720"/>
              <a:gd name="connsiteY6" fmla="*/ 1130300 h 1232741"/>
              <a:gd name="connsiteX7" fmla="*/ 178020 w 190720"/>
              <a:gd name="connsiteY7" fmla="*/ 1231900 h 1232741"/>
              <a:gd name="connsiteX8" fmla="*/ 190720 w 190720"/>
              <a:gd name="connsiteY8" fmla="*/ 1231900 h 123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20" h="1232741">
                <a:moveTo>
                  <a:pt x="63720" y="0"/>
                </a:moveTo>
                <a:cubicBezTo>
                  <a:pt x="59487" y="67733"/>
                  <a:pt x="54327" y="135415"/>
                  <a:pt x="51020" y="203200"/>
                </a:cubicBezTo>
                <a:cubicBezTo>
                  <a:pt x="34382" y="544286"/>
                  <a:pt x="72244" y="418927"/>
                  <a:pt x="25620" y="558800"/>
                </a:cubicBezTo>
                <a:cubicBezTo>
                  <a:pt x="21387" y="618067"/>
                  <a:pt x="17477" y="677357"/>
                  <a:pt x="12920" y="736600"/>
                </a:cubicBezTo>
                <a:cubicBezTo>
                  <a:pt x="530" y="897673"/>
                  <a:pt x="-8556" y="880327"/>
                  <a:pt x="12920" y="1041400"/>
                </a:cubicBezTo>
                <a:cubicBezTo>
                  <a:pt x="14689" y="1054670"/>
                  <a:pt x="18978" y="1067877"/>
                  <a:pt x="25620" y="1079500"/>
                </a:cubicBezTo>
                <a:cubicBezTo>
                  <a:pt x="36122" y="1097878"/>
                  <a:pt x="49560" y="1114567"/>
                  <a:pt x="63720" y="1130300"/>
                </a:cubicBezTo>
                <a:cubicBezTo>
                  <a:pt x="91259" y="1160899"/>
                  <a:pt x="135295" y="1210537"/>
                  <a:pt x="178020" y="1231900"/>
                </a:cubicBezTo>
                <a:cubicBezTo>
                  <a:pt x="181806" y="1233793"/>
                  <a:pt x="186487" y="1231900"/>
                  <a:pt x="190720" y="12319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 7"/>
          <p:cNvSpPr/>
          <p:nvPr/>
        </p:nvSpPr>
        <p:spPr>
          <a:xfrm>
            <a:off x="177800" y="4749800"/>
            <a:ext cx="215900" cy="1282700"/>
          </a:xfrm>
          <a:custGeom>
            <a:avLst/>
            <a:gdLst>
              <a:gd name="connsiteX0" fmla="*/ 38100 w 215900"/>
              <a:gd name="connsiteY0" fmla="*/ 0 h 1282700"/>
              <a:gd name="connsiteX1" fmla="*/ 50800 w 215900"/>
              <a:gd name="connsiteY1" fmla="*/ 88900 h 1282700"/>
              <a:gd name="connsiteX2" fmla="*/ 63500 w 215900"/>
              <a:gd name="connsiteY2" fmla="*/ 127000 h 1282700"/>
              <a:gd name="connsiteX3" fmla="*/ 50800 w 215900"/>
              <a:gd name="connsiteY3" fmla="*/ 393700 h 1282700"/>
              <a:gd name="connsiteX4" fmla="*/ 38100 w 215900"/>
              <a:gd name="connsiteY4" fmla="*/ 431800 h 1282700"/>
              <a:gd name="connsiteX5" fmla="*/ 25400 w 215900"/>
              <a:gd name="connsiteY5" fmla="*/ 482600 h 1282700"/>
              <a:gd name="connsiteX6" fmla="*/ 0 w 215900"/>
              <a:gd name="connsiteY6" fmla="*/ 596900 h 1282700"/>
              <a:gd name="connsiteX7" fmla="*/ 12700 w 215900"/>
              <a:gd name="connsiteY7" fmla="*/ 1041400 h 1282700"/>
              <a:gd name="connsiteX8" fmla="*/ 50800 w 215900"/>
              <a:gd name="connsiteY8" fmla="*/ 1155700 h 1282700"/>
              <a:gd name="connsiteX9" fmla="*/ 88900 w 215900"/>
              <a:gd name="connsiteY9" fmla="*/ 1181100 h 1282700"/>
              <a:gd name="connsiteX10" fmla="*/ 152400 w 215900"/>
              <a:gd name="connsiteY10" fmla="*/ 1257300 h 1282700"/>
              <a:gd name="connsiteX11" fmla="*/ 190500 w 215900"/>
              <a:gd name="connsiteY11" fmla="*/ 1270000 h 1282700"/>
              <a:gd name="connsiteX12" fmla="*/ 215900 w 215900"/>
              <a:gd name="connsiteY12" fmla="*/ 1282700 h 128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900" h="1282700">
                <a:moveTo>
                  <a:pt x="38100" y="0"/>
                </a:moveTo>
                <a:cubicBezTo>
                  <a:pt x="42333" y="29633"/>
                  <a:pt x="44929" y="59547"/>
                  <a:pt x="50800" y="88900"/>
                </a:cubicBezTo>
                <a:cubicBezTo>
                  <a:pt x="53425" y="102027"/>
                  <a:pt x="63500" y="113613"/>
                  <a:pt x="63500" y="127000"/>
                </a:cubicBezTo>
                <a:cubicBezTo>
                  <a:pt x="63500" y="216001"/>
                  <a:pt x="58191" y="305007"/>
                  <a:pt x="50800" y="393700"/>
                </a:cubicBezTo>
                <a:cubicBezTo>
                  <a:pt x="49688" y="407041"/>
                  <a:pt x="41778" y="418928"/>
                  <a:pt x="38100" y="431800"/>
                </a:cubicBezTo>
                <a:cubicBezTo>
                  <a:pt x="33305" y="448583"/>
                  <a:pt x="28823" y="465484"/>
                  <a:pt x="25400" y="482600"/>
                </a:cubicBezTo>
                <a:cubicBezTo>
                  <a:pt x="3049" y="594356"/>
                  <a:pt x="24716" y="522751"/>
                  <a:pt x="0" y="596900"/>
                </a:cubicBezTo>
                <a:cubicBezTo>
                  <a:pt x="4233" y="745067"/>
                  <a:pt x="5478" y="893349"/>
                  <a:pt x="12700" y="1041400"/>
                </a:cubicBezTo>
                <a:cubicBezTo>
                  <a:pt x="14883" y="1086155"/>
                  <a:pt x="18837" y="1123737"/>
                  <a:pt x="50800" y="1155700"/>
                </a:cubicBezTo>
                <a:cubicBezTo>
                  <a:pt x="61593" y="1166493"/>
                  <a:pt x="76200" y="1172633"/>
                  <a:pt x="88900" y="1181100"/>
                </a:cubicBezTo>
                <a:cubicBezTo>
                  <a:pt x="107642" y="1209213"/>
                  <a:pt x="123064" y="1237743"/>
                  <a:pt x="152400" y="1257300"/>
                </a:cubicBezTo>
                <a:cubicBezTo>
                  <a:pt x="163539" y="1264726"/>
                  <a:pt x="178071" y="1265028"/>
                  <a:pt x="190500" y="1270000"/>
                </a:cubicBezTo>
                <a:cubicBezTo>
                  <a:pt x="199289" y="1273516"/>
                  <a:pt x="207433" y="1278467"/>
                  <a:pt x="215900" y="12827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0" name="Gerade Verbindung mit Pfeil 129"/>
          <p:cNvCxnSpPr/>
          <p:nvPr/>
        </p:nvCxnSpPr>
        <p:spPr>
          <a:xfrm>
            <a:off x="683992" y="67857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70037" y="544770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31" name="Textfeld 130"/>
          <p:cNvSpPr txBox="1"/>
          <p:nvPr/>
        </p:nvSpPr>
        <p:spPr>
          <a:xfrm>
            <a:off x="941358" y="563538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32" name="Textfeld 131"/>
          <p:cNvSpPr txBox="1"/>
          <p:nvPr/>
        </p:nvSpPr>
        <p:spPr>
          <a:xfrm>
            <a:off x="1766057" y="1043793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133" name="Ellipse 132"/>
          <p:cNvSpPr/>
          <p:nvPr/>
        </p:nvSpPr>
        <p:spPr>
          <a:xfrm>
            <a:off x="3521588" y="134324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4" name="Gruppieren 133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147" name="Ellipse 146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8" name="Ellipse 147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49" name="Textfeld 148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150" name="Textfeld 149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151" name="Rechteck 150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52" name="Textfeld 151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153" name="Rechteck 152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54" name="Textfeld 153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155" name="Gruppieren 154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159" name="Gerade Verbindung 15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Gerade Verbindung 15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6" name="Textfeld 155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157" name="Ellipse 156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58" name="Textfeld 157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2836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84534" y="-35768"/>
            <a:ext cx="85624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Die gesamte Gruppe wird für 5 Tage abgesondert </a:t>
            </a:r>
            <a:r>
              <a:rPr lang="de-DE" sz="1600" dirty="0" smtClean="0"/>
              <a:t>(NB.: es </a:t>
            </a:r>
            <a:r>
              <a:rPr lang="de-DE" sz="1600" dirty="0" smtClean="0"/>
              <a:t>gibt 3 weitere (noch nicht bekannte) Fälle).</a:t>
            </a:r>
            <a:endParaRPr lang="de-DE" sz="1600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99875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18251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437910" y="1031022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3877320" y="1220619"/>
            <a:ext cx="519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uppieren 86"/>
          <p:cNvGrpSpPr/>
          <p:nvPr/>
        </p:nvGrpSpPr>
        <p:grpSpPr>
          <a:xfrm>
            <a:off x="323528" y="440214"/>
            <a:ext cx="432048" cy="5976664"/>
            <a:chOff x="755576" y="404664"/>
            <a:chExt cx="432048" cy="5976664"/>
          </a:xfrm>
        </p:grpSpPr>
        <p:sp>
          <p:nvSpPr>
            <p:cNvPr id="91" name="Rechteck 90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42716" y="18231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819300" y="27089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821284" y="378904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827584" y="486916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827584" y="594928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907976" y="448598"/>
            <a:ext cx="432048" cy="5976664"/>
            <a:chOff x="755576" y="404664"/>
            <a:chExt cx="432048" cy="5976664"/>
          </a:xfrm>
        </p:grpSpPr>
        <p:sp>
          <p:nvSpPr>
            <p:cNvPr id="126" name="Rechteck 125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35" name="Gerade Verbindung mit Pfeil 134"/>
          <p:cNvCxnSpPr/>
          <p:nvPr/>
        </p:nvCxnSpPr>
        <p:spPr>
          <a:xfrm>
            <a:off x="1340024" y="1230938"/>
            <a:ext cx="20558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hteck 135"/>
          <p:cNvSpPr/>
          <p:nvPr/>
        </p:nvSpPr>
        <p:spPr>
          <a:xfrm rot="16200000">
            <a:off x="474372" y="691412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7" name="Gerade Verbindung mit Pfeil 136"/>
          <p:cNvCxnSpPr>
            <a:stCxn id="136" idx="1"/>
            <a:endCxn id="107" idx="0"/>
          </p:cNvCxnSpPr>
          <p:nvPr/>
        </p:nvCxnSpPr>
        <p:spPr>
          <a:xfrm flipH="1">
            <a:off x="531268" y="912284"/>
            <a:ext cx="1984" cy="1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ihandform 137"/>
          <p:cNvSpPr/>
          <p:nvPr/>
        </p:nvSpPr>
        <p:spPr>
          <a:xfrm>
            <a:off x="292100" y="916166"/>
            <a:ext cx="241300" cy="952500"/>
          </a:xfrm>
          <a:custGeom>
            <a:avLst/>
            <a:gdLst>
              <a:gd name="connsiteX0" fmla="*/ 241300 w 241300"/>
              <a:gd name="connsiteY0" fmla="*/ 0 h 952500"/>
              <a:gd name="connsiteX1" fmla="*/ 177800 w 241300"/>
              <a:gd name="connsiteY1" fmla="*/ 12700 h 952500"/>
              <a:gd name="connsiteX2" fmla="*/ 88900 w 241300"/>
              <a:gd name="connsiteY2" fmla="*/ 88900 h 952500"/>
              <a:gd name="connsiteX3" fmla="*/ 38100 w 241300"/>
              <a:gd name="connsiteY3" fmla="*/ 203200 h 952500"/>
              <a:gd name="connsiteX4" fmla="*/ 12700 w 241300"/>
              <a:gd name="connsiteY4" fmla="*/ 292100 h 952500"/>
              <a:gd name="connsiteX5" fmla="*/ 0 w 241300"/>
              <a:gd name="connsiteY5" fmla="*/ 381000 h 952500"/>
              <a:gd name="connsiteX6" fmla="*/ 12700 w 241300"/>
              <a:gd name="connsiteY6" fmla="*/ 584200 h 952500"/>
              <a:gd name="connsiteX7" fmla="*/ 25400 w 241300"/>
              <a:gd name="connsiteY7" fmla="*/ 635000 h 952500"/>
              <a:gd name="connsiteX8" fmla="*/ 50800 w 241300"/>
              <a:gd name="connsiteY8" fmla="*/ 762000 h 952500"/>
              <a:gd name="connsiteX9" fmla="*/ 63500 w 241300"/>
              <a:gd name="connsiteY9" fmla="*/ 800100 h 952500"/>
              <a:gd name="connsiteX10" fmla="*/ 88900 w 241300"/>
              <a:gd name="connsiteY10" fmla="*/ 838200 h 952500"/>
              <a:gd name="connsiteX11" fmla="*/ 101600 w 241300"/>
              <a:gd name="connsiteY11" fmla="*/ 876300 h 952500"/>
              <a:gd name="connsiteX12" fmla="*/ 139700 w 241300"/>
              <a:gd name="connsiteY12" fmla="*/ 914400 h 952500"/>
              <a:gd name="connsiteX13" fmla="*/ 165100 w 241300"/>
              <a:gd name="connsiteY13" fmla="*/ 952500 h 952500"/>
              <a:gd name="connsiteX14" fmla="*/ 165100 w 241300"/>
              <a:gd name="connsiteY14" fmla="*/ 9398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300" h="952500">
                <a:moveTo>
                  <a:pt x="241300" y="0"/>
                </a:moveTo>
                <a:cubicBezTo>
                  <a:pt x="220133" y="4233"/>
                  <a:pt x="198011" y="5121"/>
                  <a:pt x="177800" y="12700"/>
                </a:cubicBezTo>
                <a:cubicBezTo>
                  <a:pt x="149417" y="23344"/>
                  <a:pt x="103986" y="71300"/>
                  <a:pt x="88900" y="88900"/>
                </a:cubicBezTo>
                <a:cubicBezTo>
                  <a:pt x="55967" y="127322"/>
                  <a:pt x="55489" y="151032"/>
                  <a:pt x="38100" y="203200"/>
                </a:cubicBezTo>
                <a:cubicBezTo>
                  <a:pt x="27219" y="235844"/>
                  <a:pt x="19079" y="257017"/>
                  <a:pt x="12700" y="292100"/>
                </a:cubicBezTo>
                <a:cubicBezTo>
                  <a:pt x="7345" y="321551"/>
                  <a:pt x="4233" y="351367"/>
                  <a:pt x="0" y="381000"/>
                </a:cubicBezTo>
                <a:cubicBezTo>
                  <a:pt x="4233" y="448733"/>
                  <a:pt x="5947" y="516671"/>
                  <a:pt x="12700" y="584200"/>
                </a:cubicBezTo>
                <a:cubicBezTo>
                  <a:pt x="14437" y="601568"/>
                  <a:pt x="21977" y="617884"/>
                  <a:pt x="25400" y="635000"/>
                </a:cubicBezTo>
                <a:cubicBezTo>
                  <a:pt x="42033" y="718163"/>
                  <a:pt x="31134" y="693169"/>
                  <a:pt x="50800" y="762000"/>
                </a:cubicBezTo>
                <a:cubicBezTo>
                  <a:pt x="54478" y="774872"/>
                  <a:pt x="57513" y="788126"/>
                  <a:pt x="63500" y="800100"/>
                </a:cubicBezTo>
                <a:cubicBezTo>
                  <a:pt x="70326" y="813752"/>
                  <a:pt x="82074" y="824548"/>
                  <a:pt x="88900" y="838200"/>
                </a:cubicBezTo>
                <a:cubicBezTo>
                  <a:pt x="94887" y="850174"/>
                  <a:pt x="94174" y="865161"/>
                  <a:pt x="101600" y="876300"/>
                </a:cubicBezTo>
                <a:cubicBezTo>
                  <a:pt x="111563" y="891244"/>
                  <a:pt x="128202" y="900602"/>
                  <a:pt x="139700" y="914400"/>
                </a:cubicBezTo>
                <a:cubicBezTo>
                  <a:pt x="149471" y="926126"/>
                  <a:pt x="154307" y="941707"/>
                  <a:pt x="165100" y="952500"/>
                </a:cubicBezTo>
                <a:lnTo>
                  <a:pt x="165100" y="93980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228600" y="916166"/>
            <a:ext cx="266700" cy="1892300"/>
          </a:xfrm>
          <a:custGeom>
            <a:avLst/>
            <a:gdLst>
              <a:gd name="connsiteX0" fmla="*/ 266700 w 266700"/>
              <a:gd name="connsiteY0" fmla="*/ 0 h 1892300"/>
              <a:gd name="connsiteX1" fmla="*/ 203200 w 266700"/>
              <a:gd name="connsiteY1" fmla="*/ 25400 h 1892300"/>
              <a:gd name="connsiteX2" fmla="*/ 139700 w 266700"/>
              <a:gd name="connsiteY2" fmla="*/ 101600 h 1892300"/>
              <a:gd name="connsiteX3" fmla="*/ 114300 w 266700"/>
              <a:gd name="connsiteY3" fmla="*/ 177800 h 1892300"/>
              <a:gd name="connsiteX4" fmla="*/ 88900 w 266700"/>
              <a:gd name="connsiteY4" fmla="*/ 215900 h 1892300"/>
              <a:gd name="connsiteX5" fmla="*/ 76200 w 266700"/>
              <a:gd name="connsiteY5" fmla="*/ 254000 h 1892300"/>
              <a:gd name="connsiteX6" fmla="*/ 50800 w 266700"/>
              <a:gd name="connsiteY6" fmla="*/ 406400 h 1892300"/>
              <a:gd name="connsiteX7" fmla="*/ 38100 w 266700"/>
              <a:gd name="connsiteY7" fmla="*/ 457200 h 1892300"/>
              <a:gd name="connsiteX8" fmla="*/ 0 w 266700"/>
              <a:gd name="connsiteY8" fmla="*/ 1524000 h 1892300"/>
              <a:gd name="connsiteX9" fmla="*/ 12700 w 266700"/>
              <a:gd name="connsiteY9" fmla="*/ 1727200 h 1892300"/>
              <a:gd name="connsiteX10" fmla="*/ 25400 w 266700"/>
              <a:gd name="connsiteY10" fmla="*/ 1778000 h 1892300"/>
              <a:gd name="connsiteX11" fmla="*/ 114300 w 266700"/>
              <a:gd name="connsiteY11" fmla="*/ 1866900 h 1892300"/>
              <a:gd name="connsiteX12" fmla="*/ 152400 w 266700"/>
              <a:gd name="connsiteY12" fmla="*/ 189230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700" h="1892300">
                <a:moveTo>
                  <a:pt x="266700" y="0"/>
                </a:moveTo>
                <a:cubicBezTo>
                  <a:pt x="245533" y="8467"/>
                  <a:pt x="222532" y="13318"/>
                  <a:pt x="203200" y="25400"/>
                </a:cubicBezTo>
                <a:cubicBezTo>
                  <a:pt x="184795" y="36903"/>
                  <a:pt x="149153" y="80331"/>
                  <a:pt x="139700" y="101600"/>
                </a:cubicBezTo>
                <a:cubicBezTo>
                  <a:pt x="128826" y="126066"/>
                  <a:pt x="129152" y="155523"/>
                  <a:pt x="114300" y="177800"/>
                </a:cubicBezTo>
                <a:cubicBezTo>
                  <a:pt x="105833" y="190500"/>
                  <a:pt x="95726" y="202248"/>
                  <a:pt x="88900" y="215900"/>
                </a:cubicBezTo>
                <a:cubicBezTo>
                  <a:pt x="82913" y="227874"/>
                  <a:pt x="78825" y="240873"/>
                  <a:pt x="76200" y="254000"/>
                </a:cubicBezTo>
                <a:cubicBezTo>
                  <a:pt x="66100" y="304501"/>
                  <a:pt x="59267" y="355600"/>
                  <a:pt x="50800" y="406400"/>
                </a:cubicBezTo>
                <a:cubicBezTo>
                  <a:pt x="47931" y="423617"/>
                  <a:pt x="42333" y="440267"/>
                  <a:pt x="38100" y="457200"/>
                </a:cubicBezTo>
                <a:cubicBezTo>
                  <a:pt x="-9674" y="1006597"/>
                  <a:pt x="14302" y="651579"/>
                  <a:pt x="0" y="1524000"/>
                </a:cubicBezTo>
                <a:cubicBezTo>
                  <a:pt x="4233" y="1591733"/>
                  <a:pt x="5947" y="1659671"/>
                  <a:pt x="12700" y="1727200"/>
                </a:cubicBezTo>
                <a:cubicBezTo>
                  <a:pt x="14437" y="1744568"/>
                  <a:pt x="16923" y="1762742"/>
                  <a:pt x="25400" y="1778000"/>
                </a:cubicBezTo>
                <a:cubicBezTo>
                  <a:pt x="46399" y="1815798"/>
                  <a:pt x="75796" y="1847648"/>
                  <a:pt x="114300" y="1866900"/>
                </a:cubicBezTo>
                <a:cubicBezTo>
                  <a:pt x="156416" y="1887958"/>
                  <a:pt x="152400" y="1863993"/>
                  <a:pt x="152400" y="18923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Freihandform 139"/>
          <p:cNvSpPr/>
          <p:nvPr/>
        </p:nvSpPr>
        <p:spPr>
          <a:xfrm>
            <a:off x="228600" y="2554466"/>
            <a:ext cx="169458" cy="1356152"/>
          </a:xfrm>
          <a:custGeom>
            <a:avLst/>
            <a:gdLst>
              <a:gd name="connsiteX0" fmla="*/ 12700 w 169458"/>
              <a:gd name="connsiteY0" fmla="*/ 0 h 1356152"/>
              <a:gd name="connsiteX1" fmla="*/ 25400 w 169458"/>
              <a:gd name="connsiteY1" fmla="*/ 114300 h 1356152"/>
              <a:gd name="connsiteX2" fmla="*/ 0 w 169458"/>
              <a:gd name="connsiteY2" fmla="*/ 469900 h 1356152"/>
              <a:gd name="connsiteX3" fmla="*/ 12700 w 169458"/>
              <a:gd name="connsiteY3" fmla="*/ 787400 h 1356152"/>
              <a:gd name="connsiteX4" fmla="*/ 25400 w 169458"/>
              <a:gd name="connsiteY4" fmla="*/ 850900 h 1356152"/>
              <a:gd name="connsiteX5" fmla="*/ 38100 w 169458"/>
              <a:gd name="connsiteY5" fmla="*/ 1231900 h 1356152"/>
              <a:gd name="connsiteX6" fmla="*/ 63500 w 169458"/>
              <a:gd name="connsiteY6" fmla="*/ 1270000 h 1356152"/>
              <a:gd name="connsiteX7" fmla="*/ 165100 w 169458"/>
              <a:gd name="connsiteY7" fmla="*/ 1346200 h 135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458" h="1356152">
                <a:moveTo>
                  <a:pt x="12700" y="0"/>
                </a:moveTo>
                <a:cubicBezTo>
                  <a:pt x="16933" y="38100"/>
                  <a:pt x="25400" y="75966"/>
                  <a:pt x="25400" y="114300"/>
                </a:cubicBezTo>
                <a:cubicBezTo>
                  <a:pt x="25400" y="336208"/>
                  <a:pt x="24196" y="324723"/>
                  <a:pt x="0" y="469900"/>
                </a:cubicBezTo>
                <a:cubicBezTo>
                  <a:pt x="4233" y="575733"/>
                  <a:pt x="5654" y="681717"/>
                  <a:pt x="12700" y="787400"/>
                </a:cubicBezTo>
                <a:cubicBezTo>
                  <a:pt x="14136" y="808938"/>
                  <a:pt x="24169" y="829349"/>
                  <a:pt x="25400" y="850900"/>
                </a:cubicBezTo>
                <a:cubicBezTo>
                  <a:pt x="32649" y="977764"/>
                  <a:pt x="26596" y="1105351"/>
                  <a:pt x="38100" y="1231900"/>
                </a:cubicBezTo>
                <a:cubicBezTo>
                  <a:pt x="39482" y="1247101"/>
                  <a:pt x="52013" y="1259949"/>
                  <a:pt x="63500" y="1270000"/>
                </a:cubicBezTo>
                <a:cubicBezTo>
                  <a:pt x="293267" y="1471046"/>
                  <a:pt x="61788" y="1242888"/>
                  <a:pt x="165100" y="13462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mit Pfeil 140"/>
          <p:cNvCxnSpPr>
            <a:stCxn id="107" idx="6"/>
            <a:endCxn id="129" idx="2"/>
          </p:cNvCxnSpPr>
          <p:nvPr/>
        </p:nvCxnSpPr>
        <p:spPr>
          <a:xfrm>
            <a:off x="675284" y="123093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mit Pfeil 141"/>
          <p:cNvCxnSpPr/>
          <p:nvPr/>
        </p:nvCxnSpPr>
        <p:spPr>
          <a:xfrm>
            <a:off x="675284" y="2006040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mit Pfeil 142"/>
          <p:cNvCxnSpPr/>
          <p:nvPr/>
        </p:nvCxnSpPr>
        <p:spPr>
          <a:xfrm>
            <a:off x="675284" y="288848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mit Pfeil 143"/>
          <p:cNvCxnSpPr/>
          <p:nvPr/>
        </p:nvCxnSpPr>
        <p:spPr>
          <a:xfrm>
            <a:off x="686032" y="396860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4"/>
          <p:cNvCxnSpPr/>
          <p:nvPr/>
        </p:nvCxnSpPr>
        <p:spPr>
          <a:xfrm>
            <a:off x="635814" y="504872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mit Pfeil 145"/>
          <p:cNvCxnSpPr/>
          <p:nvPr/>
        </p:nvCxnSpPr>
        <p:spPr>
          <a:xfrm>
            <a:off x="698700" y="612884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 6"/>
          <p:cNvSpPr/>
          <p:nvPr/>
        </p:nvSpPr>
        <p:spPr>
          <a:xfrm>
            <a:off x="202980" y="3771900"/>
            <a:ext cx="190720" cy="1232741"/>
          </a:xfrm>
          <a:custGeom>
            <a:avLst/>
            <a:gdLst>
              <a:gd name="connsiteX0" fmla="*/ 63720 w 190720"/>
              <a:gd name="connsiteY0" fmla="*/ 0 h 1232741"/>
              <a:gd name="connsiteX1" fmla="*/ 51020 w 190720"/>
              <a:gd name="connsiteY1" fmla="*/ 203200 h 1232741"/>
              <a:gd name="connsiteX2" fmla="*/ 25620 w 190720"/>
              <a:gd name="connsiteY2" fmla="*/ 558800 h 1232741"/>
              <a:gd name="connsiteX3" fmla="*/ 12920 w 190720"/>
              <a:gd name="connsiteY3" fmla="*/ 736600 h 1232741"/>
              <a:gd name="connsiteX4" fmla="*/ 12920 w 190720"/>
              <a:gd name="connsiteY4" fmla="*/ 1041400 h 1232741"/>
              <a:gd name="connsiteX5" fmla="*/ 25620 w 190720"/>
              <a:gd name="connsiteY5" fmla="*/ 1079500 h 1232741"/>
              <a:gd name="connsiteX6" fmla="*/ 63720 w 190720"/>
              <a:gd name="connsiteY6" fmla="*/ 1130300 h 1232741"/>
              <a:gd name="connsiteX7" fmla="*/ 178020 w 190720"/>
              <a:gd name="connsiteY7" fmla="*/ 1231900 h 1232741"/>
              <a:gd name="connsiteX8" fmla="*/ 190720 w 190720"/>
              <a:gd name="connsiteY8" fmla="*/ 1231900 h 123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20" h="1232741">
                <a:moveTo>
                  <a:pt x="63720" y="0"/>
                </a:moveTo>
                <a:cubicBezTo>
                  <a:pt x="59487" y="67733"/>
                  <a:pt x="54327" y="135415"/>
                  <a:pt x="51020" y="203200"/>
                </a:cubicBezTo>
                <a:cubicBezTo>
                  <a:pt x="34382" y="544286"/>
                  <a:pt x="72244" y="418927"/>
                  <a:pt x="25620" y="558800"/>
                </a:cubicBezTo>
                <a:cubicBezTo>
                  <a:pt x="21387" y="618067"/>
                  <a:pt x="17477" y="677357"/>
                  <a:pt x="12920" y="736600"/>
                </a:cubicBezTo>
                <a:cubicBezTo>
                  <a:pt x="530" y="897673"/>
                  <a:pt x="-8556" y="880327"/>
                  <a:pt x="12920" y="1041400"/>
                </a:cubicBezTo>
                <a:cubicBezTo>
                  <a:pt x="14689" y="1054670"/>
                  <a:pt x="18978" y="1067877"/>
                  <a:pt x="25620" y="1079500"/>
                </a:cubicBezTo>
                <a:cubicBezTo>
                  <a:pt x="36122" y="1097878"/>
                  <a:pt x="49560" y="1114567"/>
                  <a:pt x="63720" y="1130300"/>
                </a:cubicBezTo>
                <a:cubicBezTo>
                  <a:pt x="91259" y="1160899"/>
                  <a:pt x="135295" y="1210537"/>
                  <a:pt x="178020" y="1231900"/>
                </a:cubicBezTo>
                <a:cubicBezTo>
                  <a:pt x="181806" y="1233793"/>
                  <a:pt x="186487" y="1231900"/>
                  <a:pt x="190720" y="12319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 7"/>
          <p:cNvSpPr/>
          <p:nvPr/>
        </p:nvSpPr>
        <p:spPr>
          <a:xfrm>
            <a:off x="177800" y="4749800"/>
            <a:ext cx="215900" cy="1282700"/>
          </a:xfrm>
          <a:custGeom>
            <a:avLst/>
            <a:gdLst>
              <a:gd name="connsiteX0" fmla="*/ 38100 w 215900"/>
              <a:gd name="connsiteY0" fmla="*/ 0 h 1282700"/>
              <a:gd name="connsiteX1" fmla="*/ 50800 w 215900"/>
              <a:gd name="connsiteY1" fmla="*/ 88900 h 1282700"/>
              <a:gd name="connsiteX2" fmla="*/ 63500 w 215900"/>
              <a:gd name="connsiteY2" fmla="*/ 127000 h 1282700"/>
              <a:gd name="connsiteX3" fmla="*/ 50800 w 215900"/>
              <a:gd name="connsiteY3" fmla="*/ 393700 h 1282700"/>
              <a:gd name="connsiteX4" fmla="*/ 38100 w 215900"/>
              <a:gd name="connsiteY4" fmla="*/ 431800 h 1282700"/>
              <a:gd name="connsiteX5" fmla="*/ 25400 w 215900"/>
              <a:gd name="connsiteY5" fmla="*/ 482600 h 1282700"/>
              <a:gd name="connsiteX6" fmla="*/ 0 w 215900"/>
              <a:gd name="connsiteY6" fmla="*/ 596900 h 1282700"/>
              <a:gd name="connsiteX7" fmla="*/ 12700 w 215900"/>
              <a:gd name="connsiteY7" fmla="*/ 1041400 h 1282700"/>
              <a:gd name="connsiteX8" fmla="*/ 50800 w 215900"/>
              <a:gd name="connsiteY8" fmla="*/ 1155700 h 1282700"/>
              <a:gd name="connsiteX9" fmla="*/ 88900 w 215900"/>
              <a:gd name="connsiteY9" fmla="*/ 1181100 h 1282700"/>
              <a:gd name="connsiteX10" fmla="*/ 152400 w 215900"/>
              <a:gd name="connsiteY10" fmla="*/ 1257300 h 1282700"/>
              <a:gd name="connsiteX11" fmla="*/ 190500 w 215900"/>
              <a:gd name="connsiteY11" fmla="*/ 1270000 h 1282700"/>
              <a:gd name="connsiteX12" fmla="*/ 215900 w 215900"/>
              <a:gd name="connsiteY12" fmla="*/ 1282700 h 128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900" h="1282700">
                <a:moveTo>
                  <a:pt x="38100" y="0"/>
                </a:moveTo>
                <a:cubicBezTo>
                  <a:pt x="42333" y="29633"/>
                  <a:pt x="44929" y="59547"/>
                  <a:pt x="50800" y="88900"/>
                </a:cubicBezTo>
                <a:cubicBezTo>
                  <a:pt x="53425" y="102027"/>
                  <a:pt x="63500" y="113613"/>
                  <a:pt x="63500" y="127000"/>
                </a:cubicBezTo>
                <a:cubicBezTo>
                  <a:pt x="63500" y="216001"/>
                  <a:pt x="58191" y="305007"/>
                  <a:pt x="50800" y="393700"/>
                </a:cubicBezTo>
                <a:cubicBezTo>
                  <a:pt x="49688" y="407041"/>
                  <a:pt x="41778" y="418928"/>
                  <a:pt x="38100" y="431800"/>
                </a:cubicBezTo>
                <a:cubicBezTo>
                  <a:pt x="33305" y="448583"/>
                  <a:pt x="28823" y="465484"/>
                  <a:pt x="25400" y="482600"/>
                </a:cubicBezTo>
                <a:cubicBezTo>
                  <a:pt x="3049" y="594356"/>
                  <a:pt x="24716" y="522751"/>
                  <a:pt x="0" y="596900"/>
                </a:cubicBezTo>
                <a:cubicBezTo>
                  <a:pt x="4233" y="745067"/>
                  <a:pt x="5478" y="893349"/>
                  <a:pt x="12700" y="1041400"/>
                </a:cubicBezTo>
                <a:cubicBezTo>
                  <a:pt x="14883" y="1086155"/>
                  <a:pt x="18837" y="1123737"/>
                  <a:pt x="50800" y="1155700"/>
                </a:cubicBezTo>
                <a:cubicBezTo>
                  <a:pt x="61593" y="1166493"/>
                  <a:pt x="76200" y="1172633"/>
                  <a:pt x="88900" y="1181100"/>
                </a:cubicBezTo>
                <a:cubicBezTo>
                  <a:pt x="107642" y="1209213"/>
                  <a:pt x="123064" y="1237743"/>
                  <a:pt x="152400" y="1257300"/>
                </a:cubicBezTo>
                <a:cubicBezTo>
                  <a:pt x="163539" y="1264726"/>
                  <a:pt x="178071" y="1265028"/>
                  <a:pt x="190500" y="1270000"/>
                </a:cubicBezTo>
                <a:cubicBezTo>
                  <a:pt x="199289" y="1273516"/>
                  <a:pt x="207433" y="1278467"/>
                  <a:pt x="215900" y="12827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0" name="Gerade Verbindung mit Pfeil 129"/>
          <p:cNvCxnSpPr/>
          <p:nvPr/>
        </p:nvCxnSpPr>
        <p:spPr>
          <a:xfrm>
            <a:off x="683992" y="67857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70037" y="544770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31" name="Textfeld 130"/>
          <p:cNvSpPr txBox="1"/>
          <p:nvPr/>
        </p:nvSpPr>
        <p:spPr>
          <a:xfrm>
            <a:off x="941358" y="563538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grpSp>
        <p:nvGrpSpPr>
          <p:cNvPr id="132" name="Gruppieren 131"/>
          <p:cNvGrpSpPr/>
          <p:nvPr/>
        </p:nvGrpSpPr>
        <p:grpSpPr>
          <a:xfrm>
            <a:off x="5985880" y="358426"/>
            <a:ext cx="432048" cy="5976664"/>
            <a:chOff x="907976" y="448598"/>
            <a:chExt cx="432048" cy="5976664"/>
          </a:xfrm>
        </p:grpSpPr>
        <p:grpSp>
          <p:nvGrpSpPr>
            <p:cNvPr id="133" name="Gruppieren 132"/>
            <p:cNvGrpSpPr/>
            <p:nvPr/>
          </p:nvGrpSpPr>
          <p:grpSpPr>
            <a:xfrm>
              <a:off x="907976" y="448598"/>
              <a:ext cx="432048" cy="5976664"/>
              <a:chOff x="755576" y="404664"/>
              <a:chExt cx="432048" cy="5976664"/>
            </a:xfrm>
          </p:grpSpPr>
          <p:sp>
            <p:nvSpPr>
              <p:cNvPr id="172" name="Rechteck 171"/>
              <p:cNvSpPr/>
              <p:nvPr/>
            </p:nvSpPr>
            <p:spPr>
              <a:xfrm>
                <a:off x="755576" y="404664"/>
                <a:ext cx="432048" cy="597666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3" name="Ellipse 172"/>
              <p:cNvSpPr/>
              <p:nvPr/>
            </p:nvSpPr>
            <p:spPr>
              <a:xfrm>
                <a:off x="827584" y="50909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Ellipse 173"/>
              <p:cNvSpPr/>
              <p:nvPr/>
            </p:nvSpPr>
            <p:spPr>
              <a:xfrm>
                <a:off x="819300" y="105137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4" name="Gruppieren 133"/>
            <p:cNvGrpSpPr/>
            <p:nvPr/>
          </p:nvGrpSpPr>
          <p:grpSpPr>
            <a:xfrm>
              <a:off x="968307" y="1059313"/>
              <a:ext cx="333648" cy="315641"/>
              <a:chOff x="3152005" y="6314650"/>
              <a:chExt cx="333648" cy="315641"/>
            </a:xfrm>
          </p:grpSpPr>
          <p:cxnSp>
            <p:nvCxnSpPr>
              <p:cNvPr id="170" name="Gerade Verbindung 16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 Verbindung 17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uppieren 146"/>
            <p:cNvGrpSpPr/>
            <p:nvPr/>
          </p:nvGrpSpPr>
          <p:grpSpPr>
            <a:xfrm>
              <a:off x="934368" y="4843955"/>
              <a:ext cx="333648" cy="321372"/>
              <a:chOff x="5416083" y="4979836"/>
              <a:chExt cx="333648" cy="321372"/>
            </a:xfrm>
          </p:grpSpPr>
          <p:sp>
            <p:nvSpPr>
              <p:cNvPr id="167" name="Ellipse 166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8" name="Gerade Verbindung 167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Gerade Verbindung 168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Gruppieren 147"/>
            <p:cNvGrpSpPr/>
            <p:nvPr/>
          </p:nvGrpSpPr>
          <p:grpSpPr>
            <a:xfrm>
              <a:off x="972583" y="5951490"/>
              <a:ext cx="333648" cy="321372"/>
              <a:chOff x="5416083" y="4979836"/>
              <a:chExt cx="333648" cy="321372"/>
            </a:xfrm>
          </p:grpSpPr>
          <p:sp>
            <p:nvSpPr>
              <p:cNvPr id="164" name="Ellipse 163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5" name="Gerade Verbindung 164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Gerade Verbindung 165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Gruppieren 148"/>
            <p:cNvGrpSpPr/>
            <p:nvPr/>
          </p:nvGrpSpPr>
          <p:grpSpPr>
            <a:xfrm>
              <a:off x="946300" y="2744470"/>
              <a:ext cx="332765" cy="318181"/>
              <a:chOff x="4787939" y="5005454"/>
              <a:chExt cx="332765" cy="318181"/>
            </a:xfrm>
          </p:grpSpPr>
          <p:sp>
            <p:nvSpPr>
              <p:cNvPr id="160" name="Ellipse 159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61" name="Gruppieren 160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62" name="Gerade Verbindung 161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Gerade Verbindung 162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Gruppieren 149"/>
            <p:cNvGrpSpPr/>
            <p:nvPr/>
          </p:nvGrpSpPr>
          <p:grpSpPr>
            <a:xfrm>
              <a:off x="946299" y="1855333"/>
              <a:ext cx="332765" cy="318181"/>
              <a:chOff x="4787939" y="5005454"/>
              <a:chExt cx="332765" cy="318181"/>
            </a:xfrm>
          </p:grpSpPr>
          <p:sp>
            <p:nvSpPr>
              <p:cNvPr id="156" name="Ellipse 155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7" name="Gruppieren 156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8" name="Gerade Verbindung 157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Gerade Verbindung 158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1" name="Gruppieren 150"/>
            <p:cNvGrpSpPr/>
            <p:nvPr/>
          </p:nvGrpSpPr>
          <p:grpSpPr>
            <a:xfrm>
              <a:off x="958837" y="3824590"/>
              <a:ext cx="332765" cy="318181"/>
              <a:chOff x="4787939" y="5005454"/>
              <a:chExt cx="332765" cy="318181"/>
            </a:xfrm>
          </p:grpSpPr>
          <p:sp>
            <p:nvSpPr>
              <p:cNvPr id="152" name="Ellipse 151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3" name="Gruppieren 152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4" name="Gerade Verbindung 153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Gerade Verbindung 154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" name="Gruppieren 3"/>
          <p:cNvGrpSpPr/>
          <p:nvPr/>
        </p:nvGrpSpPr>
        <p:grpSpPr>
          <a:xfrm>
            <a:off x="6044513" y="435243"/>
            <a:ext cx="333648" cy="315641"/>
            <a:chOff x="2894744" y="2237863"/>
            <a:chExt cx="333648" cy="315641"/>
          </a:xfrm>
        </p:grpSpPr>
        <p:cxnSp>
          <p:nvCxnSpPr>
            <p:cNvPr id="175" name="Gerade Verbindung 174"/>
            <p:cNvCxnSpPr/>
            <p:nvPr/>
          </p:nvCxnSpPr>
          <p:spPr>
            <a:xfrm>
              <a:off x="2895627" y="2257625"/>
              <a:ext cx="332765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/>
            <p:nvPr/>
          </p:nvCxnSpPr>
          <p:spPr>
            <a:xfrm flipV="1">
              <a:off x="2894744" y="2237863"/>
              <a:ext cx="318783" cy="3156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Textfeld 185"/>
          <p:cNvSpPr txBox="1"/>
          <p:nvPr/>
        </p:nvSpPr>
        <p:spPr>
          <a:xfrm>
            <a:off x="1766057" y="1043793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177" name="Ellipse 176"/>
          <p:cNvSpPr/>
          <p:nvPr/>
        </p:nvSpPr>
        <p:spPr>
          <a:xfrm>
            <a:off x="3499656" y="134324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8" name="Gruppieren 177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179" name="Ellipse 178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80" name="Ellipse 179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81" name="Textfeld 180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182" name="Textfeld 181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183" name="Rechteck 182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84" name="Textfeld 183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185" name="Rechteck 184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187" name="Textfeld 186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188" name="Gruppieren 187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192" name="Gerade Verbindung 19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Gerade Verbindung 19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9" name="Textfeld 188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190" name="Ellipse 189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91" name="Textfeld 190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  <p:sp>
        <p:nvSpPr>
          <p:cNvPr id="194" name="Ellipse 193"/>
          <p:cNvSpPr/>
          <p:nvPr/>
        </p:nvSpPr>
        <p:spPr>
          <a:xfrm>
            <a:off x="3521588" y="1942873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Textfeld 194"/>
          <p:cNvSpPr txBox="1"/>
          <p:nvPr/>
        </p:nvSpPr>
        <p:spPr>
          <a:xfrm>
            <a:off x="3457526" y="175839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196" name="Ellipse 195"/>
          <p:cNvSpPr/>
          <p:nvPr/>
        </p:nvSpPr>
        <p:spPr>
          <a:xfrm>
            <a:off x="3530751" y="2831076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7" name="Textfeld 196"/>
          <p:cNvSpPr txBox="1"/>
          <p:nvPr/>
        </p:nvSpPr>
        <p:spPr>
          <a:xfrm>
            <a:off x="3475700" y="262558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198" name="Ellipse 197"/>
          <p:cNvSpPr/>
          <p:nvPr/>
        </p:nvSpPr>
        <p:spPr>
          <a:xfrm>
            <a:off x="3544596" y="3915821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9" name="Textfeld 198"/>
          <p:cNvSpPr txBox="1"/>
          <p:nvPr/>
        </p:nvSpPr>
        <p:spPr>
          <a:xfrm>
            <a:off x="3485292" y="3725237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200" name="Ellipse 199"/>
          <p:cNvSpPr/>
          <p:nvPr/>
        </p:nvSpPr>
        <p:spPr>
          <a:xfrm>
            <a:off x="1008982" y="1909177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1" name="Ellipse 200"/>
          <p:cNvSpPr/>
          <p:nvPr/>
        </p:nvSpPr>
        <p:spPr>
          <a:xfrm>
            <a:off x="1028577" y="2748662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2" name="Ellipse 201"/>
          <p:cNvSpPr/>
          <p:nvPr/>
        </p:nvSpPr>
        <p:spPr>
          <a:xfrm>
            <a:off x="1020939" y="3832974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4" name="Ellipse 203"/>
          <p:cNvSpPr/>
          <p:nvPr/>
        </p:nvSpPr>
        <p:spPr>
          <a:xfrm>
            <a:off x="979984" y="4904710"/>
            <a:ext cx="288032" cy="28803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" name="Ellipse 204"/>
          <p:cNvSpPr/>
          <p:nvPr/>
        </p:nvSpPr>
        <p:spPr>
          <a:xfrm>
            <a:off x="1009354" y="6000088"/>
            <a:ext cx="288032" cy="28803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64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pieren 256"/>
          <p:cNvGrpSpPr/>
          <p:nvPr/>
        </p:nvGrpSpPr>
        <p:grpSpPr>
          <a:xfrm>
            <a:off x="1372568" y="368206"/>
            <a:ext cx="7663928" cy="448608"/>
            <a:chOff x="1372568" y="188640"/>
            <a:chExt cx="7663928" cy="448608"/>
          </a:xfrm>
        </p:grpSpPr>
        <p:grpSp>
          <p:nvGrpSpPr>
            <p:cNvPr id="256" name="Gruppieren 255"/>
            <p:cNvGrpSpPr/>
            <p:nvPr/>
          </p:nvGrpSpPr>
          <p:grpSpPr>
            <a:xfrm>
              <a:off x="1372568" y="352540"/>
              <a:ext cx="7063952" cy="284708"/>
              <a:chOff x="1372568" y="352540"/>
              <a:chExt cx="7063952" cy="284708"/>
            </a:xfrm>
          </p:grpSpPr>
          <p:grpSp>
            <p:nvGrpSpPr>
              <p:cNvPr id="255" name="Gruppieren 254"/>
              <p:cNvGrpSpPr/>
              <p:nvPr/>
            </p:nvGrpSpPr>
            <p:grpSpPr>
              <a:xfrm>
                <a:off x="1372568" y="370300"/>
                <a:ext cx="501228" cy="266700"/>
                <a:chOff x="1372568" y="370300"/>
                <a:chExt cx="501228" cy="266700"/>
              </a:xfrm>
            </p:grpSpPr>
            <p:cxnSp>
              <p:nvCxnSpPr>
                <p:cNvPr id="29" name="Gerade Verbindung 28"/>
                <p:cNvCxnSpPr/>
                <p:nvPr/>
              </p:nvCxnSpPr>
              <p:spPr>
                <a:xfrm>
                  <a:off x="1378124" y="492984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Gerade Verbindung 29"/>
                <p:cNvCxnSpPr/>
                <p:nvPr/>
              </p:nvCxnSpPr>
              <p:spPr>
                <a:xfrm>
                  <a:off x="1873796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Gerade Verbindung 33"/>
                <p:cNvCxnSpPr/>
                <p:nvPr/>
              </p:nvCxnSpPr>
              <p:spPr>
                <a:xfrm>
                  <a:off x="1372568" y="370300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uppieren 35"/>
              <p:cNvGrpSpPr/>
              <p:nvPr/>
            </p:nvGrpSpPr>
            <p:grpSpPr>
              <a:xfrm>
                <a:off x="1880196" y="367572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37" name="Gerade Verbindung 3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 Verbindung 3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 Verbindung 3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8" name="Gruppieren 67"/>
              <p:cNvGrpSpPr/>
              <p:nvPr/>
            </p:nvGrpSpPr>
            <p:grpSpPr>
              <a:xfrm>
                <a:off x="2387960" y="369606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69" name="Gerade Verbindung 6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Gerade Verbindung 6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Gerade Verbindung 7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uppieren 75"/>
              <p:cNvGrpSpPr/>
              <p:nvPr/>
            </p:nvGrpSpPr>
            <p:grpSpPr>
              <a:xfrm>
                <a:off x="2889188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77" name="Gerade Verbindung 7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Gerade Verbindung 7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Gerade Verbindung 7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uppieren 79"/>
              <p:cNvGrpSpPr/>
              <p:nvPr/>
            </p:nvGrpSpPr>
            <p:grpSpPr>
              <a:xfrm>
                <a:off x="3390280" y="36142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81" name="Gerade Verbindung 8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Gerade Verbindung 8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Gerade Verbindung 82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pieren 83"/>
              <p:cNvGrpSpPr/>
              <p:nvPr/>
            </p:nvGrpSpPr>
            <p:grpSpPr>
              <a:xfrm>
                <a:off x="3903464" y="358692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5" name="Gerade Verbindung 8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Gerade Verbindung 8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uppieren 87"/>
              <p:cNvGrpSpPr/>
              <p:nvPr/>
            </p:nvGrpSpPr>
            <p:grpSpPr>
              <a:xfrm>
                <a:off x="4411228" y="360726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89" name="Gerade Verbindung 8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Gerade Verbindung 8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uppieren 91"/>
              <p:cNvGrpSpPr/>
              <p:nvPr/>
            </p:nvGrpSpPr>
            <p:grpSpPr>
              <a:xfrm>
                <a:off x="4906900" y="352540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3" name="Gerade Verbindung 92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Gerade Verbindung 9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Gerade Verbindung 94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uppieren 95"/>
              <p:cNvGrpSpPr/>
              <p:nvPr/>
            </p:nvGrpSpPr>
            <p:grpSpPr>
              <a:xfrm>
                <a:off x="5409072" y="37054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97" name="Gerade Verbindung 96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Gerade Verbindung 97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Gerade Verbindung 98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922256" y="36782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1" name="Gerade Verbindung 100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Gerade Verbindung 101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Gruppieren 103"/>
              <p:cNvGrpSpPr/>
              <p:nvPr/>
            </p:nvGrpSpPr>
            <p:grpSpPr>
              <a:xfrm>
                <a:off x="6430020" y="369854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05" name="Gerade Verbindung 104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Gerade Verbindung 105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Gruppieren 107"/>
              <p:cNvGrpSpPr/>
              <p:nvPr/>
            </p:nvGrpSpPr>
            <p:grpSpPr>
              <a:xfrm>
                <a:off x="6925692" y="361668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09" name="Gerade Verbindung 108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Gerade Verbindung 109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Gerade Verbindung 110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Gruppieren 111"/>
              <p:cNvGrpSpPr/>
              <p:nvPr/>
            </p:nvGrpSpPr>
            <p:grpSpPr>
              <a:xfrm>
                <a:off x="7439620" y="363280"/>
                <a:ext cx="495672" cy="266700"/>
                <a:chOff x="1784772" y="937072"/>
                <a:chExt cx="495672" cy="266700"/>
              </a:xfrm>
            </p:grpSpPr>
            <p:cxnSp>
              <p:nvCxnSpPr>
                <p:cNvPr id="113" name="Gerade Verbindung 112"/>
                <p:cNvCxnSpPr/>
                <p:nvPr/>
              </p:nvCxnSpPr>
              <p:spPr>
                <a:xfrm>
                  <a:off x="1784772" y="10597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Gerade Verbindung 113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Gruppieren 114"/>
              <p:cNvGrpSpPr/>
              <p:nvPr/>
            </p:nvGrpSpPr>
            <p:grpSpPr>
              <a:xfrm>
                <a:off x="7935292" y="355094"/>
                <a:ext cx="501228" cy="266700"/>
                <a:chOff x="1779216" y="937072"/>
                <a:chExt cx="501228" cy="266700"/>
              </a:xfrm>
            </p:grpSpPr>
            <p:cxnSp>
              <p:nvCxnSpPr>
                <p:cNvPr id="116" name="Gerade Verbindung 115"/>
                <p:cNvCxnSpPr/>
                <p:nvPr/>
              </p:nvCxnSpPr>
              <p:spPr>
                <a:xfrm>
                  <a:off x="1784772" y="1072456"/>
                  <a:ext cx="495672" cy="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Gerade Verbindung 116"/>
                <p:cNvCxnSpPr/>
                <p:nvPr/>
              </p:nvCxnSpPr>
              <p:spPr>
                <a:xfrm>
                  <a:off x="2280444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Gerade Verbindung 117"/>
                <p:cNvCxnSpPr/>
                <p:nvPr/>
              </p:nvCxnSpPr>
              <p:spPr>
                <a:xfrm>
                  <a:off x="1779216" y="937072"/>
                  <a:ext cx="0" cy="266700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9" name="Textfeld 118"/>
            <p:cNvSpPr txBox="1"/>
            <p:nvPr/>
          </p:nvSpPr>
          <p:spPr>
            <a:xfrm>
              <a:off x="1475117" y="188640"/>
              <a:ext cx="75613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1       2        3        4       5        6        7       8       9      10     11      12    13     14     15	</a:t>
              </a:r>
              <a:endParaRPr lang="de-DE" dirty="0"/>
            </a:p>
          </p:txBody>
        </p:sp>
      </p:grpSp>
      <p:sp>
        <p:nvSpPr>
          <p:cNvPr id="128" name="Textfeld 127"/>
          <p:cNvSpPr txBox="1"/>
          <p:nvPr/>
        </p:nvSpPr>
        <p:spPr>
          <a:xfrm>
            <a:off x="5414628" y="973912"/>
            <a:ext cx="4635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GA</a:t>
            </a:r>
            <a:endParaRPr lang="de-DE" dirty="0"/>
          </a:p>
        </p:txBody>
      </p:sp>
      <p:cxnSp>
        <p:nvCxnSpPr>
          <p:cNvPr id="249" name="Gerade Verbindung 248"/>
          <p:cNvCxnSpPr/>
          <p:nvPr/>
        </p:nvCxnSpPr>
        <p:spPr>
          <a:xfrm>
            <a:off x="8919884" y="525720"/>
            <a:ext cx="0" cy="2667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/>
          <p:nvPr/>
        </p:nvCxnSpPr>
        <p:spPr>
          <a:xfrm>
            <a:off x="8434317" y="672798"/>
            <a:ext cx="480803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84534" y="-35768"/>
            <a:ext cx="8899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5d nach Kurzquarantäne: Test d. Gruppe, die 3 Fälle </a:t>
            </a:r>
            <a:r>
              <a:rPr lang="de-DE" sz="1400" dirty="0" smtClean="0"/>
              <a:t>sind (an </a:t>
            </a:r>
            <a:r>
              <a:rPr lang="de-DE" sz="1400" dirty="0" err="1" smtClean="0"/>
              <a:t>Erkr.Tag</a:t>
            </a:r>
            <a:r>
              <a:rPr lang="de-DE" sz="1400" dirty="0" smtClean="0"/>
              <a:t> </a:t>
            </a:r>
            <a:r>
              <a:rPr lang="de-DE" sz="1400" dirty="0" smtClean="0"/>
              <a:t>11) </a:t>
            </a:r>
            <a:r>
              <a:rPr lang="de-DE" sz="1400" dirty="0" err="1" smtClean="0"/>
              <a:t>wahrsch</a:t>
            </a:r>
            <a:r>
              <a:rPr lang="de-DE" sz="1400" dirty="0" smtClean="0"/>
              <a:t>. Ct&gt;25</a:t>
            </a:r>
            <a:r>
              <a:rPr lang="de-DE" sz="1400" dirty="0" smtClean="0"/>
              <a:t>, evtl</a:t>
            </a:r>
            <a:r>
              <a:rPr lang="de-DE" sz="1400" dirty="0" smtClean="0"/>
              <a:t>. schon neg., ganze Gruppe</a:t>
            </a:r>
          </a:p>
          <a:p>
            <a:r>
              <a:rPr lang="de-DE" sz="1400" dirty="0" smtClean="0"/>
              <a:t>wird aus Quarantäne entlassen.</a:t>
            </a:r>
            <a:endParaRPr lang="de-DE" sz="1400" dirty="0"/>
          </a:p>
        </p:txBody>
      </p:sp>
      <p:sp>
        <p:nvSpPr>
          <p:cNvPr id="72" name="Textfeld 71"/>
          <p:cNvSpPr txBox="1"/>
          <p:nvPr/>
        </p:nvSpPr>
        <p:spPr>
          <a:xfrm>
            <a:off x="4396365" y="998756"/>
            <a:ext cx="5559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Test</a:t>
            </a:r>
            <a:endParaRPr lang="de-DE" dirty="0"/>
          </a:p>
        </p:txBody>
      </p:sp>
      <p:cxnSp>
        <p:nvCxnSpPr>
          <p:cNvPr id="73" name="Gerade Verbindung mit Pfeil 72"/>
          <p:cNvCxnSpPr/>
          <p:nvPr/>
        </p:nvCxnSpPr>
        <p:spPr>
          <a:xfrm>
            <a:off x="4956423" y="1182519"/>
            <a:ext cx="4649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437910" y="1031022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3877320" y="1220619"/>
            <a:ext cx="51972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uppieren 86"/>
          <p:cNvGrpSpPr/>
          <p:nvPr/>
        </p:nvGrpSpPr>
        <p:grpSpPr>
          <a:xfrm>
            <a:off x="323528" y="440214"/>
            <a:ext cx="432048" cy="5976664"/>
            <a:chOff x="755576" y="404664"/>
            <a:chExt cx="432048" cy="5976664"/>
          </a:xfrm>
        </p:grpSpPr>
        <p:sp>
          <p:nvSpPr>
            <p:cNvPr id="91" name="Rechteck 90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0" name="Ellipse 119"/>
            <p:cNvSpPr/>
            <p:nvPr/>
          </p:nvSpPr>
          <p:spPr>
            <a:xfrm>
              <a:off x="842716" y="18231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Ellipse 120"/>
            <p:cNvSpPr/>
            <p:nvPr/>
          </p:nvSpPr>
          <p:spPr>
            <a:xfrm>
              <a:off x="819300" y="270892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821284" y="378904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827584" y="486916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827584" y="5949280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>
            <a:off x="907976" y="448598"/>
            <a:ext cx="432048" cy="5976664"/>
            <a:chOff x="755576" y="404664"/>
            <a:chExt cx="432048" cy="5976664"/>
          </a:xfrm>
        </p:grpSpPr>
        <p:sp>
          <p:nvSpPr>
            <p:cNvPr id="126" name="Rechteck 125"/>
            <p:cNvSpPr/>
            <p:nvPr/>
          </p:nvSpPr>
          <p:spPr>
            <a:xfrm>
              <a:off x="755576" y="404664"/>
              <a:ext cx="432048" cy="5976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827584" y="50909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819300" y="1051372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35" name="Gerade Verbindung mit Pfeil 134"/>
          <p:cNvCxnSpPr/>
          <p:nvPr/>
        </p:nvCxnSpPr>
        <p:spPr>
          <a:xfrm>
            <a:off x="1340024" y="1230938"/>
            <a:ext cx="20558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hteck 135"/>
          <p:cNvSpPr/>
          <p:nvPr/>
        </p:nvSpPr>
        <p:spPr>
          <a:xfrm rot="16200000">
            <a:off x="474372" y="691412"/>
            <a:ext cx="117760" cy="3239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7" name="Gerade Verbindung mit Pfeil 136"/>
          <p:cNvCxnSpPr>
            <a:stCxn id="136" idx="1"/>
            <a:endCxn id="107" idx="0"/>
          </p:cNvCxnSpPr>
          <p:nvPr/>
        </p:nvCxnSpPr>
        <p:spPr>
          <a:xfrm flipH="1">
            <a:off x="531268" y="912284"/>
            <a:ext cx="1984" cy="17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reihandform 137"/>
          <p:cNvSpPr/>
          <p:nvPr/>
        </p:nvSpPr>
        <p:spPr>
          <a:xfrm>
            <a:off x="292100" y="916166"/>
            <a:ext cx="241300" cy="952500"/>
          </a:xfrm>
          <a:custGeom>
            <a:avLst/>
            <a:gdLst>
              <a:gd name="connsiteX0" fmla="*/ 241300 w 241300"/>
              <a:gd name="connsiteY0" fmla="*/ 0 h 952500"/>
              <a:gd name="connsiteX1" fmla="*/ 177800 w 241300"/>
              <a:gd name="connsiteY1" fmla="*/ 12700 h 952500"/>
              <a:gd name="connsiteX2" fmla="*/ 88900 w 241300"/>
              <a:gd name="connsiteY2" fmla="*/ 88900 h 952500"/>
              <a:gd name="connsiteX3" fmla="*/ 38100 w 241300"/>
              <a:gd name="connsiteY3" fmla="*/ 203200 h 952500"/>
              <a:gd name="connsiteX4" fmla="*/ 12700 w 241300"/>
              <a:gd name="connsiteY4" fmla="*/ 292100 h 952500"/>
              <a:gd name="connsiteX5" fmla="*/ 0 w 241300"/>
              <a:gd name="connsiteY5" fmla="*/ 381000 h 952500"/>
              <a:gd name="connsiteX6" fmla="*/ 12700 w 241300"/>
              <a:gd name="connsiteY6" fmla="*/ 584200 h 952500"/>
              <a:gd name="connsiteX7" fmla="*/ 25400 w 241300"/>
              <a:gd name="connsiteY7" fmla="*/ 635000 h 952500"/>
              <a:gd name="connsiteX8" fmla="*/ 50800 w 241300"/>
              <a:gd name="connsiteY8" fmla="*/ 762000 h 952500"/>
              <a:gd name="connsiteX9" fmla="*/ 63500 w 241300"/>
              <a:gd name="connsiteY9" fmla="*/ 800100 h 952500"/>
              <a:gd name="connsiteX10" fmla="*/ 88900 w 241300"/>
              <a:gd name="connsiteY10" fmla="*/ 838200 h 952500"/>
              <a:gd name="connsiteX11" fmla="*/ 101600 w 241300"/>
              <a:gd name="connsiteY11" fmla="*/ 876300 h 952500"/>
              <a:gd name="connsiteX12" fmla="*/ 139700 w 241300"/>
              <a:gd name="connsiteY12" fmla="*/ 914400 h 952500"/>
              <a:gd name="connsiteX13" fmla="*/ 165100 w 241300"/>
              <a:gd name="connsiteY13" fmla="*/ 952500 h 952500"/>
              <a:gd name="connsiteX14" fmla="*/ 165100 w 241300"/>
              <a:gd name="connsiteY14" fmla="*/ 9398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1300" h="952500">
                <a:moveTo>
                  <a:pt x="241300" y="0"/>
                </a:moveTo>
                <a:cubicBezTo>
                  <a:pt x="220133" y="4233"/>
                  <a:pt x="198011" y="5121"/>
                  <a:pt x="177800" y="12700"/>
                </a:cubicBezTo>
                <a:cubicBezTo>
                  <a:pt x="149417" y="23344"/>
                  <a:pt x="103986" y="71300"/>
                  <a:pt x="88900" y="88900"/>
                </a:cubicBezTo>
                <a:cubicBezTo>
                  <a:pt x="55967" y="127322"/>
                  <a:pt x="55489" y="151032"/>
                  <a:pt x="38100" y="203200"/>
                </a:cubicBezTo>
                <a:cubicBezTo>
                  <a:pt x="27219" y="235844"/>
                  <a:pt x="19079" y="257017"/>
                  <a:pt x="12700" y="292100"/>
                </a:cubicBezTo>
                <a:cubicBezTo>
                  <a:pt x="7345" y="321551"/>
                  <a:pt x="4233" y="351367"/>
                  <a:pt x="0" y="381000"/>
                </a:cubicBezTo>
                <a:cubicBezTo>
                  <a:pt x="4233" y="448733"/>
                  <a:pt x="5947" y="516671"/>
                  <a:pt x="12700" y="584200"/>
                </a:cubicBezTo>
                <a:cubicBezTo>
                  <a:pt x="14437" y="601568"/>
                  <a:pt x="21977" y="617884"/>
                  <a:pt x="25400" y="635000"/>
                </a:cubicBezTo>
                <a:cubicBezTo>
                  <a:pt x="42033" y="718163"/>
                  <a:pt x="31134" y="693169"/>
                  <a:pt x="50800" y="762000"/>
                </a:cubicBezTo>
                <a:cubicBezTo>
                  <a:pt x="54478" y="774872"/>
                  <a:pt x="57513" y="788126"/>
                  <a:pt x="63500" y="800100"/>
                </a:cubicBezTo>
                <a:cubicBezTo>
                  <a:pt x="70326" y="813752"/>
                  <a:pt x="82074" y="824548"/>
                  <a:pt x="88900" y="838200"/>
                </a:cubicBezTo>
                <a:cubicBezTo>
                  <a:pt x="94887" y="850174"/>
                  <a:pt x="94174" y="865161"/>
                  <a:pt x="101600" y="876300"/>
                </a:cubicBezTo>
                <a:cubicBezTo>
                  <a:pt x="111563" y="891244"/>
                  <a:pt x="128202" y="900602"/>
                  <a:pt x="139700" y="914400"/>
                </a:cubicBezTo>
                <a:cubicBezTo>
                  <a:pt x="149471" y="926126"/>
                  <a:pt x="154307" y="941707"/>
                  <a:pt x="165100" y="952500"/>
                </a:cubicBezTo>
                <a:lnTo>
                  <a:pt x="165100" y="939800"/>
                </a:ln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Freihandform 138"/>
          <p:cNvSpPr/>
          <p:nvPr/>
        </p:nvSpPr>
        <p:spPr>
          <a:xfrm>
            <a:off x="228600" y="916166"/>
            <a:ext cx="266700" cy="1892300"/>
          </a:xfrm>
          <a:custGeom>
            <a:avLst/>
            <a:gdLst>
              <a:gd name="connsiteX0" fmla="*/ 266700 w 266700"/>
              <a:gd name="connsiteY0" fmla="*/ 0 h 1892300"/>
              <a:gd name="connsiteX1" fmla="*/ 203200 w 266700"/>
              <a:gd name="connsiteY1" fmla="*/ 25400 h 1892300"/>
              <a:gd name="connsiteX2" fmla="*/ 139700 w 266700"/>
              <a:gd name="connsiteY2" fmla="*/ 101600 h 1892300"/>
              <a:gd name="connsiteX3" fmla="*/ 114300 w 266700"/>
              <a:gd name="connsiteY3" fmla="*/ 177800 h 1892300"/>
              <a:gd name="connsiteX4" fmla="*/ 88900 w 266700"/>
              <a:gd name="connsiteY4" fmla="*/ 215900 h 1892300"/>
              <a:gd name="connsiteX5" fmla="*/ 76200 w 266700"/>
              <a:gd name="connsiteY5" fmla="*/ 254000 h 1892300"/>
              <a:gd name="connsiteX6" fmla="*/ 50800 w 266700"/>
              <a:gd name="connsiteY6" fmla="*/ 406400 h 1892300"/>
              <a:gd name="connsiteX7" fmla="*/ 38100 w 266700"/>
              <a:gd name="connsiteY7" fmla="*/ 457200 h 1892300"/>
              <a:gd name="connsiteX8" fmla="*/ 0 w 266700"/>
              <a:gd name="connsiteY8" fmla="*/ 1524000 h 1892300"/>
              <a:gd name="connsiteX9" fmla="*/ 12700 w 266700"/>
              <a:gd name="connsiteY9" fmla="*/ 1727200 h 1892300"/>
              <a:gd name="connsiteX10" fmla="*/ 25400 w 266700"/>
              <a:gd name="connsiteY10" fmla="*/ 1778000 h 1892300"/>
              <a:gd name="connsiteX11" fmla="*/ 114300 w 266700"/>
              <a:gd name="connsiteY11" fmla="*/ 1866900 h 1892300"/>
              <a:gd name="connsiteX12" fmla="*/ 152400 w 266700"/>
              <a:gd name="connsiteY12" fmla="*/ 1892300 h 189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700" h="1892300">
                <a:moveTo>
                  <a:pt x="266700" y="0"/>
                </a:moveTo>
                <a:cubicBezTo>
                  <a:pt x="245533" y="8467"/>
                  <a:pt x="222532" y="13318"/>
                  <a:pt x="203200" y="25400"/>
                </a:cubicBezTo>
                <a:cubicBezTo>
                  <a:pt x="184795" y="36903"/>
                  <a:pt x="149153" y="80331"/>
                  <a:pt x="139700" y="101600"/>
                </a:cubicBezTo>
                <a:cubicBezTo>
                  <a:pt x="128826" y="126066"/>
                  <a:pt x="129152" y="155523"/>
                  <a:pt x="114300" y="177800"/>
                </a:cubicBezTo>
                <a:cubicBezTo>
                  <a:pt x="105833" y="190500"/>
                  <a:pt x="95726" y="202248"/>
                  <a:pt x="88900" y="215900"/>
                </a:cubicBezTo>
                <a:cubicBezTo>
                  <a:pt x="82913" y="227874"/>
                  <a:pt x="78825" y="240873"/>
                  <a:pt x="76200" y="254000"/>
                </a:cubicBezTo>
                <a:cubicBezTo>
                  <a:pt x="66100" y="304501"/>
                  <a:pt x="59267" y="355600"/>
                  <a:pt x="50800" y="406400"/>
                </a:cubicBezTo>
                <a:cubicBezTo>
                  <a:pt x="47931" y="423617"/>
                  <a:pt x="42333" y="440267"/>
                  <a:pt x="38100" y="457200"/>
                </a:cubicBezTo>
                <a:cubicBezTo>
                  <a:pt x="-9674" y="1006597"/>
                  <a:pt x="14302" y="651579"/>
                  <a:pt x="0" y="1524000"/>
                </a:cubicBezTo>
                <a:cubicBezTo>
                  <a:pt x="4233" y="1591733"/>
                  <a:pt x="5947" y="1659671"/>
                  <a:pt x="12700" y="1727200"/>
                </a:cubicBezTo>
                <a:cubicBezTo>
                  <a:pt x="14437" y="1744568"/>
                  <a:pt x="16923" y="1762742"/>
                  <a:pt x="25400" y="1778000"/>
                </a:cubicBezTo>
                <a:cubicBezTo>
                  <a:pt x="46399" y="1815798"/>
                  <a:pt x="75796" y="1847648"/>
                  <a:pt x="114300" y="1866900"/>
                </a:cubicBezTo>
                <a:cubicBezTo>
                  <a:pt x="156416" y="1887958"/>
                  <a:pt x="152400" y="1863993"/>
                  <a:pt x="152400" y="18923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Freihandform 139"/>
          <p:cNvSpPr/>
          <p:nvPr/>
        </p:nvSpPr>
        <p:spPr>
          <a:xfrm>
            <a:off x="228600" y="2554466"/>
            <a:ext cx="169458" cy="1356152"/>
          </a:xfrm>
          <a:custGeom>
            <a:avLst/>
            <a:gdLst>
              <a:gd name="connsiteX0" fmla="*/ 12700 w 169458"/>
              <a:gd name="connsiteY0" fmla="*/ 0 h 1356152"/>
              <a:gd name="connsiteX1" fmla="*/ 25400 w 169458"/>
              <a:gd name="connsiteY1" fmla="*/ 114300 h 1356152"/>
              <a:gd name="connsiteX2" fmla="*/ 0 w 169458"/>
              <a:gd name="connsiteY2" fmla="*/ 469900 h 1356152"/>
              <a:gd name="connsiteX3" fmla="*/ 12700 w 169458"/>
              <a:gd name="connsiteY3" fmla="*/ 787400 h 1356152"/>
              <a:gd name="connsiteX4" fmla="*/ 25400 w 169458"/>
              <a:gd name="connsiteY4" fmla="*/ 850900 h 1356152"/>
              <a:gd name="connsiteX5" fmla="*/ 38100 w 169458"/>
              <a:gd name="connsiteY5" fmla="*/ 1231900 h 1356152"/>
              <a:gd name="connsiteX6" fmla="*/ 63500 w 169458"/>
              <a:gd name="connsiteY6" fmla="*/ 1270000 h 1356152"/>
              <a:gd name="connsiteX7" fmla="*/ 165100 w 169458"/>
              <a:gd name="connsiteY7" fmla="*/ 1346200 h 135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458" h="1356152">
                <a:moveTo>
                  <a:pt x="12700" y="0"/>
                </a:moveTo>
                <a:cubicBezTo>
                  <a:pt x="16933" y="38100"/>
                  <a:pt x="25400" y="75966"/>
                  <a:pt x="25400" y="114300"/>
                </a:cubicBezTo>
                <a:cubicBezTo>
                  <a:pt x="25400" y="336208"/>
                  <a:pt x="24196" y="324723"/>
                  <a:pt x="0" y="469900"/>
                </a:cubicBezTo>
                <a:cubicBezTo>
                  <a:pt x="4233" y="575733"/>
                  <a:pt x="5654" y="681717"/>
                  <a:pt x="12700" y="787400"/>
                </a:cubicBezTo>
                <a:cubicBezTo>
                  <a:pt x="14136" y="808938"/>
                  <a:pt x="24169" y="829349"/>
                  <a:pt x="25400" y="850900"/>
                </a:cubicBezTo>
                <a:cubicBezTo>
                  <a:pt x="32649" y="977764"/>
                  <a:pt x="26596" y="1105351"/>
                  <a:pt x="38100" y="1231900"/>
                </a:cubicBezTo>
                <a:cubicBezTo>
                  <a:pt x="39482" y="1247101"/>
                  <a:pt x="52013" y="1259949"/>
                  <a:pt x="63500" y="1270000"/>
                </a:cubicBezTo>
                <a:cubicBezTo>
                  <a:pt x="293267" y="1471046"/>
                  <a:pt x="61788" y="1242888"/>
                  <a:pt x="165100" y="13462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rade Verbindung mit Pfeil 140"/>
          <p:cNvCxnSpPr>
            <a:stCxn id="107" idx="6"/>
            <a:endCxn id="129" idx="2"/>
          </p:cNvCxnSpPr>
          <p:nvPr/>
        </p:nvCxnSpPr>
        <p:spPr>
          <a:xfrm>
            <a:off x="675284" y="123093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mit Pfeil 141"/>
          <p:cNvCxnSpPr/>
          <p:nvPr/>
        </p:nvCxnSpPr>
        <p:spPr>
          <a:xfrm>
            <a:off x="675284" y="2006040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Gerade Verbindung mit Pfeil 142"/>
          <p:cNvCxnSpPr/>
          <p:nvPr/>
        </p:nvCxnSpPr>
        <p:spPr>
          <a:xfrm>
            <a:off x="675284" y="288848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mit Pfeil 143"/>
          <p:cNvCxnSpPr/>
          <p:nvPr/>
        </p:nvCxnSpPr>
        <p:spPr>
          <a:xfrm>
            <a:off x="686032" y="396860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mit Pfeil 144"/>
          <p:cNvCxnSpPr/>
          <p:nvPr/>
        </p:nvCxnSpPr>
        <p:spPr>
          <a:xfrm>
            <a:off x="635814" y="504872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mit Pfeil 145"/>
          <p:cNvCxnSpPr/>
          <p:nvPr/>
        </p:nvCxnSpPr>
        <p:spPr>
          <a:xfrm>
            <a:off x="698700" y="6128846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ihandform 6"/>
          <p:cNvSpPr/>
          <p:nvPr/>
        </p:nvSpPr>
        <p:spPr>
          <a:xfrm>
            <a:off x="202980" y="3771900"/>
            <a:ext cx="190720" cy="1232741"/>
          </a:xfrm>
          <a:custGeom>
            <a:avLst/>
            <a:gdLst>
              <a:gd name="connsiteX0" fmla="*/ 63720 w 190720"/>
              <a:gd name="connsiteY0" fmla="*/ 0 h 1232741"/>
              <a:gd name="connsiteX1" fmla="*/ 51020 w 190720"/>
              <a:gd name="connsiteY1" fmla="*/ 203200 h 1232741"/>
              <a:gd name="connsiteX2" fmla="*/ 25620 w 190720"/>
              <a:gd name="connsiteY2" fmla="*/ 558800 h 1232741"/>
              <a:gd name="connsiteX3" fmla="*/ 12920 w 190720"/>
              <a:gd name="connsiteY3" fmla="*/ 736600 h 1232741"/>
              <a:gd name="connsiteX4" fmla="*/ 12920 w 190720"/>
              <a:gd name="connsiteY4" fmla="*/ 1041400 h 1232741"/>
              <a:gd name="connsiteX5" fmla="*/ 25620 w 190720"/>
              <a:gd name="connsiteY5" fmla="*/ 1079500 h 1232741"/>
              <a:gd name="connsiteX6" fmla="*/ 63720 w 190720"/>
              <a:gd name="connsiteY6" fmla="*/ 1130300 h 1232741"/>
              <a:gd name="connsiteX7" fmla="*/ 178020 w 190720"/>
              <a:gd name="connsiteY7" fmla="*/ 1231900 h 1232741"/>
              <a:gd name="connsiteX8" fmla="*/ 190720 w 190720"/>
              <a:gd name="connsiteY8" fmla="*/ 1231900 h 123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0720" h="1232741">
                <a:moveTo>
                  <a:pt x="63720" y="0"/>
                </a:moveTo>
                <a:cubicBezTo>
                  <a:pt x="59487" y="67733"/>
                  <a:pt x="54327" y="135415"/>
                  <a:pt x="51020" y="203200"/>
                </a:cubicBezTo>
                <a:cubicBezTo>
                  <a:pt x="34382" y="544286"/>
                  <a:pt x="72244" y="418927"/>
                  <a:pt x="25620" y="558800"/>
                </a:cubicBezTo>
                <a:cubicBezTo>
                  <a:pt x="21387" y="618067"/>
                  <a:pt x="17477" y="677357"/>
                  <a:pt x="12920" y="736600"/>
                </a:cubicBezTo>
                <a:cubicBezTo>
                  <a:pt x="530" y="897673"/>
                  <a:pt x="-8556" y="880327"/>
                  <a:pt x="12920" y="1041400"/>
                </a:cubicBezTo>
                <a:cubicBezTo>
                  <a:pt x="14689" y="1054670"/>
                  <a:pt x="18978" y="1067877"/>
                  <a:pt x="25620" y="1079500"/>
                </a:cubicBezTo>
                <a:cubicBezTo>
                  <a:pt x="36122" y="1097878"/>
                  <a:pt x="49560" y="1114567"/>
                  <a:pt x="63720" y="1130300"/>
                </a:cubicBezTo>
                <a:cubicBezTo>
                  <a:pt x="91259" y="1160899"/>
                  <a:pt x="135295" y="1210537"/>
                  <a:pt x="178020" y="1231900"/>
                </a:cubicBezTo>
                <a:cubicBezTo>
                  <a:pt x="181806" y="1233793"/>
                  <a:pt x="186487" y="1231900"/>
                  <a:pt x="190720" y="12319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reihandform 7"/>
          <p:cNvSpPr/>
          <p:nvPr/>
        </p:nvSpPr>
        <p:spPr>
          <a:xfrm>
            <a:off x="177800" y="4749800"/>
            <a:ext cx="215900" cy="1282700"/>
          </a:xfrm>
          <a:custGeom>
            <a:avLst/>
            <a:gdLst>
              <a:gd name="connsiteX0" fmla="*/ 38100 w 215900"/>
              <a:gd name="connsiteY0" fmla="*/ 0 h 1282700"/>
              <a:gd name="connsiteX1" fmla="*/ 50800 w 215900"/>
              <a:gd name="connsiteY1" fmla="*/ 88900 h 1282700"/>
              <a:gd name="connsiteX2" fmla="*/ 63500 w 215900"/>
              <a:gd name="connsiteY2" fmla="*/ 127000 h 1282700"/>
              <a:gd name="connsiteX3" fmla="*/ 50800 w 215900"/>
              <a:gd name="connsiteY3" fmla="*/ 393700 h 1282700"/>
              <a:gd name="connsiteX4" fmla="*/ 38100 w 215900"/>
              <a:gd name="connsiteY4" fmla="*/ 431800 h 1282700"/>
              <a:gd name="connsiteX5" fmla="*/ 25400 w 215900"/>
              <a:gd name="connsiteY5" fmla="*/ 482600 h 1282700"/>
              <a:gd name="connsiteX6" fmla="*/ 0 w 215900"/>
              <a:gd name="connsiteY6" fmla="*/ 596900 h 1282700"/>
              <a:gd name="connsiteX7" fmla="*/ 12700 w 215900"/>
              <a:gd name="connsiteY7" fmla="*/ 1041400 h 1282700"/>
              <a:gd name="connsiteX8" fmla="*/ 50800 w 215900"/>
              <a:gd name="connsiteY8" fmla="*/ 1155700 h 1282700"/>
              <a:gd name="connsiteX9" fmla="*/ 88900 w 215900"/>
              <a:gd name="connsiteY9" fmla="*/ 1181100 h 1282700"/>
              <a:gd name="connsiteX10" fmla="*/ 152400 w 215900"/>
              <a:gd name="connsiteY10" fmla="*/ 1257300 h 1282700"/>
              <a:gd name="connsiteX11" fmla="*/ 190500 w 215900"/>
              <a:gd name="connsiteY11" fmla="*/ 1270000 h 1282700"/>
              <a:gd name="connsiteX12" fmla="*/ 215900 w 215900"/>
              <a:gd name="connsiteY12" fmla="*/ 1282700 h 128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900" h="1282700">
                <a:moveTo>
                  <a:pt x="38100" y="0"/>
                </a:moveTo>
                <a:cubicBezTo>
                  <a:pt x="42333" y="29633"/>
                  <a:pt x="44929" y="59547"/>
                  <a:pt x="50800" y="88900"/>
                </a:cubicBezTo>
                <a:cubicBezTo>
                  <a:pt x="53425" y="102027"/>
                  <a:pt x="63500" y="113613"/>
                  <a:pt x="63500" y="127000"/>
                </a:cubicBezTo>
                <a:cubicBezTo>
                  <a:pt x="63500" y="216001"/>
                  <a:pt x="58191" y="305007"/>
                  <a:pt x="50800" y="393700"/>
                </a:cubicBezTo>
                <a:cubicBezTo>
                  <a:pt x="49688" y="407041"/>
                  <a:pt x="41778" y="418928"/>
                  <a:pt x="38100" y="431800"/>
                </a:cubicBezTo>
                <a:cubicBezTo>
                  <a:pt x="33305" y="448583"/>
                  <a:pt x="28823" y="465484"/>
                  <a:pt x="25400" y="482600"/>
                </a:cubicBezTo>
                <a:cubicBezTo>
                  <a:pt x="3049" y="594356"/>
                  <a:pt x="24716" y="522751"/>
                  <a:pt x="0" y="596900"/>
                </a:cubicBezTo>
                <a:cubicBezTo>
                  <a:pt x="4233" y="745067"/>
                  <a:pt x="5478" y="893349"/>
                  <a:pt x="12700" y="1041400"/>
                </a:cubicBezTo>
                <a:cubicBezTo>
                  <a:pt x="14883" y="1086155"/>
                  <a:pt x="18837" y="1123737"/>
                  <a:pt x="50800" y="1155700"/>
                </a:cubicBezTo>
                <a:cubicBezTo>
                  <a:pt x="61593" y="1166493"/>
                  <a:pt x="76200" y="1172633"/>
                  <a:pt x="88900" y="1181100"/>
                </a:cubicBezTo>
                <a:cubicBezTo>
                  <a:pt x="107642" y="1209213"/>
                  <a:pt x="123064" y="1237743"/>
                  <a:pt x="152400" y="1257300"/>
                </a:cubicBezTo>
                <a:cubicBezTo>
                  <a:pt x="163539" y="1264726"/>
                  <a:pt x="178071" y="1265028"/>
                  <a:pt x="190500" y="1270000"/>
                </a:cubicBezTo>
                <a:cubicBezTo>
                  <a:pt x="199289" y="1273516"/>
                  <a:pt x="207433" y="1278467"/>
                  <a:pt x="215900" y="128270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0" name="Gerade Verbindung mit Pfeil 129"/>
          <p:cNvCxnSpPr/>
          <p:nvPr/>
        </p:nvCxnSpPr>
        <p:spPr>
          <a:xfrm>
            <a:off x="683992" y="678578"/>
            <a:ext cx="296416" cy="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70037" y="544770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sp>
        <p:nvSpPr>
          <p:cNvPr id="131" name="Textfeld 130"/>
          <p:cNvSpPr txBox="1"/>
          <p:nvPr/>
        </p:nvSpPr>
        <p:spPr>
          <a:xfrm>
            <a:off x="941358" y="563538"/>
            <a:ext cx="3754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smtClean="0"/>
              <a:t>Pt0</a:t>
            </a:r>
            <a:endParaRPr lang="de-DE" b="1" dirty="0"/>
          </a:p>
        </p:txBody>
      </p:sp>
      <p:grpSp>
        <p:nvGrpSpPr>
          <p:cNvPr id="132" name="Gruppieren 131"/>
          <p:cNvGrpSpPr/>
          <p:nvPr/>
        </p:nvGrpSpPr>
        <p:grpSpPr>
          <a:xfrm>
            <a:off x="5985880" y="358426"/>
            <a:ext cx="432048" cy="5976664"/>
            <a:chOff x="907976" y="448598"/>
            <a:chExt cx="432048" cy="5976664"/>
          </a:xfrm>
        </p:grpSpPr>
        <p:grpSp>
          <p:nvGrpSpPr>
            <p:cNvPr id="133" name="Gruppieren 132"/>
            <p:cNvGrpSpPr/>
            <p:nvPr/>
          </p:nvGrpSpPr>
          <p:grpSpPr>
            <a:xfrm>
              <a:off x="907976" y="448598"/>
              <a:ext cx="432048" cy="5976664"/>
              <a:chOff x="755576" y="404664"/>
              <a:chExt cx="432048" cy="5976664"/>
            </a:xfrm>
          </p:grpSpPr>
          <p:sp>
            <p:nvSpPr>
              <p:cNvPr id="172" name="Rechteck 171"/>
              <p:cNvSpPr/>
              <p:nvPr/>
            </p:nvSpPr>
            <p:spPr>
              <a:xfrm>
                <a:off x="755576" y="404664"/>
                <a:ext cx="432048" cy="597666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3" name="Ellipse 172"/>
              <p:cNvSpPr/>
              <p:nvPr/>
            </p:nvSpPr>
            <p:spPr>
              <a:xfrm>
                <a:off x="827584" y="50909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Ellipse 173"/>
              <p:cNvSpPr/>
              <p:nvPr/>
            </p:nvSpPr>
            <p:spPr>
              <a:xfrm>
                <a:off x="819300" y="1051372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4" name="Gruppieren 133"/>
            <p:cNvGrpSpPr/>
            <p:nvPr/>
          </p:nvGrpSpPr>
          <p:grpSpPr>
            <a:xfrm>
              <a:off x="968307" y="1059313"/>
              <a:ext cx="333648" cy="315641"/>
              <a:chOff x="3152005" y="6314650"/>
              <a:chExt cx="333648" cy="315641"/>
            </a:xfrm>
          </p:grpSpPr>
          <p:cxnSp>
            <p:nvCxnSpPr>
              <p:cNvPr id="170" name="Gerade Verbindung 169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 Verbindung 170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uppieren 146"/>
            <p:cNvGrpSpPr/>
            <p:nvPr/>
          </p:nvGrpSpPr>
          <p:grpSpPr>
            <a:xfrm>
              <a:off x="934368" y="4843955"/>
              <a:ext cx="333648" cy="321372"/>
              <a:chOff x="5416083" y="4979836"/>
              <a:chExt cx="333648" cy="321372"/>
            </a:xfrm>
          </p:grpSpPr>
          <p:sp>
            <p:nvSpPr>
              <p:cNvPr id="167" name="Ellipse 166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8" name="Gerade Verbindung 167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Gerade Verbindung 168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Gruppieren 147"/>
            <p:cNvGrpSpPr/>
            <p:nvPr/>
          </p:nvGrpSpPr>
          <p:grpSpPr>
            <a:xfrm>
              <a:off x="972583" y="5951490"/>
              <a:ext cx="333648" cy="321372"/>
              <a:chOff x="5416083" y="4979836"/>
              <a:chExt cx="333648" cy="321372"/>
            </a:xfrm>
          </p:grpSpPr>
          <p:sp>
            <p:nvSpPr>
              <p:cNvPr id="164" name="Ellipse 163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5" name="Gerade Verbindung 164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Gerade Verbindung 165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Gruppieren 148"/>
            <p:cNvGrpSpPr/>
            <p:nvPr/>
          </p:nvGrpSpPr>
          <p:grpSpPr>
            <a:xfrm>
              <a:off x="946300" y="2744470"/>
              <a:ext cx="332765" cy="318181"/>
              <a:chOff x="4787939" y="5005454"/>
              <a:chExt cx="332765" cy="318181"/>
            </a:xfrm>
          </p:grpSpPr>
          <p:sp>
            <p:nvSpPr>
              <p:cNvPr id="160" name="Ellipse 159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61" name="Gruppieren 160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62" name="Gerade Verbindung 161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Gerade Verbindung 162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Gruppieren 149"/>
            <p:cNvGrpSpPr/>
            <p:nvPr/>
          </p:nvGrpSpPr>
          <p:grpSpPr>
            <a:xfrm>
              <a:off x="946299" y="1855333"/>
              <a:ext cx="332765" cy="318181"/>
              <a:chOff x="4787939" y="5005454"/>
              <a:chExt cx="332765" cy="318181"/>
            </a:xfrm>
          </p:grpSpPr>
          <p:sp>
            <p:nvSpPr>
              <p:cNvPr id="156" name="Ellipse 155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7" name="Gruppieren 156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8" name="Gerade Verbindung 157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Gerade Verbindung 158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1" name="Gruppieren 150"/>
            <p:cNvGrpSpPr/>
            <p:nvPr/>
          </p:nvGrpSpPr>
          <p:grpSpPr>
            <a:xfrm>
              <a:off x="958837" y="3824590"/>
              <a:ext cx="332765" cy="318181"/>
              <a:chOff x="4787939" y="5005454"/>
              <a:chExt cx="332765" cy="318181"/>
            </a:xfrm>
          </p:grpSpPr>
          <p:sp>
            <p:nvSpPr>
              <p:cNvPr id="152" name="Ellipse 151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153" name="Gruppieren 152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154" name="Gerade Verbindung 153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Gerade Verbindung 154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" name="Gruppieren 3"/>
          <p:cNvGrpSpPr/>
          <p:nvPr/>
        </p:nvGrpSpPr>
        <p:grpSpPr>
          <a:xfrm>
            <a:off x="6044513" y="435243"/>
            <a:ext cx="333648" cy="315641"/>
            <a:chOff x="2894744" y="2237863"/>
            <a:chExt cx="333648" cy="315641"/>
          </a:xfrm>
        </p:grpSpPr>
        <p:cxnSp>
          <p:nvCxnSpPr>
            <p:cNvPr id="175" name="Gerade Verbindung 174"/>
            <p:cNvCxnSpPr/>
            <p:nvPr/>
          </p:nvCxnSpPr>
          <p:spPr>
            <a:xfrm>
              <a:off x="2895627" y="2257625"/>
              <a:ext cx="332765" cy="2880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 Verbindung 175"/>
            <p:cNvCxnSpPr/>
            <p:nvPr/>
          </p:nvCxnSpPr>
          <p:spPr>
            <a:xfrm flipV="1">
              <a:off x="2894744" y="2237863"/>
              <a:ext cx="318783" cy="31564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Textfeld 209"/>
          <p:cNvSpPr txBox="1"/>
          <p:nvPr/>
        </p:nvSpPr>
        <p:spPr>
          <a:xfrm>
            <a:off x="8437374" y="1019007"/>
            <a:ext cx="554960" cy="5355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       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8532440" y="1006178"/>
            <a:ext cx="378023" cy="5157209"/>
            <a:chOff x="8532440" y="1006178"/>
            <a:chExt cx="378023" cy="5157209"/>
          </a:xfrm>
        </p:grpSpPr>
        <p:grpSp>
          <p:nvGrpSpPr>
            <p:cNvPr id="212" name="Gruppieren 211"/>
            <p:cNvGrpSpPr/>
            <p:nvPr/>
          </p:nvGrpSpPr>
          <p:grpSpPr>
            <a:xfrm>
              <a:off x="8552433" y="1710662"/>
              <a:ext cx="332765" cy="318181"/>
              <a:chOff x="4787939" y="5005454"/>
              <a:chExt cx="332765" cy="318181"/>
            </a:xfrm>
          </p:grpSpPr>
          <p:sp>
            <p:nvSpPr>
              <p:cNvPr id="236" name="Ellipse 235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37" name="Gruppieren 236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238" name="Gerade Verbindung 237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Gerade Verbindung 238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3" name="Gruppieren 212"/>
            <p:cNvGrpSpPr/>
            <p:nvPr/>
          </p:nvGrpSpPr>
          <p:grpSpPr>
            <a:xfrm>
              <a:off x="8568307" y="2592020"/>
              <a:ext cx="332765" cy="318181"/>
              <a:chOff x="4787939" y="5005454"/>
              <a:chExt cx="332765" cy="318181"/>
            </a:xfrm>
          </p:grpSpPr>
          <p:sp>
            <p:nvSpPr>
              <p:cNvPr id="232" name="Ellipse 231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33" name="Gruppieren 232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234" name="Gerade Verbindung 233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Gerade Verbindung 234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4" name="Gruppieren 213"/>
            <p:cNvGrpSpPr/>
            <p:nvPr/>
          </p:nvGrpSpPr>
          <p:grpSpPr>
            <a:xfrm>
              <a:off x="8532440" y="1006178"/>
              <a:ext cx="332765" cy="318181"/>
              <a:chOff x="4787939" y="5005454"/>
              <a:chExt cx="332765" cy="318181"/>
            </a:xfrm>
          </p:grpSpPr>
          <p:sp>
            <p:nvSpPr>
              <p:cNvPr id="228" name="Ellipse 227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29" name="Gruppieren 228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230" name="Gerade Verbindung 229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Gerade Verbindung 230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5" name="Gruppieren 214"/>
            <p:cNvGrpSpPr/>
            <p:nvPr/>
          </p:nvGrpSpPr>
          <p:grpSpPr>
            <a:xfrm>
              <a:off x="8554513" y="3648694"/>
              <a:ext cx="332765" cy="318181"/>
              <a:chOff x="4787939" y="5005454"/>
              <a:chExt cx="332765" cy="318181"/>
            </a:xfrm>
          </p:grpSpPr>
          <p:sp>
            <p:nvSpPr>
              <p:cNvPr id="224" name="Ellipse 223"/>
              <p:cNvSpPr/>
              <p:nvPr/>
            </p:nvSpPr>
            <p:spPr>
              <a:xfrm>
                <a:off x="4815460" y="5013176"/>
                <a:ext cx="288032" cy="2880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grpSp>
            <p:nvGrpSpPr>
              <p:cNvPr id="225" name="Gruppieren 224"/>
              <p:cNvGrpSpPr/>
              <p:nvPr/>
            </p:nvGrpSpPr>
            <p:grpSpPr>
              <a:xfrm>
                <a:off x="4787939" y="5005454"/>
                <a:ext cx="332765" cy="318181"/>
                <a:chOff x="3963683" y="5049191"/>
                <a:chExt cx="332765" cy="318181"/>
              </a:xfrm>
            </p:grpSpPr>
            <p:cxnSp>
              <p:nvCxnSpPr>
                <p:cNvPr id="226" name="Gerade Verbindung 225"/>
                <p:cNvCxnSpPr/>
                <p:nvPr/>
              </p:nvCxnSpPr>
              <p:spPr>
                <a:xfrm>
                  <a:off x="3963683" y="5049191"/>
                  <a:ext cx="332765" cy="28803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Gerade Verbindung 226"/>
                <p:cNvCxnSpPr/>
                <p:nvPr/>
              </p:nvCxnSpPr>
              <p:spPr>
                <a:xfrm flipV="1">
                  <a:off x="3973951" y="5051731"/>
                  <a:ext cx="318783" cy="31564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6" name="Gruppieren 215"/>
            <p:cNvGrpSpPr/>
            <p:nvPr/>
          </p:nvGrpSpPr>
          <p:grpSpPr>
            <a:xfrm>
              <a:off x="8576815" y="4739933"/>
              <a:ext cx="333648" cy="321372"/>
              <a:chOff x="5416083" y="4979836"/>
              <a:chExt cx="333648" cy="321372"/>
            </a:xfrm>
          </p:grpSpPr>
          <p:sp>
            <p:nvSpPr>
              <p:cNvPr id="221" name="Ellipse 220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22" name="Gerade Verbindung 221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Gerade Verbindung 222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7" name="Gruppieren 216"/>
            <p:cNvGrpSpPr/>
            <p:nvPr/>
          </p:nvGrpSpPr>
          <p:grpSpPr>
            <a:xfrm>
              <a:off x="8576815" y="5842015"/>
              <a:ext cx="333648" cy="321372"/>
              <a:chOff x="5416083" y="4979836"/>
              <a:chExt cx="333648" cy="321372"/>
            </a:xfrm>
          </p:grpSpPr>
          <p:sp>
            <p:nvSpPr>
              <p:cNvPr id="218" name="Ellipse 217"/>
              <p:cNvSpPr/>
              <p:nvPr/>
            </p:nvSpPr>
            <p:spPr>
              <a:xfrm>
                <a:off x="5448324" y="5013176"/>
                <a:ext cx="288032" cy="288032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219" name="Gerade Verbindung 218"/>
              <p:cNvCxnSpPr/>
              <p:nvPr/>
            </p:nvCxnSpPr>
            <p:spPr>
              <a:xfrm>
                <a:off x="5416966" y="4999598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Gerade Verbindung 219"/>
              <p:cNvCxnSpPr/>
              <p:nvPr/>
            </p:nvCxnSpPr>
            <p:spPr>
              <a:xfrm flipV="1">
                <a:off x="5416083" y="4979836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0" name="Textfeld 239"/>
          <p:cNvSpPr txBox="1"/>
          <p:nvPr/>
        </p:nvSpPr>
        <p:spPr>
          <a:xfrm>
            <a:off x="8434857" y="642124"/>
            <a:ext cx="56291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Test</a:t>
            </a:r>
            <a:endParaRPr lang="de-DE" b="1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6518041" y="934120"/>
            <a:ext cx="1840667" cy="350662"/>
            <a:chOff x="6518041" y="934120"/>
            <a:chExt cx="1840667" cy="350662"/>
          </a:xfrm>
        </p:grpSpPr>
        <p:grpSp>
          <p:nvGrpSpPr>
            <p:cNvPr id="241" name="Gruppieren 24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42" name="Gerade Verbindung 24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Gerade Verbindung 24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4" name="Gruppieren 243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45" name="Gerade Verbindung 24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Gerade Verbindung 24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Gruppieren 246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48" name="Gerade Verbindung 24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Gerade Verbindung 24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1" name="Gruppieren 25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52" name="Gerade Verbindung 25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Gerade Verbindung 25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4" name="Gruppieren 263"/>
          <p:cNvGrpSpPr/>
          <p:nvPr/>
        </p:nvGrpSpPr>
        <p:grpSpPr>
          <a:xfrm>
            <a:off x="6475749" y="1695691"/>
            <a:ext cx="1840667" cy="350662"/>
            <a:chOff x="6518041" y="934120"/>
            <a:chExt cx="1840667" cy="350662"/>
          </a:xfrm>
        </p:grpSpPr>
        <p:grpSp>
          <p:nvGrpSpPr>
            <p:cNvPr id="265" name="Gruppieren 264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75" name="Gerade Verbindung 27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Gerade Verbindung 27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6" name="Gruppieren 265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73" name="Gerade Verbindung 272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Gerade Verbindung 273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7" name="Gruppieren 266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71" name="Gerade Verbindung 27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Gerade Verbindung 27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8" name="Gruppieren 267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69" name="Gerade Verbindung 26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Gerade Verbindung 26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7" name="Gruppieren 276"/>
          <p:cNvGrpSpPr/>
          <p:nvPr/>
        </p:nvGrpSpPr>
        <p:grpSpPr>
          <a:xfrm>
            <a:off x="6518041" y="2599390"/>
            <a:ext cx="1840667" cy="350662"/>
            <a:chOff x="6518041" y="934120"/>
            <a:chExt cx="1840667" cy="350662"/>
          </a:xfrm>
        </p:grpSpPr>
        <p:grpSp>
          <p:nvGrpSpPr>
            <p:cNvPr id="278" name="Gruppieren 277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288" name="Gerade Verbindung 28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Gerade Verbindung 28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9" name="Gruppieren 278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86" name="Gerade Verbindung 28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Gerade Verbindung 28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0" name="Gruppieren 279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84" name="Gerade Verbindung 28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Gerade Verbindung 28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1" name="Gruppieren 28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82" name="Gerade Verbindung 28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Gerade Verbindung 28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0" name="Gruppieren 289"/>
          <p:cNvGrpSpPr/>
          <p:nvPr/>
        </p:nvGrpSpPr>
        <p:grpSpPr>
          <a:xfrm>
            <a:off x="6518041" y="3696663"/>
            <a:ext cx="1840667" cy="350662"/>
            <a:chOff x="6518041" y="934120"/>
            <a:chExt cx="1840667" cy="350662"/>
          </a:xfrm>
        </p:grpSpPr>
        <p:grpSp>
          <p:nvGrpSpPr>
            <p:cNvPr id="291" name="Gruppieren 29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05" name="Gerade Verbindung 30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Gerade Verbindung 30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2" name="Gruppieren 291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299" name="Gerade Verbindung 29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Gerade Verbindung 30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3" name="Gruppieren 292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297" name="Gerade Verbindung 29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Gerade Verbindung 29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4" name="Gruppieren 293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295" name="Gerade Verbindung 29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Gerade Verbindung 29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7" name="Gruppieren 306"/>
          <p:cNvGrpSpPr/>
          <p:nvPr/>
        </p:nvGrpSpPr>
        <p:grpSpPr>
          <a:xfrm>
            <a:off x="6518041" y="4710915"/>
            <a:ext cx="1840667" cy="350662"/>
            <a:chOff x="6518041" y="934120"/>
            <a:chExt cx="1840667" cy="350662"/>
          </a:xfrm>
        </p:grpSpPr>
        <p:grpSp>
          <p:nvGrpSpPr>
            <p:cNvPr id="308" name="Gruppieren 307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18" name="Gerade Verbindung 31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Gerade Verbindung 31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uppieren 308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316" name="Gerade Verbindung 315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Gerade Verbindung 316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0" name="Gruppieren 309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314" name="Gerade Verbindung 313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Gerade Verbindung 314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1" name="Gruppieren 310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312" name="Gerade Verbindung 311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Gerade Verbindung 312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0" name="Gruppieren 319"/>
          <p:cNvGrpSpPr/>
          <p:nvPr/>
        </p:nvGrpSpPr>
        <p:grpSpPr>
          <a:xfrm>
            <a:off x="6518041" y="5830462"/>
            <a:ext cx="1840667" cy="350662"/>
            <a:chOff x="6518041" y="934120"/>
            <a:chExt cx="1840667" cy="350662"/>
          </a:xfrm>
        </p:grpSpPr>
        <p:grpSp>
          <p:nvGrpSpPr>
            <p:cNvPr id="321" name="Gruppieren 320"/>
            <p:cNvGrpSpPr/>
            <p:nvPr/>
          </p:nvGrpSpPr>
          <p:grpSpPr>
            <a:xfrm>
              <a:off x="6518041" y="969141"/>
              <a:ext cx="333648" cy="315641"/>
              <a:chOff x="3152005" y="6314650"/>
              <a:chExt cx="333648" cy="315641"/>
            </a:xfrm>
          </p:grpSpPr>
          <p:cxnSp>
            <p:nvCxnSpPr>
              <p:cNvPr id="331" name="Gerade Verbindung 330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Gerade Verbindung 331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2" name="Gruppieren 321"/>
            <p:cNvGrpSpPr/>
            <p:nvPr/>
          </p:nvGrpSpPr>
          <p:grpSpPr>
            <a:xfrm>
              <a:off x="7026820" y="957589"/>
              <a:ext cx="333648" cy="315641"/>
              <a:chOff x="3152005" y="6314650"/>
              <a:chExt cx="333648" cy="315641"/>
            </a:xfrm>
          </p:grpSpPr>
          <p:cxnSp>
            <p:nvCxnSpPr>
              <p:cNvPr id="329" name="Gerade Verbindung 328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Gerade Verbindung 329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Gruppieren 322"/>
            <p:cNvGrpSpPr/>
            <p:nvPr/>
          </p:nvGrpSpPr>
          <p:grpSpPr>
            <a:xfrm>
              <a:off x="7525196" y="942628"/>
              <a:ext cx="333648" cy="315641"/>
              <a:chOff x="3152005" y="6314650"/>
              <a:chExt cx="333648" cy="315641"/>
            </a:xfrm>
          </p:grpSpPr>
          <p:cxnSp>
            <p:nvCxnSpPr>
              <p:cNvPr id="327" name="Gerade Verbindung 326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Gerade Verbindung 327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4" name="Gruppieren 323"/>
            <p:cNvGrpSpPr/>
            <p:nvPr/>
          </p:nvGrpSpPr>
          <p:grpSpPr>
            <a:xfrm>
              <a:off x="8025060" y="934120"/>
              <a:ext cx="333648" cy="315641"/>
              <a:chOff x="3152005" y="6314650"/>
              <a:chExt cx="333648" cy="315641"/>
            </a:xfrm>
          </p:grpSpPr>
          <p:cxnSp>
            <p:nvCxnSpPr>
              <p:cNvPr id="325" name="Gerade Verbindung 324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Gerade Verbindung 325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8" name="Textfeld 337"/>
          <p:cNvSpPr txBox="1"/>
          <p:nvPr/>
        </p:nvSpPr>
        <p:spPr>
          <a:xfrm>
            <a:off x="1766057" y="1043793"/>
            <a:ext cx="6944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b="1" dirty="0" err="1" smtClean="0"/>
              <a:t>inkubiert</a:t>
            </a:r>
            <a:endParaRPr lang="de-DE" b="1" dirty="0"/>
          </a:p>
        </p:txBody>
      </p:sp>
      <p:sp>
        <p:nvSpPr>
          <p:cNvPr id="333" name="Ellipse 332"/>
          <p:cNvSpPr/>
          <p:nvPr/>
        </p:nvSpPr>
        <p:spPr>
          <a:xfrm>
            <a:off x="3499656" y="134324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34" name="Gruppieren 333"/>
          <p:cNvGrpSpPr/>
          <p:nvPr/>
        </p:nvGrpSpPr>
        <p:grpSpPr>
          <a:xfrm>
            <a:off x="73596" y="6393869"/>
            <a:ext cx="9003776" cy="355663"/>
            <a:chOff x="73596" y="6393869"/>
            <a:chExt cx="9003776" cy="355663"/>
          </a:xfrm>
        </p:grpSpPr>
        <p:sp>
          <p:nvSpPr>
            <p:cNvPr id="335" name="Ellipse 334"/>
            <p:cNvSpPr/>
            <p:nvPr/>
          </p:nvSpPr>
          <p:spPr>
            <a:xfrm>
              <a:off x="73596" y="6453569"/>
              <a:ext cx="288032" cy="288032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36" name="Ellipse 335"/>
            <p:cNvSpPr/>
            <p:nvPr/>
          </p:nvSpPr>
          <p:spPr>
            <a:xfrm>
              <a:off x="3877804" y="6435001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37" name="Textfeld 336"/>
            <p:cNvSpPr txBox="1"/>
            <p:nvPr/>
          </p:nvSpPr>
          <p:spPr>
            <a:xfrm>
              <a:off x="289620" y="6434286"/>
              <a:ext cx="863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=kein </a:t>
              </a:r>
              <a:r>
                <a:rPr lang="de-DE" sz="1400" dirty="0" smtClean="0"/>
                <a:t>Fall</a:t>
              </a:r>
              <a:endParaRPr lang="de-DE" sz="1400" dirty="0"/>
            </a:p>
          </p:txBody>
        </p:sp>
        <p:sp>
          <p:nvSpPr>
            <p:cNvPr id="339" name="Textfeld 338"/>
            <p:cNvSpPr txBox="1"/>
            <p:nvPr/>
          </p:nvSpPr>
          <p:spPr>
            <a:xfrm>
              <a:off x="4088031" y="6431969"/>
              <a:ext cx="88998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Fall (SB)</a:t>
              </a:r>
              <a:endParaRPr lang="de-DE" sz="1400" dirty="0"/>
            </a:p>
          </p:txBody>
        </p:sp>
        <p:sp>
          <p:nvSpPr>
            <p:cNvPr id="340" name="Rechteck 339"/>
            <p:cNvSpPr/>
            <p:nvPr/>
          </p:nvSpPr>
          <p:spPr>
            <a:xfrm rot="16200000">
              <a:off x="6466719" y="6413189"/>
              <a:ext cx="117760" cy="32398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341" name="Textfeld 340"/>
            <p:cNvSpPr txBox="1"/>
            <p:nvPr/>
          </p:nvSpPr>
          <p:spPr>
            <a:xfrm>
              <a:off x="6616674" y="6400378"/>
              <a:ext cx="938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 infektiös</a:t>
              </a:r>
              <a:endParaRPr lang="de-DE" sz="1400" dirty="0"/>
            </a:p>
          </p:txBody>
        </p:sp>
        <p:sp>
          <p:nvSpPr>
            <p:cNvPr id="342" name="Rechteck 341"/>
            <p:cNvSpPr/>
            <p:nvPr/>
          </p:nvSpPr>
          <p:spPr>
            <a:xfrm rot="16200000">
              <a:off x="7735781" y="6411712"/>
              <a:ext cx="117760" cy="293015"/>
            </a:xfrm>
            <a:prstGeom prst="rect">
              <a:avLst/>
            </a:prstGeom>
            <a:solidFill>
              <a:srgbClr val="CE02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/>
            </a:p>
          </p:txBody>
        </p:sp>
        <p:sp>
          <p:nvSpPr>
            <p:cNvPr id="343" name="Textfeld 342"/>
            <p:cNvSpPr txBox="1"/>
            <p:nvPr/>
          </p:nvSpPr>
          <p:spPr>
            <a:xfrm>
              <a:off x="7892752" y="6393869"/>
              <a:ext cx="11846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=übertragend</a:t>
              </a:r>
              <a:endParaRPr lang="de-DE" sz="1400" dirty="0"/>
            </a:p>
          </p:txBody>
        </p:sp>
        <p:grpSp>
          <p:nvGrpSpPr>
            <p:cNvPr id="344" name="Gruppieren 343"/>
            <p:cNvGrpSpPr/>
            <p:nvPr/>
          </p:nvGrpSpPr>
          <p:grpSpPr>
            <a:xfrm>
              <a:off x="4965675" y="6433891"/>
              <a:ext cx="333648" cy="315641"/>
              <a:chOff x="3152005" y="6314650"/>
              <a:chExt cx="333648" cy="315641"/>
            </a:xfrm>
          </p:grpSpPr>
          <p:cxnSp>
            <p:nvCxnSpPr>
              <p:cNvPr id="348" name="Gerade Verbindung 347"/>
              <p:cNvCxnSpPr/>
              <p:nvPr/>
            </p:nvCxnSpPr>
            <p:spPr>
              <a:xfrm>
                <a:off x="3152888" y="6334412"/>
                <a:ext cx="332765" cy="28803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Gerade Verbindung 348"/>
              <p:cNvCxnSpPr/>
              <p:nvPr/>
            </p:nvCxnSpPr>
            <p:spPr>
              <a:xfrm flipV="1">
                <a:off x="3152005" y="6314650"/>
                <a:ext cx="318783" cy="3156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5" name="Textfeld 344"/>
            <p:cNvSpPr txBox="1"/>
            <p:nvPr/>
          </p:nvSpPr>
          <p:spPr>
            <a:xfrm>
              <a:off x="5133373" y="6421178"/>
              <a:ext cx="11437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=Quarantäne</a:t>
              </a:r>
              <a:endParaRPr lang="de-DE" sz="1400" dirty="0"/>
            </a:p>
          </p:txBody>
        </p:sp>
        <p:sp>
          <p:nvSpPr>
            <p:cNvPr id="346" name="Ellipse 345"/>
            <p:cNvSpPr/>
            <p:nvPr/>
          </p:nvSpPr>
          <p:spPr>
            <a:xfrm>
              <a:off x="1228552" y="6459729"/>
              <a:ext cx="288032" cy="288032"/>
            </a:xfrm>
            <a:prstGeom prst="ellipse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47" name="Textfeld 346"/>
            <p:cNvSpPr txBox="1"/>
            <p:nvPr/>
          </p:nvSpPr>
          <p:spPr>
            <a:xfrm>
              <a:off x="1428962" y="6431175"/>
              <a:ext cx="23685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/>
                <a:t>= </a:t>
              </a:r>
              <a:r>
                <a:rPr lang="de-DE" sz="1400" dirty="0" smtClean="0"/>
                <a:t>infiziert, noch nicht infektiös</a:t>
              </a:r>
              <a:endParaRPr lang="de-DE" sz="1400" dirty="0"/>
            </a:p>
          </p:txBody>
        </p:sp>
      </p:grpSp>
      <p:sp>
        <p:nvSpPr>
          <p:cNvPr id="356" name="Ellipse 355"/>
          <p:cNvSpPr/>
          <p:nvPr/>
        </p:nvSpPr>
        <p:spPr>
          <a:xfrm>
            <a:off x="3521588" y="1942873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7" name="Textfeld 356"/>
          <p:cNvSpPr txBox="1"/>
          <p:nvPr/>
        </p:nvSpPr>
        <p:spPr>
          <a:xfrm>
            <a:off x="3457526" y="175839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58" name="Ellipse 357"/>
          <p:cNvSpPr/>
          <p:nvPr/>
        </p:nvSpPr>
        <p:spPr>
          <a:xfrm>
            <a:off x="3530751" y="2831076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9" name="Textfeld 358"/>
          <p:cNvSpPr txBox="1"/>
          <p:nvPr/>
        </p:nvSpPr>
        <p:spPr>
          <a:xfrm>
            <a:off x="3475700" y="2625585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60" name="Ellipse 359"/>
          <p:cNvSpPr/>
          <p:nvPr/>
        </p:nvSpPr>
        <p:spPr>
          <a:xfrm>
            <a:off x="3544596" y="3915821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1" name="Textfeld 360"/>
          <p:cNvSpPr txBox="1"/>
          <p:nvPr/>
        </p:nvSpPr>
        <p:spPr>
          <a:xfrm>
            <a:off x="3485292" y="3725237"/>
            <a:ext cx="4154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SB</a:t>
            </a:r>
            <a:endParaRPr lang="de-DE" dirty="0"/>
          </a:p>
        </p:txBody>
      </p:sp>
      <p:sp>
        <p:nvSpPr>
          <p:cNvPr id="362" name="Ellipse 361"/>
          <p:cNvSpPr/>
          <p:nvPr/>
        </p:nvSpPr>
        <p:spPr>
          <a:xfrm>
            <a:off x="1008982" y="1909177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3" name="Ellipse 362"/>
          <p:cNvSpPr/>
          <p:nvPr/>
        </p:nvSpPr>
        <p:spPr>
          <a:xfrm>
            <a:off x="1028577" y="2748662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4" name="Ellipse 363"/>
          <p:cNvSpPr/>
          <p:nvPr/>
        </p:nvSpPr>
        <p:spPr>
          <a:xfrm>
            <a:off x="1020939" y="3832974"/>
            <a:ext cx="288032" cy="288032"/>
          </a:xfrm>
          <a:prstGeom prst="ellipse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5" name="Ellipse 364"/>
          <p:cNvSpPr/>
          <p:nvPr/>
        </p:nvSpPr>
        <p:spPr>
          <a:xfrm>
            <a:off x="979984" y="4904710"/>
            <a:ext cx="288032" cy="28803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6" name="Ellipse 365"/>
          <p:cNvSpPr/>
          <p:nvPr/>
        </p:nvSpPr>
        <p:spPr>
          <a:xfrm>
            <a:off x="1009354" y="6000088"/>
            <a:ext cx="288032" cy="28803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53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Gibt es blinde Flecken bei dieser Strategie?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34590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1244</Words>
  <Application>Microsoft Office PowerPoint</Application>
  <PresentationFormat>Bildschirmpräsentation (4:3)</PresentationFormat>
  <Paragraphs>398</Paragraphs>
  <Slides>22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Larissa</vt:lpstr>
      <vt:lpstr>Ermittlungsarbeit im ÖGD für COVID</vt:lpstr>
      <vt:lpstr>Vorbemerkungen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Gibt es blinde Flecken bei dieser Strategie?</vt:lpstr>
      <vt:lpstr>PowerPoint-Präsentation</vt:lpstr>
      <vt:lpstr>PowerPoint-Präsentation</vt:lpstr>
      <vt:lpstr>PowerPoint-Präsentation</vt:lpstr>
      <vt:lpstr>Standard sollte sein:</vt:lpstr>
      <vt:lpstr>Erfahrung aus dem Domchor</vt:lpstr>
      <vt:lpstr>Bedeutung des Clustertyps</vt:lpstr>
      <vt:lpstr>Überlegung für Hochinzidenzsituation</vt:lpstr>
      <vt:lpstr>Warum 14 Tage für den ganzen Haushalt?</vt:lpstr>
      <vt:lpstr>PowerPoint-Präsentation</vt:lpstr>
      <vt:lpstr>PowerPoint-Präsentation</vt:lpstr>
      <vt:lpstr>PowerPoint-Präsentation</vt:lpstr>
      <vt:lpstr>Ungelöstes Problem</vt:lpstr>
      <vt:lpstr>Vielen Dank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Buchholz, Udo</dc:creator>
  <cp:lastModifiedBy>Buchholz, Udo</cp:lastModifiedBy>
  <cp:revision>63</cp:revision>
  <dcterms:created xsi:type="dcterms:W3CDTF">2020-08-05T11:28:20Z</dcterms:created>
  <dcterms:modified xsi:type="dcterms:W3CDTF">2020-08-07T03:46:31Z</dcterms:modified>
</cp:coreProperties>
</file>