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27" r:id="rId2"/>
    <p:sldId id="642" r:id="rId3"/>
    <p:sldId id="671" r:id="rId4"/>
    <p:sldId id="643" r:id="rId5"/>
    <p:sldId id="713" r:id="rId6"/>
    <p:sldId id="570" r:id="rId7"/>
    <p:sldId id="697" r:id="rId8"/>
    <p:sldId id="703" r:id="rId9"/>
    <p:sldId id="710" r:id="rId10"/>
    <p:sldId id="712" r:id="rId11"/>
    <p:sldId id="714" r:id="rId12"/>
    <p:sldId id="709" r:id="rId13"/>
    <p:sldId id="698" r:id="rId14"/>
    <p:sldId id="699" r:id="rId15"/>
    <p:sldId id="700" r:id="rId16"/>
    <p:sldId id="695" r:id="rId17"/>
    <p:sldId id="696" r:id="rId18"/>
    <p:sldId id="706" r:id="rId19"/>
    <p:sldId id="708" r:id="rId20"/>
    <p:sldId id="701" r:id="rId21"/>
    <p:sldId id="702" r:id="rId22"/>
    <p:sldId id="658" r:id="rId23"/>
    <p:sldId id="659" r:id="rId2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0874" autoAdjust="0"/>
  </p:normalViewPr>
  <p:slideViewPr>
    <p:cSldViewPr snapToGrid="0" snapToObjects="1">
      <p:cViewPr varScale="1">
        <p:scale>
          <a:sx n="121" d="100"/>
          <a:sy n="121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 mit Daten aus Cube vom Dienstag oder Lagebericht vom Dienstag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97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sind tatsächlich nur die Fälle </a:t>
            </a:r>
            <a:r>
              <a:rPr lang="de-DE" smtClean="0"/>
              <a:t>mit mind. </a:t>
            </a:r>
            <a:r>
              <a:rPr lang="de-DE" dirty="0" smtClean="0"/>
              <a:t>einem</a:t>
            </a:r>
            <a:r>
              <a:rPr lang="de-DE" baseline="0" dirty="0" smtClean="0"/>
              <a:t> ausländischem Expositionsland in die Berechnung eingeflossen. In den Folgefolien sind es immer die Nennungen bezogen auf die Fallzahlen. Der Fehler ist minimal. 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Lagebericht, alternativ Freitags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 (LB vom Dienstag)</a:t>
            </a:r>
          </a:p>
          <a:p>
            <a:r>
              <a:rPr lang="de-DE" dirty="0" smtClean="0"/>
              <a:t>Datei </a:t>
            </a:r>
            <a:r>
              <a:rPr lang="de-DE" dirty="0" err="1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Fallzahlen Tabelle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5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ango-tours.de/sommerreisen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07.08.2020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07.08.2020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11780"/>
              </p:ext>
            </p:extLst>
          </p:nvPr>
        </p:nvGraphicFramePr>
        <p:xfrm>
          <a:off x="217439" y="2004786"/>
          <a:ext cx="8659861" cy="24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05.08.2020;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214.214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+1147</a:t>
                      </a:r>
                      <a:endParaRPr lang="de-DE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0,54%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9.183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0,09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4,3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195.900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53263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06.08.2020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07.08.2020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1,16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0,92 </a:t>
            </a:r>
            <a:r>
              <a:rPr lang="de-DE" sz="1400" b="1" dirty="0" smtClean="0">
                <a:solidFill>
                  <a:srgbClr val="FF0000"/>
                </a:solidFill>
              </a:rPr>
              <a:t>- </a:t>
            </a:r>
            <a:r>
              <a:rPr lang="de-DE" sz="1400" b="1" dirty="0" smtClean="0">
                <a:solidFill>
                  <a:srgbClr val="FF0000"/>
                </a:solidFill>
              </a:rPr>
              <a:t>1,42)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06.08.2020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0,99 </a:t>
            </a:r>
            <a:r>
              <a:rPr lang="de-DE" sz="1400" b="1" dirty="0">
                <a:solidFill>
                  <a:srgbClr val="045AA6"/>
                </a:solidFill>
              </a:rPr>
              <a:t>(95%-Prädiktionsintervall: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0,80 </a:t>
            </a:r>
            <a:r>
              <a:rPr lang="de-DE" sz="1400" b="1" dirty="0">
                <a:solidFill>
                  <a:srgbClr val="045AA6"/>
                </a:solidFill>
              </a:rPr>
              <a:t>- </a:t>
            </a:r>
            <a:r>
              <a:rPr lang="de-DE" sz="1400" b="1" dirty="0" smtClean="0">
                <a:solidFill>
                  <a:srgbClr val="045AA6"/>
                </a:solidFill>
              </a:rPr>
              <a:t>1,26) </a:t>
            </a:r>
            <a:endParaRPr lang="de-DE" sz="1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07.08.2020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1,16 </a:t>
            </a:r>
            <a:r>
              <a:rPr lang="de-DE" sz="1400" b="1" dirty="0" smtClean="0">
                <a:solidFill>
                  <a:srgbClr val="FF0000"/>
                </a:solidFill>
              </a:rPr>
              <a:t>(95</a:t>
            </a:r>
            <a:r>
              <a:rPr lang="de-DE" sz="1400" b="1" dirty="0">
                <a:solidFill>
                  <a:srgbClr val="FF0000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FF0000"/>
                </a:solidFill>
              </a:rPr>
              <a:t>1,02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smtClean="0">
                <a:solidFill>
                  <a:srgbClr val="FF0000"/>
                </a:solidFill>
              </a:rPr>
              <a:t>- </a:t>
            </a:r>
            <a:r>
              <a:rPr lang="de-DE" sz="1400" b="1" dirty="0" smtClean="0">
                <a:solidFill>
                  <a:srgbClr val="FF0000"/>
                </a:solidFill>
              </a:rPr>
              <a:t>1,33) </a:t>
            </a:r>
            <a:endParaRPr lang="de-DE" sz="14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06.08.2020</a:t>
            </a:r>
            <a:r>
              <a:rPr lang="de-DE" sz="1400" b="1" dirty="0">
                <a:solidFill>
                  <a:srgbClr val="045AA6"/>
                </a:solidFill>
              </a:rPr>
              <a:t>: 	</a:t>
            </a:r>
            <a:r>
              <a:rPr lang="de-DE" sz="1400" b="1" dirty="0" smtClean="0">
                <a:solidFill>
                  <a:srgbClr val="045AA6"/>
                </a:solidFill>
              </a:rPr>
              <a:t>1,06 </a:t>
            </a:r>
            <a:r>
              <a:rPr lang="de-DE" sz="1400" b="1" dirty="0" smtClean="0">
                <a:solidFill>
                  <a:srgbClr val="045AA6"/>
                </a:solidFill>
              </a:rPr>
              <a:t>(95</a:t>
            </a:r>
            <a:r>
              <a:rPr lang="de-DE" sz="1400" b="1" dirty="0">
                <a:solidFill>
                  <a:srgbClr val="045AA6"/>
                </a:solidFill>
              </a:rPr>
              <a:t>%-Prädiktionsintervall: </a:t>
            </a:r>
            <a:r>
              <a:rPr lang="de-DE" sz="1400" b="1" dirty="0" smtClean="0">
                <a:solidFill>
                  <a:srgbClr val="045AA6"/>
                </a:solidFill>
              </a:rPr>
              <a:t>0,95 – 1,20)</a:t>
            </a:r>
            <a:endParaRPr lang="de-DE" sz="14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6" y="697261"/>
            <a:ext cx="82200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/>
              <a:t>SK Herne,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(Stadtverwaltung)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49aktive Fälle,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Laut Mitteilung der Stadt sind die neuen Fälle u. a. auf eine 6-köpfige Familie, die als Reiserückkehrer aus dem Kosovo kamen, zu-rückzuführen. Mehrere Fälle sind zudem Personen zuzuordnen, die untereinander in en-</a:t>
            </a:r>
            <a:r>
              <a:rPr lang="de-DE" sz="1200" dirty="0" err="1"/>
              <a:t>gem</a:t>
            </a:r>
            <a:r>
              <a:rPr lang="de-DE" sz="1200" dirty="0"/>
              <a:t> sozialen Kontakt standen. Dazu kommt eine geringe Zahl an Einzelfällen</a:t>
            </a:r>
            <a:r>
              <a:rPr lang="de-DE" sz="1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b="1" u="sng" dirty="0"/>
          </a:p>
          <a:p>
            <a:r>
              <a:rPr lang="de-DE" sz="1200" b="1" u="sng" dirty="0"/>
              <a:t>SK Wiesbaden (direkt benachbart zu Rheingau-Taunus-Kreis),</a:t>
            </a:r>
            <a:r>
              <a:rPr lang="de-DE" sz="1100" b="1" u="sng" dirty="0"/>
              <a:t> </a:t>
            </a:r>
            <a:r>
              <a:rPr lang="de-DE" sz="1200" b="1" u="sng" dirty="0">
                <a:solidFill>
                  <a:srgbClr val="FF0000"/>
                </a:solidFill>
              </a:rPr>
              <a:t>Status 05.08.2020 (Stadtverwaltung,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Private Feier in Wiesbaden mit mind. 100 Teilnehmern, genaue Anzahl an Infektionen unklar, Angaben gehen stark auseinander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err="1"/>
              <a:t>KoNa</a:t>
            </a:r>
            <a:r>
              <a:rPr lang="de-DE" sz="1200" dirty="0"/>
              <a:t> schwierig, da einige Gäste bereits ihren Urlaub angetreten </a:t>
            </a:r>
            <a:r>
              <a:rPr lang="de-DE" sz="1200" dirty="0" smtClean="0"/>
              <a:t>haben</a:t>
            </a:r>
          </a:p>
          <a:p>
            <a:endParaRPr lang="de-DE" sz="1200" dirty="0"/>
          </a:p>
          <a:p>
            <a:r>
              <a:rPr lang="de-DE" sz="1200" b="1" u="sng" dirty="0"/>
              <a:t>LK Rheingau-Taunus-Kreis, </a:t>
            </a:r>
            <a:r>
              <a:rPr lang="de-DE" sz="1200" b="1" u="sng" dirty="0">
                <a:solidFill>
                  <a:srgbClr val="FF0000"/>
                </a:solidFill>
              </a:rPr>
              <a:t>Status 04.08.2020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Alten- und Pflegeheim in </a:t>
            </a:r>
            <a:r>
              <a:rPr lang="de-DE" sz="1200" dirty="0" err="1"/>
              <a:t>Nidernhausen</a:t>
            </a:r>
            <a:r>
              <a:rPr lang="de-DE" sz="1200" dirty="0"/>
              <a:t> 27 Infektionen, hohe Fallzahlen aber wahrscheinlich nicht nur darauf zurück zu </a:t>
            </a:r>
            <a:r>
              <a:rPr lang="de-DE" sz="1200" dirty="0" smtClean="0"/>
              <a:t>führen</a:t>
            </a:r>
            <a:endParaRPr lang="de-DE" sz="1200" dirty="0"/>
          </a:p>
          <a:p>
            <a:pPr lvl="0"/>
            <a:endParaRPr lang="de-DE" sz="1200" b="1" u="sng" dirty="0">
              <a:solidFill>
                <a:prstClr val="black"/>
              </a:solidFill>
            </a:endParaRPr>
          </a:p>
          <a:p>
            <a:pPr lvl="0"/>
            <a:r>
              <a:rPr lang="de-DE" sz="1200" b="1" u="sng" dirty="0">
                <a:solidFill>
                  <a:prstClr val="black"/>
                </a:solidFill>
              </a:rPr>
              <a:t>LK Kleve, </a:t>
            </a:r>
            <a:r>
              <a:rPr lang="de-DE" sz="1200" b="1" u="sng" dirty="0">
                <a:solidFill>
                  <a:srgbClr val="FF0000"/>
                </a:solidFill>
              </a:rPr>
              <a:t>Status 04.08.2020 (Landkreis PM)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prstClr val="black"/>
                </a:solidFill>
              </a:rPr>
              <a:t>Von 111 Gästen einer Hochzeitsfeier in Geldern: 61 positiv, 50 Fälle mit neg. Ergebnis sollen zur Sicherheit noch einmal getestet </a:t>
            </a:r>
            <a:r>
              <a:rPr lang="de-DE" sz="1200" dirty="0" smtClean="0">
                <a:solidFill>
                  <a:prstClr val="black"/>
                </a:solidFill>
              </a:rPr>
              <a:t> werden</a:t>
            </a:r>
            <a:endParaRPr lang="de-DE" sz="1200" dirty="0"/>
          </a:p>
          <a:p>
            <a:endParaRPr lang="de-DE" sz="1200" b="1" u="sng" dirty="0" smtClean="0"/>
          </a:p>
          <a:p>
            <a:r>
              <a:rPr lang="de-DE" sz="1200" b="1" u="sng" dirty="0" smtClean="0"/>
              <a:t>LK </a:t>
            </a:r>
            <a:r>
              <a:rPr lang="de-DE" sz="1200" b="1" u="sng" dirty="0" smtClean="0"/>
              <a:t>Günzburg,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04.08.2020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(LGL)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Internat/Schule, 10 Schüler und 2 Angehörige pos. Getestet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Alle positiv getesteten sind Kontaktpersonen des Indexpatienten- Drei verschiedene Klassen und mehrere Landkreise </a:t>
            </a:r>
            <a:r>
              <a:rPr lang="de-DE" sz="1200" dirty="0" smtClean="0"/>
              <a:t>betroffen</a:t>
            </a:r>
          </a:p>
          <a:p>
            <a:endParaRPr lang="de-DE" sz="1200" dirty="0"/>
          </a:p>
          <a:p>
            <a:r>
              <a:rPr lang="de-DE" sz="1200" b="1" u="sng" dirty="0" smtClean="0"/>
              <a:t>LK Düren,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03.08.2020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16 Erntehelfer auf einem </a:t>
            </a:r>
            <a:r>
              <a:rPr lang="de-DE" sz="1200" dirty="0" err="1" smtClean="0"/>
              <a:t>Obsthof</a:t>
            </a:r>
            <a:r>
              <a:rPr lang="de-DE" sz="1200" dirty="0" smtClean="0"/>
              <a:t> infiziert, bei 280 Personen wurden Abstriche genommen, Ergebnisse stehen noch aus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Exemplarisch, zwei weitere Ausbruchs- und Fallhäufungsgeschehen in unterschiedlichen Settings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57201" y="1393234"/>
            <a:ext cx="5376040" cy="2721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u="sng" dirty="0" smtClean="0"/>
              <a:t>Party-Busreisen (</a:t>
            </a:r>
            <a:r>
              <a:rPr lang="de-DE" sz="1600" u="sng" dirty="0" smtClean="0">
                <a:solidFill>
                  <a:srgbClr val="FF0000"/>
                </a:solidFill>
              </a:rPr>
              <a:t>Stand 06.08.)</a:t>
            </a:r>
          </a:p>
          <a:p>
            <a:r>
              <a:rPr lang="de-DE" sz="1600" dirty="0" smtClean="0"/>
              <a:t>Bislang 13 Fälle aus einer Party-Busreise mit 31 Passagieren, berichtet durch LK Hameln</a:t>
            </a:r>
          </a:p>
          <a:p>
            <a:r>
              <a:rPr lang="de-DE" sz="1600" dirty="0"/>
              <a:t>Das Busunternehmen MANGO Tours (Sitz in Köln) wirbt im Internet mit Partyreisen &amp; Jugendreisen (</a:t>
            </a:r>
            <a:r>
              <a:rPr lang="de-DE" sz="1600" u="sng" dirty="0">
                <a:hlinkClick r:id="rId2"/>
              </a:rPr>
              <a:t>https://www.mango-tours.de/sommerreisen</a:t>
            </a:r>
            <a:r>
              <a:rPr lang="de-DE" sz="1600" dirty="0"/>
              <a:t>). Die Fahrten finden mehrmals in der Woche statt.</a:t>
            </a:r>
          </a:p>
          <a:p>
            <a:r>
              <a:rPr lang="de-DE" sz="1600" dirty="0"/>
              <a:t>Der Bus fuhr am 1.8.2020 in </a:t>
            </a:r>
            <a:r>
              <a:rPr lang="de-DE" sz="1600" dirty="0" err="1"/>
              <a:t>Novalja</a:t>
            </a:r>
            <a:r>
              <a:rPr lang="de-DE" sz="1600" dirty="0"/>
              <a:t> (Kroatien) ab, mit Zwischenhalten nach </a:t>
            </a:r>
            <a:r>
              <a:rPr lang="de-DE" sz="1600" dirty="0" smtClean="0"/>
              <a:t>Frankfurt/Main. </a:t>
            </a:r>
            <a:r>
              <a:rPr lang="de-DE" sz="1600" dirty="0"/>
              <a:t> </a:t>
            </a:r>
          </a:p>
          <a:p>
            <a:r>
              <a:rPr lang="de-DE" sz="1600" dirty="0" smtClean="0"/>
              <a:t>Keine Maskenpflicht</a:t>
            </a:r>
          </a:p>
          <a:p>
            <a:endParaRPr lang="de-DE" sz="1600" dirty="0" smtClean="0"/>
          </a:p>
          <a:p>
            <a:endParaRPr lang="de-DE" dirty="0"/>
          </a:p>
        </p:txBody>
      </p:sp>
      <p:pic>
        <p:nvPicPr>
          <p:cNvPr id="8195" name="Picture 3" descr="C:\Users\hilbiga\Desktop\mangoto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22" y="1314625"/>
            <a:ext cx="3128195" cy="27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15310" y="4296103"/>
            <a:ext cx="8489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/>
              <a:t>Trauerkundgebung in einer muslimischen </a:t>
            </a:r>
            <a:r>
              <a:rPr lang="de-DE" sz="1600" u="sng" dirty="0" smtClean="0"/>
              <a:t>Gemeinde (</a:t>
            </a:r>
            <a:r>
              <a:rPr lang="de-DE" sz="1600" u="sng" dirty="0" smtClean="0">
                <a:solidFill>
                  <a:srgbClr val="FF0000"/>
                </a:solidFill>
              </a:rPr>
              <a:t>Stand 06.08.)</a:t>
            </a:r>
            <a:endParaRPr lang="de-DE" sz="1600" u="sng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IP kehrte aus der </a:t>
            </a:r>
            <a:r>
              <a:rPr lang="de-DE" sz="1600" dirty="0" err="1"/>
              <a:t>türkei</a:t>
            </a:r>
            <a:r>
              <a:rPr lang="de-DE" sz="1600" dirty="0"/>
              <a:t> zurück, pos. Test 31.07. in DE, Besuch der Trauerkundgebung (150-200 Teilnehmer) am 01.08</a:t>
            </a:r>
            <a:r>
              <a:rPr lang="de-DE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118 Abstriche bei weiteren Gästen, </a:t>
            </a:r>
            <a:r>
              <a:rPr lang="de-DE" sz="1600" dirty="0" err="1" smtClean="0"/>
              <a:t>bisland</a:t>
            </a:r>
            <a:r>
              <a:rPr lang="de-DE" sz="1600" dirty="0" smtClean="0"/>
              <a:t> 2 positiv, am 06.08. zweite Testaktion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/>
              <a:t>Teilnehmer kamen und kommen weiterhin aus anderen LK nach </a:t>
            </a:r>
            <a:r>
              <a:rPr lang="de-DE" sz="1600" dirty="0" smtClean="0"/>
              <a:t>Ludwigslust-Parchim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Angehörige wollen auch </a:t>
            </a:r>
            <a:r>
              <a:rPr lang="de-DE" sz="1600" dirty="0"/>
              <a:t>für die Beisetzung in die Türkei reisen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Kommunikation sehr </a:t>
            </a:r>
            <a:r>
              <a:rPr lang="de-DE" sz="1600" dirty="0"/>
              <a:t>schwierig, und durch </a:t>
            </a:r>
            <a:r>
              <a:rPr lang="de-DE" sz="1600" dirty="0" smtClean="0"/>
              <a:t>das betroffen Sein mehrerer </a:t>
            </a:r>
            <a:r>
              <a:rPr lang="de-DE" sz="1600" dirty="0"/>
              <a:t>Landkreise unübersichtlich. </a:t>
            </a:r>
            <a:endParaRPr lang="de-DE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7613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Ausbrüche </a:t>
            </a:r>
            <a:r>
              <a:rPr lang="de-DE" sz="1200" dirty="0" smtClean="0">
                <a:solidFill>
                  <a:schemeClr val="bg1"/>
                </a:solidFill>
              </a:rPr>
              <a:t>(Stand: 05.08.2020, 0:00Uhr)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z="1400" smtClean="0"/>
              <a:t>05.08.2020</a:t>
            </a:r>
            <a:endParaRPr lang="de-DE" sz="1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z="1400" smtClean="0"/>
              <a:pPr/>
              <a:t>12</a:t>
            </a:fld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1693"/>
              </p:ext>
            </p:extLst>
          </p:nvPr>
        </p:nvGraphicFramePr>
        <p:xfrm>
          <a:off x="564825" y="1232452"/>
          <a:ext cx="7984966" cy="5225492"/>
        </p:xfrm>
        <a:graphic>
          <a:graphicData uri="http://schemas.openxmlformats.org/drawingml/2006/table">
            <a:tbl>
              <a:tblPr/>
              <a:tblGrid>
                <a:gridCol w="4634952"/>
                <a:gridCol w="2019186"/>
                <a:gridCol w="1330828"/>
              </a:tblGrid>
              <a:tr h="14672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effectLst/>
                          <a:latin typeface="Arial"/>
                        </a:rPr>
                        <a:t>Setting</a:t>
                      </a:r>
                      <a:endParaRPr lang="de-DE" sz="9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AnzahlAusbrüche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>
                          <a:effectLst/>
                          <a:latin typeface="Arial"/>
                        </a:rPr>
                        <a:t>AnzahlFälle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Privater Haushalt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erhoben-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Alten-/Pflegeheim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13828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Arbeitsplatz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Krankenhaus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4770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-andere/sonstige-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Freizeit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2193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Flüchtlings-, Asylbewerberheim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Wohnstätten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Hotel, Pension, Herberge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Ambulante Behandlungseinrichtung, Praxis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Betreuungseinrichtung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verstreut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Reha-Einrichtung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Med. Behandlungseinrichtung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Verein, oder ähnliches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Kindergarten, Hort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Seniorentagesstätte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662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Restaurant, Gaststätte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Schule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-nicht ermittelbar-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Wohnheim (Kinder-, Jugend-, Studierenden-)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Übernachtung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Kreuzfahrtschiff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Ausbildungsstätte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Flugzeug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Speisestätte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Justizvollzugsanstalt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Picknick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Verkehrsmittel -- allgemein 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Universität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Zeltplatz, Wald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Imbiss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Fähre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0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Kaserne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6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0" y="3202682"/>
            <a:ext cx="4295389" cy="342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05.08.2020.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44804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205.891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1" y="1208487"/>
            <a:ext cx="5791840" cy="46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3979188"/>
            <a:ext cx="4444780" cy="26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05.08.2020.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" y="951509"/>
            <a:ext cx="4797486" cy="37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50" y="2763319"/>
            <a:ext cx="4993418" cy="397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05.08.2020,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" y="1000070"/>
            <a:ext cx="4833791" cy="38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4879" y="180887"/>
            <a:ext cx="7076574" cy="677108"/>
          </a:xfrm>
          <a:noFill/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</a:t>
            </a:r>
            <a:r>
              <a:rPr lang="de-DE" dirty="0" smtClean="0"/>
              <a:t>28 bis 31, 2020 </a:t>
            </a:r>
            <a:r>
              <a:rPr lang="de-DE" dirty="0"/>
              <a:t>(</a:t>
            </a:r>
            <a:r>
              <a:rPr lang="de-DE" dirty="0" smtClean="0"/>
              <a:t>Datenstand 04.08.2020)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156947"/>
              </p:ext>
            </p:extLst>
          </p:nvPr>
        </p:nvGraphicFramePr>
        <p:xfrm>
          <a:off x="811213" y="1017588"/>
          <a:ext cx="736282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kument" r:id="rId4" imgW="5944763" imgH="3808577" progId="Word.Document.12">
                  <p:embed/>
                </p:oleObj>
              </mc:Choice>
              <mc:Fallback>
                <p:oleObj name="Dokument" r:id="rId4" imgW="5944763" imgH="3808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213" y="1017588"/>
                        <a:ext cx="7362825" cy="471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158621"/>
            <a:ext cx="6636310" cy="67710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200" b="1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COVID-19-Fälle mit Expositionsort im Ausland, nach Meldewoche, Stand </a:t>
            </a:r>
            <a:r>
              <a:rPr lang="de-DE" dirty="0" smtClean="0"/>
              <a:t>04.08.2020, 0:00 Uhr</a:t>
            </a:r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914154"/>
            <a:ext cx="8662987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10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94902" y="4966378"/>
            <a:ext cx="4386106" cy="1443821"/>
          </a:xfrm>
        </p:spPr>
        <p:txBody>
          <a:bodyPr>
            <a:normAutofit fontScale="92500"/>
          </a:bodyPr>
          <a:lstStyle/>
          <a:p>
            <a:pPr>
              <a:spcBef>
                <a:spcPts val="200"/>
              </a:spcBef>
            </a:pPr>
            <a:r>
              <a:rPr lang="de-DE" sz="1600" dirty="0" smtClean="0"/>
              <a:t>Fälle mit Exposition in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Balkanstaaten bes. häufig in BW, BY, NW, HE und SH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Türkei bes. häufig in NW 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Niederlande bes. häufig in </a:t>
            </a:r>
            <a:r>
              <a:rPr lang="de-DE" sz="1400" dirty="0"/>
              <a:t>Anrainer-BL NW und </a:t>
            </a:r>
            <a:r>
              <a:rPr lang="de-DE" sz="1400" dirty="0" smtClean="0"/>
              <a:t>BW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Rumänien </a:t>
            </a:r>
            <a:r>
              <a:rPr lang="de-DE" sz="1400" dirty="0"/>
              <a:t>und </a:t>
            </a:r>
            <a:r>
              <a:rPr lang="de-DE" sz="1400" dirty="0" smtClean="0"/>
              <a:t>Kasachstan bes. Häufig in BY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Philippinen bes. häufig in MV (Kreuzfahrtschiff)</a:t>
            </a:r>
          </a:p>
          <a:p>
            <a:pPr>
              <a:spcBef>
                <a:spcPts val="200"/>
              </a:spcBef>
            </a:pPr>
            <a:endParaRPr lang="de-DE" sz="1600" dirty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4902" y="110675"/>
            <a:ext cx="7400607" cy="553998"/>
          </a:xfrm>
          <a:noFill/>
        </p:spPr>
        <p:txBody>
          <a:bodyPr/>
          <a:lstStyle/>
          <a:p>
            <a:r>
              <a:rPr lang="de-DE" sz="1800" dirty="0" smtClean="0"/>
              <a:t>Häufigste Expositionsländer der in den Meldewochen 29 und 30 übermittelten COVID-19-Fälle nach Bundesland, Stand 04.08.2020, 0:00 Uhr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2" name="Inhaltsplatzhalter 7"/>
          <p:cNvSpPr txBox="1">
            <a:spLocks/>
          </p:cNvSpPr>
          <p:nvPr/>
        </p:nvSpPr>
        <p:spPr>
          <a:xfrm>
            <a:off x="4526789" y="5040453"/>
            <a:ext cx="4637879" cy="6263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de-DE" sz="1600" dirty="0" smtClean="0"/>
              <a:t>Anteil Fälle mit Exposition im Ausland bes. hoch in</a:t>
            </a:r>
          </a:p>
          <a:p>
            <a:pPr lvl="1">
              <a:spcBef>
                <a:spcPts val="200"/>
              </a:spcBef>
            </a:pPr>
            <a:r>
              <a:rPr lang="de-DE" sz="1400" dirty="0" smtClean="0"/>
              <a:t>BB, MV, SL und SH </a:t>
            </a:r>
          </a:p>
          <a:p>
            <a:pPr lvl="1">
              <a:spcBef>
                <a:spcPts val="200"/>
              </a:spcBef>
            </a:pPr>
            <a:endParaRPr lang="de-DE" sz="1400" dirty="0" smtClean="0"/>
          </a:p>
          <a:p>
            <a:pPr>
              <a:spcBef>
                <a:spcPts val="200"/>
              </a:spcBef>
            </a:pPr>
            <a:endParaRPr lang="de-DE" sz="1600" dirty="0" smtClean="0"/>
          </a:p>
          <a:p>
            <a:pPr>
              <a:spcBef>
                <a:spcPts val="200"/>
              </a:spcBef>
            </a:pPr>
            <a:endParaRPr lang="de-DE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040189"/>
            <a:ext cx="872966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01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07.08.2020</a:t>
            </a:r>
            <a:r>
              <a:rPr lang="de-DE" sz="1400" dirty="0" smtClean="0">
                <a:solidFill>
                  <a:schemeClr val="bg1"/>
                </a:solidFill>
              </a:rPr>
              <a:t>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07.08.2020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04579"/>
              </p:ext>
            </p:extLst>
          </p:nvPr>
        </p:nvGraphicFramePr>
        <p:xfrm>
          <a:off x="146048" y="868620"/>
          <a:ext cx="8743951" cy="5097782"/>
        </p:xfrm>
        <a:graphic>
          <a:graphicData uri="http://schemas.openxmlformats.org/drawingml/2006/table">
            <a:tbl>
              <a:tblPr/>
              <a:tblGrid>
                <a:gridCol w="2342710"/>
                <a:gridCol w="779228"/>
                <a:gridCol w="680887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37.642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1.852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12.468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14.847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50.937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214.214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28.07.2020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4" y="793306"/>
            <a:ext cx="7264316" cy="56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28.07.2020)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0" y="799213"/>
            <a:ext cx="7270393" cy="56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66116"/>
            <a:ext cx="8092592" cy="338554"/>
          </a:xfrm>
        </p:spPr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28.07.2020)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06888" y="6088607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30 gaben 22 Labore einen Rückstau von insgesamt 2.256 abzuarbeitenden Proben an. 22 Labore nannten Lieferschwierigkeiten für </a:t>
            </a:r>
            <a:r>
              <a:rPr lang="de-DE" sz="1400" dirty="0" smtClean="0"/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906444"/>
              </p:ext>
            </p:extLst>
          </p:nvPr>
        </p:nvGraphicFramePr>
        <p:xfrm>
          <a:off x="45307" y="692239"/>
          <a:ext cx="4574318" cy="5394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124.716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3.892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127.457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7.582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5,9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348.619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23.820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361.515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31.414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408.348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36.885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380.197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30.791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8,1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331.902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22.082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6,7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168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363.890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18.083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5,0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326.788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12.608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403.875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10.755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432.666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7.233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183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353.467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5.218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405.269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340.986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3.208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326.645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2.816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387.249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5.307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1,4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466.743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3.673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505.518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3.080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509.398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2.989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537.334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3.480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MS Mincho"/>
                          <a:cs typeface="Calibri"/>
                        </a:rPr>
                        <a:t>563.553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4.364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0,8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MS Mincho"/>
                          <a:cs typeface="Calibri"/>
                        </a:rPr>
                        <a:t>171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0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8.006.135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243.590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MS Mincho"/>
                          <a:cs typeface="Calibri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55064"/>
              </p:ext>
            </p:extLst>
          </p:nvPr>
        </p:nvGraphicFramePr>
        <p:xfrm>
          <a:off x="4724400" y="692239"/>
          <a:ext cx="4129889" cy="536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28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7.115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31.010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64.725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103.515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116.655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123.304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730.156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136.064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818.426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141.815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860.494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153.698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964.962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157.150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1.038.223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159.418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1.050.676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156.824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1.017.179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161.911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1.083.345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168.748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1.092.448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166.445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1.099.355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169.473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1.112.075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137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169.501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1.118.354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176.898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1.174.960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29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176.046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1.178.008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30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177.687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MS Mincho"/>
                          <a:cs typeface="Arial"/>
                        </a:rPr>
                        <a:t>1.182.599</a:t>
                      </a: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31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145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180.539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MS Mincho"/>
                          <a:cs typeface="Calibri"/>
                        </a:rPr>
                        <a:t>1.203.852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:\Wissdaten\RKI_nCoV-Lage\3.Kommunikation\3.7.Lageberichte\2020-08-07\sterbefallzahl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5" y="454157"/>
            <a:ext cx="8249807" cy="46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31.07.2020)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04449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</a:t>
            </a:r>
            <a:r>
              <a:rPr lang="de-DE" b="1" dirty="0" smtClean="0"/>
              <a:t>27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KW26: </a:t>
            </a:r>
            <a:r>
              <a:rPr lang="de-DE" b="1" dirty="0" smtClean="0"/>
              <a:t>16.020 </a:t>
            </a:r>
            <a:r>
              <a:rPr lang="de-DE" b="1" dirty="0" smtClean="0"/>
              <a:t>Todesfälle (- </a:t>
            </a:r>
            <a:r>
              <a:rPr lang="de-DE" b="1" dirty="0" smtClean="0"/>
              <a:t>950 </a:t>
            </a:r>
            <a:r>
              <a:rPr lang="de-DE" b="1" dirty="0" smtClean="0"/>
              <a:t>zur Vorwoche), ca. </a:t>
            </a:r>
            <a:r>
              <a:rPr lang="de-DE" b="1" dirty="0" smtClean="0"/>
              <a:t>2,6% </a:t>
            </a:r>
            <a:r>
              <a:rPr lang="de-DE" b="1" dirty="0" smtClean="0"/>
              <a:t>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  <a:noFill/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KW29/KW30 pro Bundesland (</a:t>
            </a:r>
            <a:r>
              <a:rPr lang="de-DE" i="1" dirty="0" smtClean="0">
                <a:solidFill>
                  <a:schemeClr val="tx1"/>
                </a:solidFill>
              </a:rPr>
              <a:t>Stand 04.08.2020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19511" y="6622713"/>
            <a:ext cx="1860421" cy="195750"/>
          </a:xfrm>
        </p:spPr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43280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442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-8%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221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-49%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+30%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91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437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+51%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320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+37%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1465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1892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427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+29%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117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+43%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-3%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36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+11%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65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151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5,2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+132%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1,4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/>
                          <a:ea typeface="Cambria"/>
                          <a:cs typeface="Arial"/>
                        </a:rPr>
                        <a:t>+16%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3.895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4.700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5,7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/>
                          <a:ea typeface="Cambria"/>
                          <a:cs typeface="Arial"/>
                        </a:rPr>
                        <a:t>805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/>
                          <a:ea typeface="Cambria"/>
                          <a:cs typeface="Arial"/>
                        </a:rPr>
                        <a:t>+21%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07.08.2020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3691" y="1560786"/>
            <a:ext cx="7422299" cy="443799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82" y="1307604"/>
            <a:ext cx="6748463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600" dirty="0" smtClean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07.08.2020 </a:t>
            </a:r>
            <a:r>
              <a:rPr lang="de-DE" sz="1600" dirty="0" smtClean="0">
                <a:solidFill>
                  <a:schemeClr val="bg1"/>
                </a:solidFill>
              </a:rPr>
              <a:t>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90747" y="3611861"/>
            <a:ext cx="292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1.</a:t>
            </a:r>
            <a:endParaRPr lang="de-DE" sz="1050" dirty="0"/>
          </a:p>
        </p:txBody>
      </p:sp>
      <p:sp>
        <p:nvSpPr>
          <p:cNvPr id="15" name="Textfeld 14"/>
          <p:cNvSpPr txBox="1"/>
          <p:nvPr/>
        </p:nvSpPr>
        <p:spPr>
          <a:xfrm>
            <a:off x="6579655" y="283910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3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7" name="Textfeld 16"/>
          <p:cNvSpPr txBox="1"/>
          <p:nvPr/>
        </p:nvSpPr>
        <p:spPr>
          <a:xfrm>
            <a:off x="6579655" y="256399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4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8" name="Textfeld 17"/>
          <p:cNvSpPr txBox="1"/>
          <p:nvPr/>
        </p:nvSpPr>
        <p:spPr>
          <a:xfrm>
            <a:off x="6579655" y="1920590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2</a:t>
            </a:r>
            <a:r>
              <a:rPr lang="de-DE" sz="1050" dirty="0" smtClean="0"/>
              <a:t>.</a:t>
            </a:r>
            <a:endParaRPr lang="de-DE" sz="1050" dirty="0"/>
          </a:p>
        </p:txBody>
      </p:sp>
      <p:sp>
        <p:nvSpPr>
          <p:cNvPr id="12" name="Textfeld 11"/>
          <p:cNvSpPr txBox="1"/>
          <p:nvPr/>
        </p:nvSpPr>
        <p:spPr>
          <a:xfrm>
            <a:off x="6595557" y="2167942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5</a:t>
            </a:r>
            <a:r>
              <a:rPr lang="de-DE" sz="1050" dirty="0" smtClean="0"/>
              <a:t>.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8397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07.08.2020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79135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5.077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S:\Wissdaten\RKI_nCoV-Lage\3.Kommunikation\3.7.Lageberichte\2020-08-07\Karten\A-Inzidenz 7 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635296"/>
            <a:ext cx="6893990" cy="48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04.08.2020)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S:\Wissdaten\RKI_nCoV-Lage\3.Kommunikation\3.7.Lageberichte\2020-08-04\Karten\A-Wochenverglei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2696"/>
            <a:ext cx="7947329" cy="56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1" y="423189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Landkreise mit den höchsten Fallzahlen in den letzten 7 Tagen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80691" y="984227"/>
            <a:ext cx="250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7-Tage-Inzidenz (TOP 15)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434" y="984227"/>
            <a:ext cx="358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Fälle in den letzten 7 Tagen (TOP 15)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72574"/>
              </p:ext>
            </p:extLst>
          </p:nvPr>
        </p:nvGraphicFramePr>
        <p:xfrm>
          <a:off x="369555" y="1353554"/>
          <a:ext cx="3876442" cy="3948922"/>
        </p:xfrm>
        <a:graphic>
          <a:graphicData uri="http://schemas.openxmlformats.org/drawingml/2006/table">
            <a:tbl>
              <a:tblPr/>
              <a:tblGrid>
                <a:gridCol w="2461233"/>
                <a:gridCol w="533267"/>
                <a:gridCol w="881942"/>
              </a:tblGrid>
              <a:tr h="2834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Dingolfing-Landau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231,8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Köln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Hamburg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Düsseldorf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Duisburg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München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Essen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Dortmund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Wesel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Kleve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Unna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Berlin Mitte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16,7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Region Hannover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5,4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Mettmann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12,8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Düren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56784"/>
              </p:ext>
            </p:extLst>
          </p:nvPr>
        </p:nvGraphicFramePr>
        <p:xfrm>
          <a:off x="4663259" y="1360418"/>
          <a:ext cx="4099078" cy="3842422"/>
        </p:xfrm>
        <a:graphic>
          <a:graphicData uri="http://schemas.openxmlformats.org/drawingml/2006/table">
            <a:tbl>
              <a:tblPr/>
              <a:tblGrid>
                <a:gridCol w="2602589"/>
                <a:gridCol w="563894"/>
                <a:gridCol w="932595"/>
              </a:tblGrid>
              <a:tr h="27148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Dingolfing-Landau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231,8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Rheingau-Taunus-Kreis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Offenbach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Vechta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2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Kleve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Düren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Duisburg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Ingolstadt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Mönchengladbach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Unna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20,0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Odenwaldkreis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19,6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Düsseldorf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19,2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LK Wesel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18,7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Solingen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18,2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SK Remscheid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effectLst/>
                          <a:latin typeface="+mj-lt"/>
                        </a:rPr>
                        <a:t>18,0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05.08.2020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726" y="349420"/>
            <a:ext cx="740523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8726" y="697261"/>
            <a:ext cx="8527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sng" dirty="0" smtClean="0"/>
              <a:t>LK Oberallgäu, Behinderteneinrichtung, </a:t>
            </a:r>
            <a:r>
              <a:rPr lang="de-DE" sz="1200" b="1" u="sng" dirty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06.08.2020 (Presse, BMG-BMI-LB)</a:t>
            </a:r>
            <a:endParaRPr lang="de-DE" sz="1200" b="1" u="sng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16 Infektionen, Reihentestung von &gt;800 Personen abgeschlossen, Testergebnisse stehe noch aus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1" u="sng" dirty="0"/>
          </a:p>
          <a:p>
            <a:r>
              <a:rPr lang="de-DE" sz="1200" b="1" u="sng" dirty="0"/>
              <a:t>Landkreis Dingolfing-Landau (BY)  </a:t>
            </a:r>
            <a:r>
              <a:rPr lang="de-DE" sz="1200" b="1" u="sng" dirty="0">
                <a:solidFill>
                  <a:srgbClr val="FF0000"/>
                </a:solidFill>
              </a:rPr>
              <a:t>Status 06.08.2020  (Landratsamt, 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Insgesamt 238 positive Fälle, davon 222 aus den </a:t>
            </a:r>
            <a:r>
              <a:rPr lang="de-DE" sz="1200" dirty="0" err="1"/>
              <a:t>Mamminger</a:t>
            </a:r>
            <a:r>
              <a:rPr lang="de-DE" sz="1200" dirty="0"/>
              <a:t> Betrieben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Konservenfabrik  in </a:t>
            </a:r>
            <a:r>
              <a:rPr lang="de-DE" sz="1200" dirty="0" err="1"/>
              <a:t>Mammingen</a:t>
            </a:r>
            <a:r>
              <a:rPr lang="de-DE" sz="1200" dirty="0"/>
              <a:t> mit 166 Fällen: zwei weitere Standorte, Simbach 7, in Eichendorf keine Fälle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Vermutlich via Kontakte zwischen den MA aufgrund von unmittelbarer räumlicher Nähe der beiden </a:t>
            </a:r>
            <a:r>
              <a:rPr lang="de-DE" sz="1200" dirty="0" smtClean="0"/>
              <a:t>Betriebe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/>
              <a:t>24 </a:t>
            </a:r>
            <a:r>
              <a:rPr lang="de-DE" sz="1200" dirty="0"/>
              <a:t>weitere Betriebe im LK mit insgesamt ca. 4000 MA negativ </a:t>
            </a:r>
            <a:r>
              <a:rPr lang="de-DE" sz="1200" dirty="0" smtClean="0"/>
              <a:t>getestet</a:t>
            </a:r>
          </a:p>
          <a:p>
            <a:endParaRPr lang="de-DE" sz="1200" dirty="0"/>
          </a:p>
          <a:p>
            <a:r>
              <a:rPr lang="de-DE" sz="1200" b="1" u="sng" dirty="0"/>
              <a:t>SK Offenbach, </a:t>
            </a:r>
            <a:r>
              <a:rPr lang="de-DE" sz="1200" b="1" u="sng" dirty="0">
                <a:solidFill>
                  <a:srgbClr val="FF0000"/>
                </a:solidFill>
              </a:rPr>
              <a:t>Status 06.08.2020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15 Infektionen nach Busreise niederländische Käsefabrik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Reiserückkehrer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Stadt hat Maßnahmen verschärft, </a:t>
            </a:r>
            <a:r>
              <a:rPr lang="de-DE" sz="1200" dirty="0" err="1"/>
              <a:t>z.b.</a:t>
            </a:r>
            <a:r>
              <a:rPr lang="de-DE" sz="1200" dirty="0"/>
              <a:t> private </a:t>
            </a:r>
            <a:r>
              <a:rPr lang="de-DE" sz="1200" dirty="0" err="1"/>
              <a:t>Menschenansammmlungen</a:t>
            </a:r>
            <a:r>
              <a:rPr lang="de-DE" sz="1200" dirty="0"/>
              <a:t> in der Öffentlichkeit verboten</a:t>
            </a:r>
          </a:p>
          <a:p>
            <a:endParaRPr lang="de-DE" sz="1200" dirty="0" smtClean="0"/>
          </a:p>
          <a:p>
            <a:r>
              <a:rPr lang="de-DE" sz="1200" b="1" u="sng" dirty="0"/>
              <a:t>LK Vechta, </a:t>
            </a:r>
            <a:r>
              <a:rPr lang="de-DE" sz="1200" b="1" u="sng" dirty="0">
                <a:solidFill>
                  <a:srgbClr val="FF0000"/>
                </a:solidFill>
              </a:rPr>
              <a:t>Status 06.08.2020 (Presse)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Viele Fälle in der Stadt Lohne aber keine konkreten Aussagen warum (Wiesenhof Nachwirkung?)</a:t>
            </a:r>
          </a:p>
          <a:p>
            <a:endParaRPr lang="de-DE" sz="1200" b="1" u="sng" dirty="0" smtClean="0"/>
          </a:p>
          <a:p>
            <a:r>
              <a:rPr lang="de-DE" sz="1200" b="1" u="sng" dirty="0" smtClean="0"/>
              <a:t>SK Augsb</a:t>
            </a:r>
            <a:r>
              <a:rPr lang="de-DE" sz="1200" b="1" u="sng" dirty="0" smtClean="0"/>
              <a:t>urg, Wohnanlage,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05.08.2020 (LGL)</a:t>
            </a:r>
            <a:endParaRPr lang="de-DE" sz="1200" b="1" u="sng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12 Infektionen </a:t>
            </a:r>
            <a:r>
              <a:rPr lang="de-DE" sz="1200" dirty="0"/>
              <a:t>in Wohnanlage/ Hausverwaltung/ Taufgesellschaft unter </a:t>
            </a:r>
            <a:r>
              <a:rPr lang="de-DE" sz="1200" dirty="0" err="1"/>
              <a:t>be</a:t>
            </a:r>
            <a:r>
              <a:rPr lang="de-DE" sz="1200" dirty="0"/>
              <a:t>-freundeten Familien mit rumänischer </a:t>
            </a:r>
            <a:r>
              <a:rPr lang="de-DE" sz="1200" dirty="0" smtClean="0"/>
              <a:t>Abstammung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2 Personen symptomatisch, Reihentestung von 35 Personen geplant (möglicherweise schon durchgeführt, keine Info)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Ein Fall vor kurzem erst aus Rumänien eingereist</a:t>
            </a:r>
          </a:p>
          <a:p>
            <a:endParaRPr lang="de-DE" sz="1200" dirty="0"/>
          </a:p>
          <a:p>
            <a:r>
              <a:rPr lang="de-DE" sz="1200" b="1" u="sng" dirty="0" smtClean="0"/>
              <a:t>LK Recklinghausen,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</a:t>
            </a:r>
            <a:r>
              <a:rPr lang="de-DE" sz="1200" b="1" u="sng" dirty="0">
                <a:solidFill>
                  <a:srgbClr val="FF0000"/>
                </a:solidFill>
              </a:rPr>
              <a:t>05.08.2020 (</a:t>
            </a:r>
            <a:r>
              <a:rPr lang="de-DE" sz="1200" b="1" u="sng" dirty="0" smtClean="0">
                <a:solidFill>
                  <a:srgbClr val="FF0000"/>
                </a:solidFill>
              </a:rPr>
              <a:t>Kreisverwaltung</a:t>
            </a:r>
            <a:r>
              <a:rPr lang="de-DE" sz="1200" b="1" u="sng" dirty="0">
                <a:solidFill>
                  <a:srgbClr val="FF0000"/>
                </a:solidFill>
              </a:rPr>
              <a:t>, Presse)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Fallanstieg möglicherweise im Kontext mit einem Altenheim in Castrop-Rauxel, das Heim steht unter Quarantäne</a:t>
            </a:r>
            <a:endParaRPr lang="de-DE" sz="1200" dirty="0"/>
          </a:p>
          <a:p>
            <a:endParaRPr lang="de-DE" sz="1200" b="1" u="sng" dirty="0"/>
          </a:p>
          <a:p>
            <a:r>
              <a:rPr lang="de-DE" sz="1200" b="1" u="sng" dirty="0" smtClean="0"/>
              <a:t>SK Münster, </a:t>
            </a:r>
            <a:r>
              <a:rPr lang="de-DE" sz="1200" b="1" u="sng" dirty="0" smtClean="0">
                <a:solidFill>
                  <a:srgbClr val="FF0000"/>
                </a:solidFill>
              </a:rPr>
              <a:t>Status </a:t>
            </a:r>
            <a:r>
              <a:rPr lang="de-DE" sz="1200" b="1" u="sng" dirty="0" smtClean="0">
                <a:solidFill>
                  <a:srgbClr val="FF0000"/>
                </a:solidFill>
              </a:rPr>
              <a:t>05.08.2020 </a:t>
            </a:r>
            <a:r>
              <a:rPr lang="de-DE" sz="1200" b="1" u="sng" dirty="0" smtClean="0">
                <a:solidFill>
                  <a:srgbClr val="FF0000"/>
                </a:solidFill>
              </a:rPr>
              <a:t>(</a:t>
            </a:r>
            <a:r>
              <a:rPr lang="de-DE" sz="1200" b="1" u="sng" dirty="0" smtClean="0">
                <a:solidFill>
                  <a:srgbClr val="FF0000"/>
                </a:solidFill>
              </a:rPr>
              <a:t>Kreis- und Stadtverwaltung, Presse)</a:t>
            </a:r>
            <a:endParaRPr lang="de-DE" sz="1200" b="1" u="sng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Reiserückkehrer erzeugen Fallanstieg</a:t>
            </a:r>
            <a:endParaRPr lang="de-DE" sz="1200" dirty="0"/>
          </a:p>
          <a:p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440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2191</Words>
  <Application>Microsoft Office PowerPoint</Application>
  <PresentationFormat>Bildschirmpräsentation (4:3)</PresentationFormat>
  <Paragraphs>934</Paragraphs>
  <Slides>23</Slides>
  <Notes>17</Notes>
  <HiddenSlides>12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Office-Design</vt:lpstr>
      <vt:lpstr>Dokument</vt:lpstr>
      <vt:lpstr>COVID-19:   Lage National, 07.08.2020  Informationen für den Krisenstab</vt:lpstr>
      <vt:lpstr>PowerPoint-Präsentation</vt:lpstr>
      <vt:lpstr>Vergleich KW29/KW30 pro Bundesland (Stand 04.08.2020)</vt:lpstr>
      <vt:lpstr>PowerPoint-Präsentation</vt:lpstr>
      <vt:lpstr>PowerPoint-Präsentation</vt:lpstr>
      <vt:lpstr>PowerPoint-Präsentation</vt:lpstr>
      <vt:lpstr>Wochenvergleich Aktuelle/Vorwoche (Stand 04.08.2020)</vt:lpstr>
      <vt:lpstr>Landkreise mit den höchsten Fallzahlen in den letzten 7 Tagen</vt:lpstr>
      <vt:lpstr>Aktuelle Ausbrüche</vt:lpstr>
      <vt:lpstr>Aktuelle Ausbrüche</vt:lpstr>
      <vt:lpstr>Exemplarisch, zwei weitere Ausbruchs- und Fallhäufungsgeschehen in unterschiedlichen Settings</vt:lpstr>
      <vt:lpstr>Ausbrüche (Stand: 05.08.2020, 0:00Uhr)</vt:lpstr>
      <vt:lpstr>Altersverteilung nach Meldewoche: Gesamtfälle  (Datenstand: 05.08.2020. 00:00)</vt:lpstr>
      <vt:lpstr>PowerPoint-Präsentation</vt:lpstr>
      <vt:lpstr>Übermittelte COVID-19-Fälle nach Expositionsort  (Datenstand: 05.08.2020, 0:00 Uhr)</vt:lpstr>
      <vt:lpstr>Häufigste Expositionsländer im Ausland aus den Meldewochen 28 bis 31, 2020 (Datenstand 04.08.2020)</vt:lpstr>
      <vt:lpstr>Fälle mit Angaben Epidemiologie</vt:lpstr>
      <vt:lpstr>PowerPoint-Präsentation</vt:lpstr>
      <vt:lpstr>Häufigste Expositionsländer der in den Meldewochen 29 und 30 übermittelten COVID-19-Fälle nach Bundesland, Stand 04.08.2020, 0:00 Uhr</vt:lpstr>
      <vt:lpstr>PowerPoint-Präsentation</vt:lpstr>
      <vt:lpstr>PowerPoint-Präsentation</vt:lpstr>
      <vt:lpstr>Anzahl Labortestungen (Datenstand 28.07.2020)</vt:lpstr>
      <vt:lpstr>Wöchentliche Sterbefallzahlen in Deutschland (destatis 31.07.2020)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Hilbig, Antonia</cp:lastModifiedBy>
  <cp:revision>2418</cp:revision>
  <cp:lastPrinted>2020-07-08T05:19:00Z</cp:lastPrinted>
  <dcterms:created xsi:type="dcterms:W3CDTF">2015-11-02T12:29:13Z</dcterms:created>
  <dcterms:modified xsi:type="dcterms:W3CDTF">2020-08-07T08:31:09Z</dcterms:modified>
</cp:coreProperties>
</file>