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13" r:id="rId3"/>
    <p:sldId id="314" r:id="rId4"/>
    <p:sldId id="315" r:id="rId5"/>
    <p:sldId id="256" r:id="rId6"/>
    <p:sldId id="308" r:id="rId7"/>
    <p:sldId id="312" r:id="rId8"/>
    <p:sldId id="307" r:id="rId9"/>
    <p:sldId id="306" r:id="rId10"/>
    <p:sldId id="316" r:id="rId11"/>
    <p:sldId id="309" r:id="rId12"/>
    <p:sldId id="295" r:id="rId13"/>
    <p:sldId id="296" r:id="rId14"/>
    <p:sldId id="30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daily_14dtrend_above700_ownyaxis_2020-08-09_ozeanien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Quellen: https://www.thelancet.com/journals/langlo/article/PIIS2214-109X(20)30288-6/fulltext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https://pediatrics.aappublications.org/content/pediatrics/early/2020/07/11/peds.2020-009399.full.pdf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https://www.amnesty.org/en/documents/pol40/2572/2020/en</a:t>
            </a:r>
            <a:r>
              <a:rPr lang="de-DE" dirty="0" smtClean="0"/>
              <a:t>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↑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r>
              <a:rPr lang="de-DE" dirty="0" smtClean="0"/>
              <a:t>, 31 Länder am 07.08.</a:t>
            </a:r>
          </a:p>
          <a:p>
            <a:r>
              <a:rPr lang="de-DE" dirty="0" smtClean="0"/>
              <a:t>Aruba (n = 509, 7T 113), nicht mehr dabei (Asien):Kirgisistan, Irak n = 147.389, 7T 20.685 </a:t>
            </a:r>
          </a:p>
          <a:p>
            <a:r>
              <a:rPr lang="de-DE" dirty="0" err="1" smtClean="0"/>
              <a:t>Faröer</a:t>
            </a:r>
            <a:r>
              <a:rPr lang="de-DE" dirty="0" smtClean="0"/>
              <a:t> Insel (n = 291, 7T 66), San Marino (n = 717, 7T 18), Spanien (n = 314362, 7T</a:t>
            </a:r>
            <a:r>
              <a:rPr lang="de-DE" baseline="0" dirty="0" smtClean="0"/>
              <a:t> 25840, 60%)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Länder in der WHO-Euro-Region:</a:t>
            </a:r>
            <a:r>
              <a:rPr lang="de-DE" baseline="0" dirty="0" smtClean="0"/>
              <a:t> </a:t>
            </a:r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daily_14dtrend_above700_ownyaxis_2020-08-09_afrika</a:t>
            </a:r>
          </a:p>
          <a:p>
            <a:r>
              <a:rPr lang="de-DE" dirty="0" smtClean="0"/>
              <a:t>Senegal (n = 11.000, 7T 749, 2.32);</a:t>
            </a:r>
            <a:r>
              <a:rPr lang="de-DE" baseline="0" dirty="0" smtClean="0"/>
              <a:t> Libyen (n = 5.000, 7T 1.458, 35 % Steigerung)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daily_14dtrend_above700_ownyaxis_2020-08-09_amerika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daily_14dtrend_above700_ownyaxis_2020-08-09_asien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daily_14dtrend_above700_ownyaxis_2020-08-09_europa</a:t>
            </a:r>
          </a:p>
          <a:p>
            <a:r>
              <a:rPr lang="de-DE" dirty="0" smtClean="0"/>
              <a:t>Polen (51.000, 7T 4800, 30% Steigerung)</a:t>
            </a:r>
          </a:p>
          <a:p>
            <a:r>
              <a:rPr lang="de-DE" dirty="0" smtClean="0"/>
              <a:t>Niederlande</a:t>
            </a:r>
            <a:r>
              <a:rPr lang="de-DE" baseline="0" dirty="0" smtClean="0"/>
              <a:t> (58.000, 7T 3255, 63 % Steigerung)</a:t>
            </a:r>
          </a:p>
          <a:p>
            <a:r>
              <a:rPr lang="de-DE" baseline="0" dirty="0" smtClean="0"/>
              <a:t>Griechenland (5.400, 7T 834, 50% Steigerung)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19.624.044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726.953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(3,7 %)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56215"/>
              </p:ext>
            </p:extLst>
          </p:nvPr>
        </p:nvGraphicFramePr>
        <p:xfrm>
          <a:off x="242647" y="2099399"/>
          <a:ext cx="8658707" cy="3668182"/>
        </p:xfrm>
        <a:graphic>
          <a:graphicData uri="http://schemas.openxmlformats.org/drawingml/2006/table">
            <a:tbl>
              <a:tblPr/>
              <a:tblGrid>
                <a:gridCol w="1809073"/>
                <a:gridCol w="1080120"/>
                <a:gridCol w="1440160"/>
                <a:gridCol w="1440160"/>
                <a:gridCol w="1467616"/>
                <a:gridCol w="646171"/>
                <a:gridCol w="775407"/>
              </a:tblGrid>
              <a:tr h="8029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Veränderung % (7T)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Ew</a:t>
                      </a:r>
                      <a:endParaRPr lang="de-DE" sz="1800" b="1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R (7T)</a:t>
                      </a:r>
                    </a:p>
                    <a:p>
                      <a:pPr algn="ctr" fontAlgn="b"/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2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2.153.010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402.287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29,44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4.998.017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377.573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-14,66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114,74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3.012.412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304.535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144,3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376.870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70.689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140,42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553.188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49.898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-27,78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85,21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471.012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48.829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150,19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235.664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44.375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17,45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99,09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475.902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41.709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-15,15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32,69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882.347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36.904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25,3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Philippinen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126.885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28.653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44,57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"/>
            <a:ext cx="5652120" cy="17251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418565" cy="43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6535"/>
            <a:ext cx="8415818" cy="591826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Ozeanien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Zusammenfassung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8000" b="1" dirty="0" smtClean="0"/>
              <a:t>Epidemiologie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&gt; 50 % der neuen Fälle und &gt; 60 % der neuen Todesfälle in den vergangenen 7 Tagen in Nord- </a:t>
            </a:r>
            <a:r>
              <a:rPr lang="de-DE" sz="7200" dirty="0" smtClean="0"/>
              <a:t>Mittel- und Südamerika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Asien: Indien, Philippinen, Indonesien, Japan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&gt; 1 Mio. Fälle (kumulativ) in Afrika </a:t>
            </a:r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endParaRPr lang="de-DE" sz="6000" dirty="0" smtClean="0"/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8000" b="1" dirty="0" smtClean="0"/>
              <a:t>11. Update ECDC-RRA (Covid-19 in EU/EWR/GB)</a:t>
            </a:r>
            <a:endParaRPr lang="de-DE" sz="8000" dirty="0"/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(Wieder)-Anstieg von COVID-19-Fällen in Europa (tatsächlich und Testung</a:t>
            </a:r>
            <a:r>
              <a:rPr lang="de-DE" sz="7200" dirty="0"/>
              <a:t>↑</a:t>
            </a:r>
            <a:r>
              <a:rPr lang="de-DE" sz="7200" dirty="0" smtClean="0"/>
              <a:t> 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Nachhaltige Public </a:t>
            </a:r>
            <a:r>
              <a:rPr lang="de-DE" sz="7200" dirty="0" err="1" smtClean="0"/>
              <a:t>Health</a:t>
            </a:r>
            <a:r>
              <a:rPr lang="de-DE" sz="7200" dirty="0" smtClean="0"/>
              <a:t>-Maßnahmen zum Schutz vulnerabler Gruppen, extensive Teststrategien, Kontaktpersonennachverfolgung (+ Isolierung von Sars-CoV-2-Positiven und Kontaktpersonen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/>
              <a:t>M</a:t>
            </a:r>
            <a:r>
              <a:rPr lang="de-DE" sz="7200" dirty="0" smtClean="0"/>
              <a:t>aßgeschneiderte und anhaltende Risikokommunikation gegen sinkende Compliance: </a:t>
            </a:r>
          </a:p>
          <a:p>
            <a:pPr marL="685800" lvl="1">
              <a:lnSpc>
                <a:spcPct val="12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5100" dirty="0" smtClean="0"/>
              <a:t>Husten- </a:t>
            </a:r>
            <a:r>
              <a:rPr lang="de-DE" sz="5100" dirty="0"/>
              <a:t>und respiratorische Etikette, </a:t>
            </a:r>
            <a:r>
              <a:rPr lang="de-DE" sz="5100" dirty="0" smtClean="0"/>
              <a:t>physische </a:t>
            </a:r>
            <a:r>
              <a:rPr lang="de-DE" sz="5100" dirty="0"/>
              <a:t>Distanzierung, Händehygiene, </a:t>
            </a:r>
            <a:r>
              <a:rPr lang="de-DE" sz="5100" dirty="0" smtClean="0"/>
              <a:t>Gesichtsmasken</a:t>
            </a:r>
            <a:r>
              <a:rPr lang="de-DE" sz="5100" dirty="0"/>
              <a:t>, </a:t>
            </a:r>
            <a:r>
              <a:rPr lang="de-DE" sz="5100" dirty="0" smtClean="0"/>
              <a:t>Reduktion </a:t>
            </a:r>
            <a:r>
              <a:rPr lang="de-DE" sz="5100" dirty="0"/>
              <a:t>der sozialen Kontakte, </a:t>
            </a:r>
            <a:r>
              <a:rPr lang="de-DE" sz="5100" dirty="0" smtClean="0"/>
              <a:t>bei </a:t>
            </a:r>
            <a:r>
              <a:rPr lang="de-DE" sz="5100" dirty="0"/>
              <a:t>Krankheit zu Hause </a:t>
            </a:r>
            <a:r>
              <a:rPr lang="de-DE" sz="5100" dirty="0" smtClean="0"/>
              <a:t>bleiben</a:t>
            </a:r>
            <a:endParaRPr lang="de-DE" sz="5100" dirty="0" smtClean="0"/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endParaRPr lang="de-DE" sz="6000" dirty="0"/>
          </a:p>
          <a:p>
            <a:endParaRPr lang="de-DE" sz="2100" b="1" dirty="0" smtClean="0"/>
          </a:p>
          <a:p>
            <a:endParaRPr lang="de-DE" sz="2100" b="1" dirty="0"/>
          </a:p>
          <a:p>
            <a:endParaRPr lang="de-DE" sz="21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1916832"/>
            <a:ext cx="8982236" cy="38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/>
          <a:stretch/>
        </p:blipFill>
        <p:spPr>
          <a:xfrm>
            <a:off x="194167" y="620688"/>
            <a:ext cx="8289994" cy="3367301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08664"/>
              </p:ext>
            </p:extLst>
          </p:nvPr>
        </p:nvGraphicFramePr>
        <p:xfrm>
          <a:off x="7105883" y="4373642"/>
          <a:ext cx="2016224" cy="18656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135,59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98,14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55,05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52,25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34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74639"/>
              </p:ext>
            </p:extLst>
          </p:nvPr>
        </p:nvGraphicFramePr>
        <p:xfrm>
          <a:off x="4980991" y="4313739"/>
          <a:ext cx="1992560" cy="152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178,73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148,61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119,52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89,16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52,62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39967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28787"/>
              </p:ext>
            </p:extLst>
          </p:nvPr>
        </p:nvGraphicFramePr>
        <p:xfrm>
          <a:off x="30803" y="4313739"/>
          <a:ext cx="1368152" cy="7226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64,55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95619"/>
              </p:ext>
            </p:extLst>
          </p:nvPr>
        </p:nvGraphicFramePr>
        <p:xfrm>
          <a:off x="1547664" y="4295800"/>
          <a:ext cx="3240361" cy="24961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576064"/>
                <a:gridCol w="936104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364,97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114,74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93,92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89,13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71,63</a:t>
                      </a:r>
                    </a:p>
                  </a:txBody>
                  <a:tcPr marL="6350" marR="6350" marT="635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68,56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Virgin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" y="729559"/>
            <a:ext cx="8323071" cy="58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EU/EEA/UK Subregionen: 7-Tages-Inzidenz &gt;50 pro 100.000 </a:t>
            </a:r>
            <a:r>
              <a:rPr lang="de-DE" sz="2400" dirty="0" err="1" smtClean="0"/>
              <a:t>Ew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1674825" y="6165304"/>
            <a:ext cx="746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09.08.2020</a:t>
            </a:r>
          </a:p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Zeitraum: 02.08. – 08.08. 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12648"/>
              </p:ext>
            </p:extLst>
          </p:nvPr>
        </p:nvGraphicFramePr>
        <p:xfrm>
          <a:off x="304394" y="1196752"/>
          <a:ext cx="8535212" cy="447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803"/>
                <a:gridCol w="2349827"/>
                <a:gridCol w="1917779"/>
                <a:gridCol w="2133803"/>
              </a:tblGrid>
              <a:tr h="215851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Land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Region 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Fälle pro 100.00</a:t>
                      </a:r>
                      <a:r>
                        <a:rPr lang="de-DE" sz="1800" b="1" baseline="0" dirty="0" smtClean="0"/>
                        <a:t>0 Einwohner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Kum</a:t>
                      </a:r>
                      <a:r>
                        <a:rPr lang="de-DE" sz="1800" b="1" dirty="0" smtClean="0"/>
                        <a:t>. Fälle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strike="noStrike" dirty="0" smtClean="0"/>
                        <a:t>Bulgarien</a:t>
                      </a: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Blagoevgrad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202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Varna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252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Luxemburg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418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Rumänien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Arges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111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646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Gorj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75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237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Bacau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363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Ialomita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148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Spanien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Aragon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287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3792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Cataluna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88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6646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Comunidad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de Madrid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4528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Pais Vasco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1671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01330" y="642691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Nicht mehr auf Liste: </a:t>
            </a:r>
            <a:r>
              <a:rPr lang="de-DE" dirty="0" err="1" smtClean="0"/>
              <a:t>Mehedinti</a:t>
            </a:r>
            <a:r>
              <a:rPr lang="de-DE" dirty="0" smtClean="0"/>
              <a:t> (Rumänien)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1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6254"/>
            <a:ext cx="8076956" cy="5684541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00404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0" y="1051139"/>
            <a:ext cx="8311960" cy="5772779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9" y="933747"/>
            <a:ext cx="8361749" cy="58889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98418" y="655714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Amerika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880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3" y="1008993"/>
            <a:ext cx="8280920" cy="580438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508104" y="655022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69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953684"/>
            <a:ext cx="8423587" cy="5931699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524411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Bildschirmpräsentation (4:3)</PresentationFormat>
  <Paragraphs>278</Paragraphs>
  <Slides>14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Hintergrund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471</cp:revision>
  <dcterms:created xsi:type="dcterms:W3CDTF">2020-04-16T05:25:18Z</dcterms:created>
  <dcterms:modified xsi:type="dcterms:W3CDTF">2020-08-10T10:14:11Z</dcterms:modified>
</cp:coreProperties>
</file>